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57" r:id="rId1"/>
    <p:sldMasterId id="2147483678" r:id="rId2"/>
    <p:sldMasterId id="2147483690" r:id="rId3"/>
    <p:sldMasterId id="2147483694" r:id="rId4"/>
    <p:sldMasterId id="2147483699" r:id="rId5"/>
    <p:sldMasterId id="2147483741" r:id="rId6"/>
    <p:sldMasterId id="2147483766" r:id="rId7"/>
    <p:sldMasterId id="2147483790" r:id="rId8"/>
    <p:sldMasterId id="2147483822" r:id="rId9"/>
  </p:sldMasterIdLst>
  <p:notesMasterIdLst>
    <p:notesMasterId r:id="rId70"/>
  </p:notesMasterIdLst>
  <p:sldIdLst>
    <p:sldId id="271" r:id="rId10"/>
    <p:sldId id="26827" r:id="rId11"/>
    <p:sldId id="2056986448" r:id="rId12"/>
    <p:sldId id="328" r:id="rId13"/>
    <p:sldId id="2147483625" r:id="rId14"/>
    <p:sldId id="262" r:id="rId15"/>
    <p:sldId id="26851" r:id="rId16"/>
    <p:sldId id="256" r:id="rId17"/>
    <p:sldId id="261" r:id="rId18"/>
    <p:sldId id="273" r:id="rId19"/>
    <p:sldId id="264" r:id="rId20"/>
    <p:sldId id="267" r:id="rId21"/>
    <p:sldId id="259" r:id="rId22"/>
    <p:sldId id="287" r:id="rId23"/>
    <p:sldId id="345" r:id="rId24"/>
    <p:sldId id="258" r:id="rId25"/>
    <p:sldId id="285" r:id="rId26"/>
    <p:sldId id="269" r:id="rId27"/>
    <p:sldId id="270" r:id="rId28"/>
    <p:sldId id="272" r:id="rId29"/>
    <p:sldId id="274" r:id="rId30"/>
    <p:sldId id="268" r:id="rId31"/>
    <p:sldId id="286" r:id="rId32"/>
    <p:sldId id="344" r:id="rId33"/>
    <p:sldId id="2147483632" r:id="rId34"/>
    <p:sldId id="2147483633" r:id="rId35"/>
    <p:sldId id="2147483634" r:id="rId36"/>
    <p:sldId id="2147483635" r:id="rId37"/>
    <p:sldId id="260" r:id="rId38"/>
    <p:sldId id="2147483637" r:id="rId39"/>
    <p:sldId id="2147483638" r:id="rId40"/>
    <p:sldId id="2147483639" r:id="rId41"/>
    <p:sldId id="2147483640" r:id="rId42"/>
    <p:sldId id="2056986664" r:id="rId43"/>
    <p:sldId id="2147483641" r:id="rId44"/>
    <p:sldId id="2147483642" r:id="rId45"/>
    <p:sldId id="2147483643" r:id="rId46"/>
    <p:sldId id="2147483644" r:id="rId47"/>
    <p:sldId id="2147483645" r:id="rId48"/>
    <p:sldId id="2147483646" r:id="rId49"/>
    <p:sldId id="2147483647" r:id="rId50"/>
    <p:sldId id="2056986661" r:id="rId51"/>
    <p:sldId id="391" r:id="rId52"/>
    <p:sldId id="2056986854" r:id="rId53"/>
    <p:sldId id="343" r:id="rId54"/>
    <p:sldId id="448" r:id="rId55"/>
    <p:sldId id="2056986885" r:id="rId56"/>
    <p:sldId id="257" r:id="rId57"/>
    <p:sldId id="265" r:id="rId58"/>
    <p:sldId id="266" r:id="rId59"/>
    <p:sldId id="276" r:id="rId60"/>
    <p:sldId id="277" r:id="rId61"/>
    <p:sldId id="278" r:id="rId62"/>
    <p:sldId id="279" r:id="rId63"/>
    <p:sldId id="280" r:id="rId64"/>
    <p:sldId id="281" r:id="rId65"/>
    <p:sldId id="282" r:id="rId66"/>
    <p:sldId id="283" r:id="rId67"/>
    <p:sldId id="284" r:id="rId68"/>
    <p:sldId id="2056986899"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C2D027E-5D98-4CF5-BFC8-A1D157BA6939}">
          <p14:sldIdLst>
            <p14:sldId id="271"/>
            <p14:sldId id="26827"/>
            <p14:sldId id="2056986448"/>
            <p14:sldId id="328"/>
            <p14:sldId id="2147483625"/>
            <p14:sldId id="262"/>
            <p14:sldId id="26851"/>
            <p14:sldId id="256"/>
            <p14:sldId id="261"/>
            <p14:sldId id="273"/>
            <p14:sldId id="264"/>
            <p14:sldId id="267"/>
            <p14:sldId id="259"/>
            <p14:sldId id="287"/>
            <p14:sldId id="345"/>
            <p14:sldId id="258"/>
            <p14:sldId id="285"/>
            <p14:sldId id="269"/>
            <p14:sldId id="270"/>
            <p14:sldId id="272"/>
            <p14:sldId id="274"/>
            <p14:sldId id="268"/>
            <p14:sldId id="286"/>
            <p14:sldId id="344"/>
            <p14:sldId id="2147483632"/>
            <p14:sldId id="2147483633"/>
            <p14:sldId id="2147483634"/>
            <p14:sldId id="2147483635"/>
            <p14:sldId id="260"/>
            <p14:sldId id="2147483637"/>
            <p14:sldId id="2147483638"/>
            <p14:sldId id="2147483639"/>
            <p14:sldId id="2147483640"/>
            <p14:sldId id="2056986664"/>
            <p14:sldId id="2147483641"/>
            <p14:sldId id="2147483642"/>
            <p14:sldId id="2147483643"/>
            <p14:sldId id="2147483644"/>
            <p14:sldId id="2147483645"/>
            <p14:sldId id="2147483646"/>
            <p14:sldId id="2147483647"/>
            <p14:sldId id="2056986661"/>
            <p14:sldId id="391"/>
            <p14:sldId id="2056986854"/>
            <p14:sldId id="343"/>
            <p14:sldId id="448"/>
            <p14:sldId id="2056986885"/>
            <p14:sldId id="257"/>
            <p14:sldId id="265"/>
            <p14:sldId id="266"/>
            <p14:sldId id="276"/>
            <p14:sldId id="277"/>
            <p14:sldId id="278"/>
            <p14:sldId id="279"/>
            <p14:sldId id="280"/>
            <p14:sldId id="281"/>
            <p14:sldId id="282"/>
            <p14:sldId id="283"/>
            <p14:sldId id="284"/>
            <p14:sldId id="2056986899"/>
          </p14:sldIdLst>
        </p14:section>
      </p14:sectionLst>
    </p:ext>
    <p:ext uri="{EFAFB233-063F-42B5-8137-9DF3F51BA10A}">
      <p15:sldGuideLst xmlns:p15="http://schemas.microsoft.com/office/powerpoint/2012/main">
        <p15:guide id="1" orient="horz" pos="2999" userDrawn="1">
          <p15:clr>
            <a:srgbClr val="A4A3A4"/>
          </p15:clr>
        </p15:guide>
        <p15:guide id="2" pos="5155" userDrawn="1">
          <p15:clr>
            <a:srgbClr val="A4A3A4"/>
          </p15:clr>
        </p15:guide>
        <p15:guide id="3" orient="horz" pos="3906" userDrawn="1">
          <p15:clr>
            <a:srgbClr val="A4A3A4"/>
          </p15:clr>
        </p15:guide>
        <p15:guide id="4" pos="642" userDrawn="1">
          <p15:clr>
            <a:srgbClr val="A4A3A4"/>
          </p15:clr>
        </p15:guide>
        <p15:guide id="5" orient="horz" pos="459" userDrawn="1">
          <p15:clr>
            <a:srgbClr val="A4A3A4"/>
          </p15:clr>
        </p15:guide>
        <p15:guide id="6" orient="horz" pos="981" userDrawn="1">
          <p15:clr>
            <a:srgbClr val="A4A3A4"/>
          </p15:clr>
        </p15:guide>
        <p15:guide id="7" orient="horz" pos="4178" userDrawn="1">
          <p15:clr>
            <a:srgbClr val="A4A3A4"/>
          </p15:clr>
        </p15:guide>
        <p15:guide id="8" orient="horz" pos="2682" userDrawn="1">
          <p15:clr>
            <a:srgbClr val="A4A3A4"/>
          </p15:clr>
        </p15:guide>
        <p15:guide id="9" orient="horz" pos="406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5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E9E"/>
    <a:srgbClr val="F7F7F7"/>
    <a:srgbClr val="E7E9E9"/>
    <a:srgbClr val="CF7D7B"/>
    <a:srgbClr val="D28684"/>
    <a:srgbClr val="02A9B6"/>
    <a:srgbClr val="FADFCE"/>
    <a:srgbClr val="EF9E6D"/>
    <a:srgbClr val="81312F"/>
    <a:srgbClr val="C96E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13" autoAdjust="0"/>
    <p:restoredTop sz="91743" autoAdjust="0"/>
  </p:normalViewPr>
  <p:slideViewPr>
    <p:cSldViewPr snapToGrid="0">
      <p:cViewPr varScale="1">
        <p:scale>
          <a:sx n="83" d="100"/>
          <a:sy n="83" d="100"/>
        </p:scale>
        <p:origin x="936" y="77"/>
      </p:cViewPr>
      <p:guideLst>
        <p:guide orient="horz" pos="2999"/>
        <p:guide pos="5155"/>
        <p:guide orient="horz" pos="3906"/>
        <p:guide pos="642"/>
        <p:guide orient="horz" pos="459"/>
        <p:guide orient="horz" pos="981"/>
        <p:guide orient="horz" pos="4178"/>
        <p:guide orient="horz" pos="2682"/>
        <p:guide orient="horz" pos="4065"/>
      </p:guideLst>
    </p:cSldViewPr>
  </p:slideViewPr>
  <p:notesTextViewPr>
    <p:cViewPr>
      <p:scale>
        <a:sx n="150" d="100"/>
        <a:sy n="150" d="100"/>
      </p:scale>
      <p:origin x="0" y="0"/>
    </p:cViewPr>
  </p:notesTextViewPr>
  <p:sorterViewPr>
    <p:cViewPr>
      <p:scale>
        <a:sx n="100" d="100"/>
        <a:sy n="100" d="100"/>
      </p:scale>
      <p:origin x="0" y="-5502"/>
    </p:cViewPr>
  </p:sorter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microsoft.com/office/2018/10/relationships/authors" Target="authors.xml"/><Relationship Id="rId7" Type="http://schemas.openxmlformats.org/officeDocument/2006/relationships/slideMaster" Target="slideMasters/slideMaster7.xml"/><Relationship Id="rId71"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7402819486152818E-2"/>
          <c:y val="3.1920007032348804E-2"/>
          <c:w val="0.9515377508998506"/>
          <c:h val="0.78049419831223632"/>
        </c:manualLayout>
      </c:layout>
      <c:barChart>
        <c:barDir val="col"/>
        <c:grouping val="clustered"/>
        <c:varyColors val="0"/>
        <c:ser>
          <c:idx val="1"/>
          <c:order val="1"/>
          <c:tx>
            <c:strRef>
              <c:f>'Asset Class Summary'!$F$7:$F$9</c:f>
              <c:strCache>
                <c:ptCount val="3"/>
                <c:pt idx="0">
                  <c:v>3 Months</c:v>
                </c:pt>
                <c:pt idx="1">
                  <c:v>to Mar-25</c:v>
                </c:pt>
              </c:strCache>
            </c:strRef>
          </c:tx>
          <c:spPr>
            <a:solidFill>
              <a:srgbClr val="D9D9D9"/>
            </a:solidFill>
            <a:ln w="25400">
              <a:noFill/>
            </a:ln>
          </c:spPr>
          <c:invertIfNegative val="0"/>
          <c:cat>
            <c:strRef>
              <c:f>'Asset Class Summary'!$C$10:$C$23</c:f>
              <c:strCache>
                <c:ptCount val="12"/>
                <c:pt idx="0">
                  <c:v>Australian shares</c:v>
                </c:pt>
                <c:pt idx="1">
                  <c:v>Global shares (hedged)</c:v>
                </c:pt>
                <c:pt idx="2">
                  <c:v>Global shares (unhedged)</c:v>
                </c:pt>
                <c:pt idx="3">
                  <c:v>Emerging markets (unhedged)</c:v>
                </c:pt>
                <c:pt idx="4">
                  <c:v>Global property securities (hedged)</c:v>
                </c:pt>
                <c:pt idx="5">
                  <c:v>Global listed infrastructure (hedged)</c:v>
                </c:pt>
                <c:pt idx="6">
                  <c:v>Australian bonds</c:v>
                </c:pt>
                <c:pt idx="7">
                  <c:v>Global bonds (hedged)</c:v>
                </c:pt>
                <c:pt idx="8">
                  <c:v>Global high yield bonds (hedged)</c:v>
                </c:pt>
                <c:pt idx="9">
                  <c:v>Australian inflation-linked bonds</c:v>
                </c:pt>
                <c:pt idx="10">
                  <c:v>Cash</c:v>
                </c:pt>
                <c:pt idx="11">
                  <c:v>AUD/USD</c:v>
                </c:pt>
              </c:strCache>
              <c:extLst/>
            </c:strRef>
          </c:cat>
          <c:val>
            <c:numRef>
              <c:f>'Asset Class Summary'!$F$10:$F$23</c:f>
              <c:numCache>
                <c:formatCode>0.0%</c:formatCode>
                <c:ptCount val="12"/>
                <c:pt idx="0">
                  <c:v>-2.8526804426936E-2</c:v>
                </c:pt>
                <c:pt idx="1">
                  <c:v>-2.1285554981532999E-2</c:v>
                </c:pt>
                <c:pt idx="2">
                  <c:v>-1.9579326191155998E-2</c:v>
                </c:pt>
                <c:pt idx="3">
                  <c:v>2.2669201102168E-2</c:v>
                </c:pt>
                <c:pt idx="4">
                  <c:v>6.6063301574139999E-3</c:v>
                </c:pt>
                <c:pt idx="5">
                  <c:v>4.0623576003681001E-2</c:v>
                </c:pt>
                <c:pt idx="6">
                  <c:v>1.2930715767584E-2</c:v>
                </c:pt>
                <c:pt idx="7">
                  <c:v>1.1395674146443E-2</c:v>
                </c:pt>
                <c:pt idx="8">
                  <c:v>1.0741412309118001E-2</c:v>
                </c:pt>
                <c:pt idx="9">
                  <c:v>8.6075476572219992E-3</c:v>
                </c:pt>
                <c:pt idx="10">
                  <c:v>1.0717216154128E-2</c:v>
                </c:pt>
                <c:pt idx="11">
                  <c:v>6.4604699991903701E-3</c:v>
                </c:pt>
              </c:numCache>
              <c:extLst/>
            </c:numRef>
          </c:val>
          <c:extLst>
            <c:ext xmlns:c16="http://schemas.microsoft.com/office/drawing/2014/chart" uri="{C3380CC4-5D6E-409C-BE32-E72D297353CC}">
              <c16:uniqueId val="{00000000-6984-4958-89CD-30D01CD314B8}"/>
            </c:ext>
          </c:extLst>
        </c:ser>
        <c:ser>
          <c:idx val="2"/>
          <c:order val="2"/>
          <c:tx>
            <c:strRef>
              <c:f>'Asset Class Summary'!$G$7:$G$9</c:f>
              <c:strCache>
                <c:ptCount val="3"/>
                <c:pt idx="0">
                  <c:v>1 Year</c:v>
                </c:pt>
                <c:pt idx="1">
                  <c:v>to Mar-25</c:v>
                </c:pt>
              </c:strCache>
            </c:strRef>
          </c:tx>
          <c:spPr>
            <a:solidFill>
              <a:srgbClr val="D86018"/>
            </a:solidFill>
            <a:ln w="25400">
              <a:noFill/>
            </a:ln>
          </c:spPr>
          <c:invertIfNegative val="0"/>
          <c:dLbls>
            <c:dLbl>
              <c:idx val="0"/>
              <c:layout>
                <c:manualLayout>
                  <c:x val="-4.8275861195115266E-3"/>
                  <c:y val="-4.839058944655967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984-4958-89CD-30D01CD314B8}"/>
                </c:ext>
              </c:extLst>
            </c:dLbl>
            <c:dLbl>
              <c:idx val="2"/>
              <c:layout>
                <c:manualLayout>
                  <c:x val="-9.7355689022355692E-3"/>
                  <c:y val="-5.279008438818585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984-4958-89CD-30D01CD314B8}"/>
                </c:ext>
              </c:extLst>
            </c:dLbl>
            <c:dLbl>
              <c:idx val="9"/>
              <c:layout>
                <c:manualLayout>
                  <c:x val="-1.2062062062062062E-4"/>
                  <c:y val="-6.49929676511955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984-4958-89CD-30D01CD314B8}"/>
                </c:ext>
              </c:extLst>
            </c:dLbl>
            <c:dLbl>
              <c:idx val="11"/>
              <c:layout>
                <c:manualLayout>
                  <c:x val="-3.0305305305305306E-3"/>
                  <c:y val="7.72028832630098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984-4958-89CD-30D01CD314B8}"/>
                </c:ext>
              </c:extLst>
            </c:dLbl>
            <c:spPr>
              <a:noFill/>
              <a:ln>
                <a:noFill/>
              </a:ln>
              <a:effectLst/>
            </c:spPr>
            <c:txPr>
              <a:bodyPr wrap="square" lIns="38100" tIns="19050" rIns="38100" bIns="19050" anchor="ctr">
                <a:spAutoFit/>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'Asset Class Summary'!$C$10:$C$23</c:f>
              <c:strCache>
                <c:ptCount val="12"/>
                <c:pt idx="0">
                  <c:v>Australian shares</c:v>
                </c:pt>
                <c:pt idx="1">
                  <c:v>Global shares (hedged)</c:v>
                </c:pt>
                <c:pt idx="2">
                  <c:v>Global shares (unhedged)</c:v>
                </c:pt>
                <c:pt idx="3">
                  <c:v>Emerging markets (unhedged)</c:v>
                </c:pt>
                <c:pt idx="4">
                  <c:v>Global property securities (hedged)</c:v>
                </c:pt>
                <c:pt idx="5">
                  <c:v>Global listed infrastructure (hedged)</c:v>
                </c:pt>
                <c:pt idx="6">
                  <c:v>Australian bonds</c:v>
                </c:pt>
                <c:pt idx="7">
                  <c:v>Global bonds (hedged)</c:v>
                </c:pt>
                <c:pt idx="8">
                  <c:v>Global high yield bonds (hedged)</c:v>
                </c:pt>
                <c:pt idx="9">
                  <c:v>Australian inflation-linked bonds</c:v>
                </c:pt>
                <c:pt idx="10">
                  <c:v>Cash</c:v>
                </c:pt>
                <c:pt idx="11">
                  <c:v>AUD/USD</c:v>
                </c:pt>
              </c:strCache>
              <c:extLst/>
            </c:strRef>
          </c:cat>
          <c:val>
            <c:numRef>
              <c:f>'Asset Class Summary'!$G$10:$G$23</c:f>
              <c:numCache>
                <c:formatCode>0.0%</c:formatCode>
                <c:ptCount val="12"/>
                <c:pt idx="0">
                  <c:v>2.6414266783586E-2</c:v>
                </c:pt>
                <c:pt idx="1">
                  <c:v>6.9892233178073998E-2</c:v>
                </c:pt>
                <c:pt idx="2">
                  <c:v>0.12179640620316901</c:v>
                </c:pt>
                <c:pt idx="3">
                  <c:v>0.131652003654845</c:v>
                </c:pt>
                <c:pt idx="4">
                  <c:v>3.5550441578856999E-2</c:v>
                </c:pt>
                <c:pt idx="5">
                  <c:v>0.13737707114339701</c:v>
                </c:pt>
                <c:pt idx="6">
                  <c:v>3.2040266487448003E-2</c:v>
                </c:pt>
                <c:pt idx="7">
                  <c:v>3.7227756823421998E-2</c:v>
                </c:pt>
                <c:pt idx="8">
                  <c:v>5.6502576872403003E-2</c:v>
                </c:pt>
                <c:pt idx="9">
                  <c:v>2.457989684741E-2</c:v>
                </c:pt>
                <c:pt idx="10">
                  <c:v>4.4556993560329002E-2</c:v>
                </c:pt>
                <c:pt idx="11">
                  <c:v>-4.4834457388107797E-2</c:v>
                </c:pt>
              </c:numCache>
              <c:extLst/>
            </c:numRef>
          </c:val>
          <c:extLst>
            <c:ext xmlns:c16="http://schemas.microsoft.com/office/drawing/2014/chart" uri="{C3380CC4-5D6E-409C-BE32-E72D297353CC}">
              <c16:uniqueId val="{00000006-6984-4958-89CD-30D01CD314B8}"/>
            </c:ext>
          </c:extLst>
        </c:ser>
        <c:ser>
          <c:idx val="4"/>
          <c:order val="4"/>
          <c:tx>
            <c:strRef>
              <c:f>'Asset Class Summary'!$I$7:$I$9</c:f>
              <c:strCache>
                <c:ptCount val="3"/>
                <c:pt idx="0">
                  <c:v>5 Years</c:v>
                </c:pt>
                <c:pt idx="1">
                  <c:v>to Mar-25</c:v>
                </c:pt>
                <c:pt idx="2">
                  <c:v>p.a.</c:v>
                </c:pt>
              </c:strCache>
            </c:strRef>
          </c:tx>
          <c:spPr>
            <a:solidFill>
              <a:srgbClr val="81312F"/>
            </a:solidFill>
          </c:spPr>
          <c:invertIfNegative val="0"/>
          <c:cat>
            <c:strRef>
              <c:f>'Asset Class Summary'!$C$10:$C$23</c:f>
              <c:strCache>
                <c:ptCount val="12"/>
                <c:pt idx="0">
                  <c:v>Australian shares</c:v>
                </c:pt>
                <c:pt idx="1">
                  <c:v>Global shares (hedged)</c:v>
                </c:pt>
                <c:pt idx="2">
                  <c:v>Global shares (unhedged)</c:v>
                </c:pt>
                <c:pt idx="3">
                  <c:v>Emerging markets (unhedged)</c:v>
                </c:pt>
                <c:pt idx="4">
                  <c:v>Global property securities (hedged)</c:v>
                </c:pt>
                <c:pt idx="5">
                  <c:v>Global listed infrastructure (hedged)</c:v>
                </c:pt>
                <c:pt idx="6">
                  <c:v>Australian bonds</c:v>
                </c:pt>
                <c:pt idx="7">
                  <c:v>Global bonds (hedged)</c:v>
                </c:pt>
                <c:pt idx="8">
                  <c:v>Global high yield bonds (hedged)</c:v>
                </c:pt>
                <c:pt idx="9">
                  <c:v>Australian inflation-linked bonds</c:v>
                </c:pt>
                <c:pt idx="10">
                  <c:v>Cash</c:v>
                </c:pt>
                <c:pt idx="11">
                  <c:v>AUD/USD</c:v>
                </c:pt>
              </c:strCache>
              <c:extLst/>
            </c:strRef>
          </c:cat>
          <c:val>
            <c:numRef>
              <c:f>'Asset Class Summary'!$I$10:$I$23</c:f>
              <c:numCache>
                <c:formatCode>0.0%</c:formatCode>
                <c:ptCount val="12"/>
                <c:pt idx="0">
                  <c:v>0.13225550794915</c:v>
                </c:pt>
                <c:pt idx="1">
                  <c:v>0.14282227846173101</c:v>
                </c:pt>
                <c:pt idx="2">
                  <c:v>0.14763059991178701</c:v>
                </c:pt>
                <c:pt idx="3">
                  <c:v>7.5565703759363001E-2</c:v>
                </c:pt>
                <c:pt idx="4">
                  <c:v>5.6447405020794997E-2</c:v>
                </c:pt>
                <c:pt idx="5">
                  <c:v>8.2793089397481007E-2</c:v>
                </c:pt>
                <c:pt idx="6">
                  <c:v>-5.1426839583929998E-3</c:v>
                </c:pt>
                <c:pt idx="7">
                  <c:v>-4.8508838171999998E-3</c:v>
                </c:pt>
                <c:pt idx="8">
                  <c:v>5.4761134792530003E-2</c:v>
                </c:pt>
                <c:pt idx="9">
                  <c:v>2.7554699206686999E-2</c:v>
                </c:pt>
                <c:pt idx="10">
                  <c:v>2.1496212600689998E-2</c:v>
                </c:pt>
                <c:pt idx="11">
                  <c:v>3.6011248756966374E-3</c:v>
                </c:pt>
              </c:numCache>
              <c:extLst/>
            </c:numRef>
          </c:val>
          <c:extLst>
            <c:ext xmlns:c16="http://schemas.microsoft.com/office/drawing/2014/chart" uri="{C3380CC4-5D6E-409C-BE32-E72D297353CC}">
              <c16:uniqueId val="{00000008-6984-4958-89CD-30D01CD314B8}"/>
            </c:ext>
          </c:extLst>
        </c:ser>
        <c:ser>
          <c:idx val="5"/>
          <c:order val="5"/>
          <c:tx>
            <c:strRef>
              <c:f>'Asset Class Summary'!$J$7:$J$9</c:f>
              <c:strCache>
                <c:ptCount val="3"/>
                <c:pt idx="0">
                  <c:v>10 Years</c:v>
                </c:pt>
                <c:pt idx="1">
                  <c:v>to Mar-25</c:v>
                </c:pt>
                <c:pt idx="2">
                  <c:v>p.a.</c:v>
                </c:pt>
              </c:strCache>
            </c:strRef>
          </c:tx>
          <c:invertIfNegative val="0"/>
          <c:cat>
            <c:strRef>
              <c:f>'Asset Class Summary'!$C$10:$C$23</c:f>
              <c:strCache>
                <c:ptCount val="12"/>
                <c:pt idx="0">
                  <c:v>Australian shares</c:v>
                </c:pt>
                <c:pt idx="1">
                  <c:v>Global shares (hedged)</c:v>
                </c:pt>
                <c:pt idx="2">
                  <c:v>Global shares (unhedged)</c:v>
                </c:pt>
                <c:pt idx="3">
                  <c:v>Emerging markets (unhedged)</c:v>
                </c:pt>
                <c:pt idx="4">
                  <c:v>Global property securities (hedged)</c:v>
                </c:pt>
                <c:pt idx="5">
                  <c:v>Global listed infrastructure (hedged)</c:v>
                </c:pt>
                <c:pt idx="6">
                  <c:v>Australian bonds</c:v>
                </c:pt>
                <c:pt idx="7">
                  <c:v>Global bonds (hedged)</c:v>
                </c:pt>
                <c:pt idx="8">
                  <c:v>Global high yield bonds (hedged)</c:v>
                </c:pt>
                <c:pt idx="9">
                  <c:v>Australian inflation-linked bonds</c:v>
                </c:pt>
                <c:pt idx="10">
                  <c:v>Cash</c:v>
                </c:pt>
                <c:pt idx="11">
                  <c:v>AUD/USD</c:v>
                </c:pt>
              </c:strCache>
              <c:extLst/>
            </c:strRef>
          </c:cat>
          <c:val>
            <c:numRef>
              <c:f>'Asset Class Summary'!$J$10:$J$23</c:f>
              <c:numCache>
                <c:formatCode>0.0%</c:formatCode>
                <c:ptCount val="12"/>
                <c:pt idx="0">
                  <c:v>7.1469802777867006E-2</c:v>
                </c:pt>
                <c:pt idx="1">
                  <c:v>8.7238092546887996E-2</c:v>
                </c:pt>
                <c:pt idx="2">
                  <c:v>0.11078392420638999</c:v>
                </c:pt>
                <c:pt idx="3">
                  <c:v>5.840122477174E-2</c:v>
                </c:pt>
                <c:pt idx="4">
                  <c:v>2.0223998165487998E-2</c:v>
                </c:pt>
                <c:pt idx="5">
                  <c:v>6.1487732166583001E-2</c:v>
                </c:pt>
                <c:pt idx="6">
                  <c:v>1.8363129427838999E-2</c:v>
                </c:pt>
                <c:pt idx="7">
                  <c:v>1.704487730514E-2</c:v>
                </c:pt>
                <c:pt idx="8">
                  <c:v>4.2081267424037998E-2</c:v>
                </c:pt>
                <c:pt idx="9">
                  <c:v>2.3991907627240999E-2</c:v>
                </c:pt>
                <c:pt idx="10">
                  <c:v>1.9903363581028E-2</c:v>
                </c:pt>
                <c:pt idx="11">
                  <c:v>-2.0165410876870959E-2</c:v>
                </c:pt>
              </c:numCache>
              <c:extLst/>
            </c:numRef>
          </c:val>
          <c:extLst>
            <c:ext xmlns:c16="http://schemas.microsoft.com/office/drawing/2014/chart" uri="{C3380CC4-5D6E-409C-BE32-E72D297353CC}">
              <c16:uniqueId val="{00000009-6984-4958-89CD-30D01CD314B8}"/>
            </c:ext>
          </c:extLst>
        </c:ser>
        <c:dLbls>
          <c:showLegendKey val="0"/>
          <c:showVal val="0"/>
          <c:showCatName val="0"/>
          <c:showSerName val="0"/>
          <c:showPercent val="0"/>
          <c:showBubbleSize val="0"/>
        </c:dLbls>
        <c:gapWidth val="147"/>
        <c:overlap val="-13"/>
        <c:axId val="1104618608"/>
        <c:axId val="1"/>
        <c:extLst>
          <c:ext xmlns:c15="http://schemas.microsoft.com/office/drawing/2012/chart" uri="{02D57815-91ED-43cb-92C2-25804820EDAC}">
            <c15:filteredBarSeries>
              <c15:ser>
                <c:idx val="0"/>
                <c:order val="0"/>
                <c:tx>
                  <c:strRef>
                    <c:extLst>
                      <c:ext uri="{02D57815-91ED-43cb-92C2-25804820EDAC}">
                        <c15:formulaRef>
                          <c15:sqref>'Asset Class Summary'!$E$7:$E$9</c15:sqref>
                        </c15:formulaRef>
                      </c:ext>
                    </c:extLst>
                    <c:strCache>
                      <c:ptCount val="3"/>
                      <c:pt idx="0">
                        <c:v>1 Month</c:v>
                      </c:pt>
                      <c:pt idx="1">
                        <c:v> to Mar-25</c:v>
                      </c:pt>
                    </c:strCache>
                  </c:strRef>
                </c:tx>
                <c:spPr>
                  <a:solidFill>
                    <a:srgbClr val="00B0B9"/>
                  </a:solidFill>
                  <a:ln w="25400">
                    <a:noFill/>
                  </a:ln>
                </c:spPr>
                <c:invertIfNegative val="0"/>
                <c:cat>
                  <c:strRef>
                    <c:extLst>
                      <c:ext uri="{02D57815-91ED-43cb-92C2-25804820EDAC}">
                        <c15:formulaRef>
                          <c15:sqref>'Asset Class Summary'!$C$10:$C$23</c15:sqref>
                        </c15:formulaRef>
                      </c:ext>
                    </c:extLst>
                    <c:strCache>
                      <c:ptCount val="12"/>
                      <c:pt idx="0">
                        <c:v>Australian shares</c:v>
                      </c:pt>
                      <c:pt idx="1">
                        <c:v>Global shares (hedged)</c:v>
                      </c:pt>
                      <c:pt idx="2">
                        <c:v>Global shares (unhedged)</c:v>
                      </c:pt>
                      <c:pt idx="3">
                        <c:v>Emerging markets (unhedged)</c:v>
                      </c:pt>
                      <c:pt idx="4">
                        <c:v>Global property securities (hedged)</c:v>
                      </c:pt>
                      <c:pt idx="5">
                        <c:v>Global listed infrastructure (hedged)</c:v>
                      </c:pt>
                      <c:pt idx="6">
                        <c:v>Australian bonds</c:v>
                      </c:pt>
                      <c:pt idx="7">
                        <c:v>Global bonds (hedged)</c:v>
                      </c:pt>
                      <c:pt idx="8">
                        <c:v>Global high yield bonds (hedged)</c:v>
                      </c:pt>
                      <c:pt idx="9">
                        <c:v>Australian inflation-linked bonds</c:v>
                      </c:pt>
                      <c:pt idx="10">
                        <c:v>Cash</c:v>
                      </c:pt>
                      <c:pt idx="11">
                        <c:v>AUD/USD</c:v>
                      </c:pt>
                    </c:strCache>
                  </c:strRef>
                </c:cat>
                <c:val>
                  <c:numRef>
                    <c:extLst>
                      <c:ext uri="{02D57815-91ED-43cb-92C2-25804820EDAC}">
                        <c15:formulaRef>
                          <c15:sqref>'Asset Class Summary'!$E$10:$E$23</c15:sqref>
                        </c15:formulaRef>
                      </c:ext>
                    </c:extLst>
                    <c:numCache>
                      <c:formatCode>0.0%</c:formatCode>
                      <c:ptCount val="12"/>
                      <c:pt idx="0">
                        <c:v>-3.3390961965400999E-2</c:v>
                      </c:pt>
                      <c:pt idx="1">
                        <c:v>-4.4904034613001E-2</c:v>
                      </c:pt>
                      <c:pt idx="2">
                        <c:v>-4.1508407072900003E-2</c:v>
                      </c:pt>
                      <c:pt idx="3">
                        <c:v>4.2309962059089998E-3</c:v>
                      </c:pt>
                      <c:pt idx="4">
                        <c:v>-2.7859361423064E-2</c:v>
                      </c:pt>
                      <c:pt idx="5">
                        <c:v>1.5562100753874E-2</c:v>
                      </c:pt>
                      <c:pt idx="6">
                        <c:v>1.7408994908490001E-3</c:v>
                      </c:pt>
                      <c:pt idx="7">
                        <c:v>-4.3809287968549996E-3</c:v>
                      </c:pt>
                      <c:pt idx="8">
                        <c:v>-8.6912561791930004E-3</c:v>
                      </c:pt>
                      <c:pt idx="9">
                        <c:v>8.0682769617999997E-5</c:v>
                      </c:pt>
                      <c:pt idx="10">
                        <c:v>3.4701723236750001E-3</c:v>
                      </c:pt>
                      <c:pt idx="11">
                        <c:v>2.0905363029666301E-3</c:v>
                      </c:pt>
                    </c:numCache>
                  </c:numRef>
                </c:val>
                <c:extLst>
                  <c:ext xmlns:c16="http://schemas.microsoft.com/office/drawing/2014/chart" uri="{C3380CC4-5D6E-409C-BE32-E72D297353CC}">
                    <c16:uniqueId val="{0000000A-6984-4958-89CD-30D01CD314B8}"/>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'Asset Class Summary'!$H$7:$H$9</c15:sqref>
                        </c15:formulaRef>
                      </c:ext>
                    </c:extLst>
                    <c:strCache>
                      <c:ptCount val="3"/>
                      <c:pt idx="0">
                        <c:v>3 Years</c:v>
                      </c:pt>
                      <c:pt idx="1">
                        <c:v>to Mar-25</c:v>
                      </c:pt>
                      <c:pt idx="2">
                        <c:v>p.a.</c:v>
                      </c:pt>
                    </c:strCache>
                  </c:strRef>
                </c:tx>
                <c:spPr>
                  <a:solidFill>
                    <a:srgbClr val="81312F"/>
                  </a:solidFill>
                  <a:ln w="25400">
                    <a:noFill/>
                  </a:ln>
                </c:spPr>
                <c:invertIfNegative val="0"/>
                <c:cat>
                  <c:strRef>
                    <c:extLst xmlns:c15="http://schemas.microsoft.com/office/drawing/2012/chart">
                      <c:ext xmlns:c15="http://schemas.microsoft.com/office/drawing/2012/chart" uri="{02D57815-91ED-43cb-92C2-25804820EDAC}">
                        <c15:formulaRef>
                          <c15:sqref>'Asset Class Summary'!$C$10:$C$23</c15:sqref>
                        </c15:formulaRef>
                      </c:ext>
                    </c:extLst>
                    <c:strCache>
                      <c:ptCount val="12"/>
                      <c:pt idx="0">
                        <c:v>Australian shares</c:v>
                      </c:pt>
                      <c:pt idx="1">
                        <c:v>Global shares (hedged)</c:v>
                      </c:pt>
                      <c:pt idx="2">
                        <c:v>Global shares (unhedged)</c:v>
                      </c:pt>
                      <c:pt idx="3">
                        <c:v>Emerging markets (unhedged)</c:v>
                      </c:pt>
                      <c:pt idx="4">
                        <c:v>Global property securities (hedged)</c:v>
                      </c:pt>
                      <c:pt idx="5">
                        <c:v>Global listed infrastructure (hedged)</c:v>
                      </c:pt>
                      <c:pt idx="6">
                        <c:v>Australian bonds</c:v>
                      </c:pt>
                      <c:pt idx="7">
                        <c:v>Global bonds (hedged)</c:v>
                      </c:pt>
                      <c:pt idx="8">
                        <c:v>Global high yield bonds (hedged)</c:v>
                      </c:pt>
                      <c:pt idx="9">
                        <c:v>Australian inflation-linked bonds</c:v>
                      </c:pt>
                      <c:pt idx="10">
                        <c:v>Cash</c:v>
                      </c:pt>
                      <c:pt idx="11">
                        <c:v>AUD/USD</c:v>
                      </c:pt>
                    </c:strCache>
                  </c:strRef>
                </c:cat>
                <c:val>
                  <c:numRef>
                    <c:extLst xmlns:c15="http://schemas.microsoft.com/office/drawing/2012/chart">
                      <c:ext xmlns:c15="http://schemas.microsoft.com/office/drawing/2012/chart" uri="{02D57815-91ED-43cb-92C2-25804820EDAC}">
                        <c15:formulaRef>
                          <c15:sqref>'Asset Class Summary'!$H$10:$H$23</c15:sqref>
                        </c15:formulaRef>
                      </c:ext>
                    </c:extLst>
                    <c:numCache>
                      <c:formatCode>0.0%</c:formatCode>
                      <c:ptCount val="12"/>
                      <c:pt idx="0">
                        <c:v>5.3010606768096998E-2</c:v>
                      </c:pt>
                      <c:pt idx="1">
                        <c:v>6.7485894324193996E-2</c:v>
                      </c:pt>
                      <c:pt idx="2">
                        <c:v>0.13772516005194299</c:v>
                      </c:pt>
                      <c:pt idx="3">
                        <c:v>7.9512254654959993E-2</c:v>
                      </c:pt>
                      <c:pt idx="4">
                        <c:v>-4.2606766087285003E-2</c:v>
                      </c:pt>
                      <c:pt idx="5">
                        <c:v>2.4490743389425002E-2</c:v>
                      </c:pt>
                      <c:pt idx="6">
                        <c:v>1.6674551081882E-2</c:v>
                      </c:pt>
                      <c:pt idx="7">
                        <c:v>1.734253852915E-3</c:v>
                      </c:pt>
                      <c:pt idx="8">
                        <c:v>2.9094055826298999E-2</c:v>
                      </c:pt>
                      <c:pt idx="9">
                        <c:v>3.4365068808938998E-2</c:v>
                      </c:pt>
                      <c:pt idx="10">
                        <c:v>3.5568480287829003E-2</c:v>
                      </c:pt>
                      <c:pt idx="11">
                        <c:v>-6.0289976667770917E-2</c:v>
                      </c:pt>
                    </c:numCache>
                  </c:numRef>
                </c:val>
                <c:extLst xmlns:c15="http://schemas.microsoft.com/office/drawing/2012/chart">
                  <c:ext xmlns:c16="http://schemas.microsoft.com/office/drawing/2014/chart" uri="{C3380CC4-5D6E-409C-BE32-E72D297353CC}">
                    <c16:uniqueId val="{00000007-6984-4958-89CD-30D01CD314B8}"/>
                  </c:ext>
                </c:extLst>
              </c15:ser>
            </c15:filteredBarSeries>
          </c:ext>
        </c:extLst>
      </c:barChart>
      <c:catAx>
        <c:axId val="1104618608"/>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1"/>
        <c:crossesAt val="0"/>
        <c:auto val="1"/>
        <c:lblAlgn val="ctr"/>
        <c:lblOffset val="100"/>
        <c:tickLblSkip val="1"/>
        <c:tickMarkSkip val="1"/>
        <c:noMultiLvlLbl val="0"/>
      </c:catAx>
      <c:valAx>
        <c:axId val="1"/>
        <c:scaling>
          <c:orientation val="minMax"/>
          <c:max val="0.15000000000000002"/>
          <c:min val="-5.000000000000001E-2"/>
        </c:scaling>
        <c:delete val="0"/>
        <c:axPos val="l"/>
        <c:numFmt formatCode="0%" sourceLinked="0"/>
        <c:majorTickMark val="out"/>
        <c:minorTickMark val="none"/>
        <c:tickLblPos val="nextTo"/>
        <c:spPr>
          <a:ln w="3175">
            <a:solidFill>
              <a:srgbClr val="000000"/>
            </a:solidFill>
            <a:prstDash val="solid"/>
          </a:ln>
        </c:spPr>
        <c:txPr>
          <a:bodyPr rot="0" vert="horz"/>
          <a:lstStyle/>
          <a:p>
            <a:pPr>
              <a:defRPr sz="1050" b="0" i="0" u="none" strike="noStrike" baseline="0">
                <a:solidFill>
                  <a:srgbClr val="000000"/>
                </a:solidFill>
                <a:latin typeface="Arial"/>
                <a:ea typeface="Arial"/>
                <a:cs typeface="Arial"/>
              </a:defRPr>
            </a:pPr>
            <a:endParaRPr lang="en-US"/>
          </a:p>
        </c:txPr>
        <c:crossAx val="1104618608"/>
        <c:crosses val="autoZero"/>
        <c:crossBetween val="between"/>
        <c:majorUnit val="5.000000000000001E-2"/>
        <c:minorUnit val="4.0000000000000008E-2"/>
      </c:valAx>
      <c:spPr>
        <a:noFill/>
        <a:ln w="25400">
          <a:noFill/>
        </a:ln>
      </c:spPr>
    </c:plotArea>
    <c:legend>
      <c:legendPos val="r"/>
      <c:layout>
        <c:manualLayout>
          <c:xMode val="edge"/>
          <c:yMode val="edge"/>
          <c:x val="3.6903403403403402E-2"/>
          <c:y val="0.89458122362869186"/>
          <c:w val="0.91120331950207467"/>
          <c:h val="6.6939890710382532E-2"/>
        </c:manualLayout>
      </c:layout>
      <c:overlay val="0"/>
      <c:spPr>
        <a:solidFill>
          <a:srgbClr val="FFFFFF"/>
        </a:solidFill>
        <a:ln w="25400">
          <a:noFill/>
        </a:ln>
      </c:spPr>
      <c:txPr>
        <a:bodyPr/>
        <a:lstStyle/>
        <a:p>
          <a:pPr>
            <a:defRPr sz="105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D86018"/>
              </a:solidFill>
              <a:ln>
                <a:noFill/>
              </a:ln>
              <a:effectLst/>
            </c:spPr>
            <c:extLst>
              <c:ext xmlns:c16="http://schemas.microsoft.com/office/drawing/2014/chart" uri="{C3380CC4-5D6E-409C-BE32-E72D297353CC}">
                <c16:uniqueId val="{00000001-DFFB-4716-8129-54C1DDC48A79}"/>
              </c:ext>
            </c:extLst>
          </c:dPt>
          <c:dPt>
            <c:idx val="1"/>
            <c:invertIfNegative val="0"/>
            <c:bubble3D val="0"/>
            <c:spPr>
              <a:solidFill>
                <a:srgbClr val="81312F"/>
              </a:solidFill>
              <a:ln>
                <a:noFill/>
              </a:ln>
              <a:effectLst/>
            </c:spPr>
            <c:extLst>
              <c:ext xmlns:c16="http://schemas.microsoft.com/office/drawing/2014/chart" uri="{C3380CC4-5D6E-409C-BE32-E72D297353CC}">
                <c16:uniqueId val="{00000003-DFFB-4716-8129-54C1DDC48A79}"/>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America would be better off if more Americans worked in manufacturing than they do today</c:v>
                </c:pt>
                <c:pt idx="1">
                  <c:v>I would be better off if I worked in a factory instead of my current field of work.</c:v>
                </c:pt>
              </c:strCache>
            </c:strRef>
          </c:cat>
          <c:val>
            <c:numRef>
              <c:f>Sheet1!$B$4:$B$5</c:f>
              <c:numCache>
                <c:formatCode>0%</c:formatCode>
                <c:ptCount val="2"/>
                <c:pt idx="0">
                  <c:v>0.8</c:v>
                </c:pt>
                <c:pt idx="1">
                  <c:v>0.25</c:v>
                </c:pt>
              </c:numCache>
            </c:numRef>
          </c:val>
          <c:extLst>
            <c:ext xmlns:c16="http://schemas.microsoft.com/office/drawing/2014/chart" uri="{C3380CC4-5D6E-409C-BE32-E72D297353CC}">
              <c16:uniqueId val="{00000004-DFFB-4716-8129-54C1DDC48A79}"/>
            </c:ext>
          </c:extLst>
        </c:ser>
        <c:dLbls>
          <c:showLegendKey val="0"/>
          <c:showVal val="0"/>
          <c:showCatName val="0"/>
          <c:showSerName val="0"/>
          <c:showPercent val="0"/>
          <c:showBubbleSize val="0"/>
        </c:dLbls>
        <c:gapWidth val="219"/>
        <c:overlap val="-27"/>
        <c:axId val="492400592"/>
        <c:axId val="492400952"/>
      </c:barChart>
      <c:catAx>
        <c:axId val="492400592"/>
        <c:scaling>
          <c:orientation val="minMax"/>
        </c:scaling>
        <c:delete val="1"/>
        <c:axPos val="b"/>
        <c:numFmt formatCode="General" sourceLinked="1"/>
        <c:majorTickMark val="none"/>
        <c:minorTickMark val="none"/>
        <c:tickLblPos val="nextTo"/>
        <c:crossAx val="492400952"/>
        <c:crosses val="autoZero"/>
        <c:auto val="1"/>
        <c:lblAlgn val="ctr"/>
        <c:lblOffset val="100"/>
        <c:noMultiLvlLbl val="0"/>
      </c:catAx>
      <c:valAx>
        <c:axId val="492400952"/>
        <c:scaling>
          <c:orientation val="minMax"/>
          <c:max val="0.8"/>
        </c:scaling>
        <c:delete val="0"/>
        <c:axPos val="l"/>
        <c:numFmt formatCode="0%"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92400592"/>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21599161711805"/>
          <c:y val="0"/>
          <c:w val="0.38873498686511798"/>
          <c:h val="0.75605328537565097"/>
        </c:manualLayout>
      </c:layout>
      <c:doughnutChart>
        <c:varyColors val="1"/>
        <c:ser>
          <c:idx val="0"/>
          <c:order val="0"/>
          <c:tx>
            <c:strRef>
              <c:f>Sheet1!$B$1</c:f>
              <c:strCache>
                <c:ptCount val="1"/>
                <c:pt idx="0">
                  <c:v>Actual Asset Allocation</c:v>
                </c:pt>
              </c:strCache>
            </c:strRef>
          </c:tx>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5BE1-47D9-97B0-12FBBFDA9E3C}"/>
              </c:ext>
            </c:extLst>
          </c:dPt>
          <c:dPt>
            <c:idx val="1"/>
            <c:bubble3D val="0"/>
            <c:spPr>
              <a:solidFill>
                <a:srgbClr val="EC8A4E"/>
              </a:solidFill>
              <a:ln w="19050">
                <a:solidFill>
                  <a:schemeClr val="lt1"/>
                </a:solidFill>
              </a:ln>
              <a:effectLst/>
            </c:spPr>
            <c:extLst>
              <c:ext xmlns:c16="http://schemas.microsoft.com/office/drawing/2014/chart" uri="{C3380CC4-5D6E-409C-BE32-E72D297353CC}">
                <c16:uniqueId val="{00000003-5BE1-47D9-97B0-12FBBFDA9E3C}"/>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5BE1-47D9-97B0-12FBBFDA9E3C}"/>
              </c:ext>
            </c:extLst>
          </c:dPt>
          <c:dPt>
            <c:idx val="3"/>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7-5BE1-47D9-97B0-12FBBFDA9E3C}"/>
              </c:ext>
            </c:extLst>
          </c:dPt>
          <c:dPt>
            <c:idx val="4"/>
            <c:bubble3D val="0"/>
            <c:spPr>
              <a:solidFill>
                <a:schemeClr val="accent2"/>
              </a:solidFill>
              <a:ln w="19050">
                <a:solidFill>
                  <a:schemeClr val="lt1"/>
                </a:solidFill>
              </a:ln>
              <a:effectLst/>
            </c:spPr>
            <c:extLst>
              <c:ext xmlns:c16="http://schemas.microsoft.com/office/drawing/2014/chart" uri="{C3380CC4-5D6E-409C-BE32-E72D297353CC}">
                <c16:uniqueId val="{00000009-5BE1-47D9-97B0-12FBBFDA9E3C}"/>
              </c:ext>
            </c:extLst>
          </c:dPt>
          <c:dPt>
            <c:idx val="5"/>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B-5BE1-47D9-97B0-12FBBFDA9E3C}"/>
              </c:ext>
            </c:extLst>
          </c:dPt>
          <c:dPt>
            <c:idx val="6"/>
            <c:bubble3D val="0"/>
            <c:spPr>
              <a:solidFill>
                <a:srgbClr val="02A9B6"/>
              </a:solidFill>
              <a:ln w="19050">
                <a:solidFill>
                  <a:schemeClr val="lt1"/>
                </a:solidFill>
              </a:ln>
              <a:effectLst/>
            </c:spPr>
            <c:extLst>
              <c:ext xmlns:c16="http://schemas.microsoft.com/office/drawing/2014/chart" uri="{C3380CC4-5D6E-409C-BE32-E72D297353CC}">
                <c16:uniqueId val="{0000000D-5BE1-47D9-97B0-12FBBFDA9E3C}"/>
              </c:ext>
            </c:extLst>
          </c:dPt>
          <c:dPt>
            <c:idx val="7"/>
            <c:bubble3D val="0"/>
            <c:spPr>
              <a:solidFill>
                <a:schemeClr val="accent5"/>
              </a:solidFill>
              <a:ln w="19050">
                <a:solidFill>
                  <a:schemeClr val="lt1"/>
                </a:solidFill>
              </a:ln>
              <a:effectLst/>
            </c:spPr>
            <c:extLst>
              <c:ext xmlns:c16="http://schemas.microsoft.com/office/drawing/2014/chart" uri="{C3380CC4-5D6E-409C-BE32-E72D297353CC}">
                <c16:uniqueId val="{0000000F-5BE1-47D9-97B0-12FBBFDA9E3C}"/>
              </c:ext>
            </c:extLst>
          </c:dPt>
          <c:dPt>
            <c:idx val="8"/>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11-5BE1-47D9-97B0-12FBBFDA9E3C}"/>
              </c:ext>
            </c:extLst>
          </c:dPt>
          <c:dPt>
            <c:idx val="9"/>
            <c:bubble3D val="0"/>
            <c:spPr>
              <a:solidFill>
                <a:srgbClr val="004246"/>
              </a:solidFill>
              <a:ln w="19050">
                <a:solidFill>
                  <a:schemeClr val="lt1"/>
                </a:solidFill>
              </a:ln>
              <a:effectLst/>
            </c:spPr>
            <c:extLst>
              <c:ext xmlns:c16="http://schemas.microsoft.com/office/drawing/2014/chart" uri="{C3380CC4-5D6E-409C-BE32-E72D297353CC}">
                <c16:uniqueId val="{00000013-5BE1-47D9-97B0-12FBBFDA9E3C}"/>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4-3832-48D0-8293-435935DD27C6}"/>
              </c:ext>
            </c:extLst>
          </c:dPt>
          <c:dPt>
            <c:idx val="11"/>
            <c:bubble3D val="0"/>
            <c:spPr>
              <a:solidFill>
                <a:srgbClr val="869090"/>
              </a:solidFill>
              <a:ln w="19050">
                <a:solidFill>
                  <a:schemeClr val="lt1"/>
                </a:solidFill>
              </a:ln>
              <a:effectLst/>
            </c:spPr>
            <c:extLst>
              <c:ext xmlns:c16="http://schemas.microsoft.com/office/drawing/2014/chart" uri="{C3380CC4-5D6E-409C-BE32-E72D297353CC}">
                <c16:uniqueId val="{00000017-951D-4A07-9837-3D147550156C}"/>
              </c:ext>
            </c:extLst>
          </c:dPt>
          <c:dLbls>
            <c:dLbl>
              <c:idx val="5"/>
              <c:layout>
                <c:manualLayout>
                  <c:x val="-4.1350052067421457E-3"/>
                  <c:y val="5.36146625548019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BE1-47D9-97B0-12FBBFDA9E3C}"/>
                </c:ext>
              </c:extLst>
            </c:dLbl>
            <c:dLbl>
              <c:idx val="6"/>
              <c:layout>
                <c:manualLayout>
                  <c:x val="-1.3783350689140401E-3"/>
                  <c:y val="2.68073312774009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BE1-47D9-97B0-12FBBFDA9E3C}"/>
                </c:ext>
              </c:extLst>
            </c:dLbl>
            <c:dLbl>
              <c:idx val="8"/>
              <c:layout>
                <c:manualLayout>
                  <c:x val="1.3783350689139896E-3"/>
                  <c:y val="-5.36146625548019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BE1-47D9-97B0-12FBBFDA9E3C}"/>
                </c:ext>
              </c:extLst>
            </c:dLbl>
            <c:dLbl>
              <c:idx val="9"/>
              <c:layout>
                <c:manualLayout>
                  <c:x val="1.9296690964796512E-2"/>
                  <c:y val="0.1259944570037847"/>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BE1-47D9-97B0-12FBBFDA9E3C}"/>
                </c:ext>
              </c:extLst>
            </c:dLbl>
            <c:dLbl>
              <c:idx val="10"/>
              <c:layout>
                <c:manualLayout>
                  <c:x val="3.8593381929593128E-2"/>
                  <c:y val="0.12331372387604457"/>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3832-48D0-8293-435935DD27C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Sheet1!$A$2:$A$13</c:f>
              <c:strCache>
                <c:ptCount val="12"/>
                <c:pt idx="0">
                  <c:v>Australian shares</c:v>
                </c:pt>
                <c:pt idx="1">
                  <c:v>Global shares (unhedged)</c:v>
                </c:pt>
                <c:pt idx="2">
                  <c:v>Global shares (hedged)</c:v>
                </c:pt>
                <c:pt idx="3">
                  <c:v>Property</c:v>
                </c:pt>
                <c:pt idx="4">
                  <c:v>Infrastructure</c:v>
                </c:pt>
                <c:pt idx="5">
                  <c:v>Index Plus Alternatives</c:v>
                </c:pt>
                <c:pt idx="6">
                  <c:v>Fixed income (all maturities)</c:v>
                </c:pt>
                <c:pt idx="7">
                  <c:v>Fixed income (short maturities)</c:v>
                </c:pt>
                <c:pt idx="8">
                  <c:v>Australian inflation-linked bonds</c:v>
                </c:pt>
                <c:pt idx="9">
                  <c:v>High yield bonds and loans</c:v>
                </c:pt>
                <c:pt idx="10">
                  <c:v>Insurance-related investments</c:v>
                </c:pt>
                <c:pt idx="11">
                  <c:v>Cash</c:v>
                </c:pt>
              </c:strCache>
            </c:strRef>
          </c:cat>
          <c:val>
            <c:numRef>
              <c:f>Sheet1!$B$2:$B$13</c:f>
              <c:numCache>
                <c:formatCode>0.0%</c:formatCode>
                <c:ptCount val="12"/>
                <c:pt idx="0">
                  <c:v>0.26500000000000001</c:v>
                </c:pt>
                <c:pt idx="1">
                  <c:v>0.20599999999999999</c:v>
                </c:pt>
                <c:pt idx="2">
                  <c:v>0.126</c:v>
                </c:pt>
                <c:pt idx="3">
                  <c:v>3.6999999999999998E-2</c:v>
                </c:pt>
                <c:pt idx="4">
                  <c:v>3.1151465428035E-2</c:v>
                </c:pt>
                <c:pt idx="5">
                  <c:v>2.7E-2</c:v>
                </c:pt>
                <c:pt idx="6">
                  <c:v>0.16900000000000001</c:v>
                </c:pt>
                <c:pt idx="7">
                  <c:v>4.7E-2</c:v>
                </c:pt>
                <c:pt idx="8">
                  <c:v>3.5000000000000003E-2</c:v>
                </c:pt>
                <c:pt idx="9" formatCode="0%">
                  <c:v>1.2999999999999999E-2</c:v>
                </c:pt>
                <c:pt idx="10" formatCode="0%">
                  <c:v>1.4999999999999999E-2</c:v>
                </c:pt>
                <c:pt idx="11" formatCode="0%">
                  <c:v>2.9000000000000001E-2</c:v>
                </c:pt>
              </c:numCache>
            </c:numRef>
          </c:val>
          <c:extLst>
            <c:ext xmlns:c16="http://schemas.microsoft.com/office/drawing/2014/chart" uri="{C3380CC4-5D6E-409C-BE32-E72D297353CC}">
              <c16:uniqueId val="{00000012-5BE1-47D9-97B0-12FBBFDA9E3C}"/>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58096671212278239"/>
          <c:y val="2.3094410354806637E-3"/>
          <c:w val="0.2729297705723292"/>
          <c:h val="0.8345371302646327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21599161711805"/>
          <c:y val="0"/>
          <c:w val="0.38873498686511798"/>
          <c:h val="0.75605328537565097"/>
        </c:manualLayout>
      </c:layout>
      <c:doughnutChart>
        <c:varyColors val="1"/>
        <c:ser>
          <c:idx val="0"/>
          <c:order val="0"/>
          <c:tx>
            <c:strRef>
              <c:f>Sheet1!$B$1</c:f>
              <c:strCache>
                <c:ptCount val="1"/>
                <c:pt idx="0">
                  <c:v>Target Asset Allocation</c:v>
                </c:pt>
              </c:strCache>
            </c:strRef>
          </c:tx>
          <c:explosion val="1"/>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04E5-4566-B33D-D9FE4EA0C27B}"/>
              </c:ext>
            </c:extLst>
          </c:dPt>
          <c:dPt>
            <c:idx val="1"/>
            <c:bubble3D val="0"/>
            <c:spPr>
              <a:solidFill>
                <a:srgbClr val="EC8A4E"/>
              </a:solidFill>
              <a:ln w="19050">
                <a:solidFill>
                  <a:schemeClr val="lt1"/>
                </a:solidFill>
              </a:ln>
              <a:effectLst/>
            </c:spPr>
            <c:extLst>
              <c:ext xmlns:c16="http://schemas.microsoft.com/office/drawing/2014/chart" uri="{C3380CC4-5D6E-409C-BE32-E72D297353CC}">
                <c16:uniqueId val="{00000003-04E5-4566-B33D-D9FE4EA0C27B}"/>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04E5-4566-B33D-D9FE4EA0C27B}"/>
              </c:ext>
            </c:extLst>
          </c:dPt>
          <c:dPt>
            <c:idx val="3"/>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7-04E5-4566-B33D-D9FE4EA0C27B}"/>
              </c:ext>
            </c:extLst>
          </c:dPt>
          <c:dPt>
            <c:idx val="4"/>
            <c:bubble3D val="0"/>
            <c:spPr>
              <a:solidFill>
                <a:schemeClr val="accent2"/>
              </a:solidFill>
              <a:ln w="19050">
                <a:solidFill>
                  <a:schemeClr val="lt1"/>
                </a:solidFill>
              </a:ln>
              <a:effectLst/>
            </c:spPr>
            <c:extLst>
              <c:ext xmlns:c16="http://schemas.microsoft.com/office/drawing/2014/chart" uri="{C3380CC4-5D6E-409C-BE32-E72D297353CC}">
                <c16:uniqueId val="{00000009-04E5-4566-B33D-D9FE4EA0C27B}"/>
              </c:ext>
            </c:extLst>
          </c:dPt>
          <c:dPt>
            <c:idx val="5"/>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B-04E5-4566-B33D-D9FE4EA0C27B}"/>
              </c:ext>
            </c:extLst>
          </c:dPt>
          <c:dPt>
            <c:idx val="6"/>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D-04E5-4566-B33D-D9FE4EA0C27B}"/>
              </c:ext>
            </c:extLst>
          </c:dPt>
          <c:dPt>
            <c:idx val="7"/>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0F-04E5-4566-B33D-D9FE4EA0C27B}"/>
              </c:ext>
            </c:extLst>
          </c:dPt>
          <c:dPt>
            <c:idx val="8"/>
            <c:bubble3D val="0"/>
            <c:spPr>
              <a:solidFill>
                <a:srgbClr val="02A9B6"/>
              </a:solidFill>
              <a:ln w="19050">
                <a:solidFill>
                  <a:schemeClr val="lt1"/>
                </a:solidFill>
              </a:ln>
              <a:effectLst/>
            </c:spPr>
            <c:extLst>
              <c:ext xmlns:c16="http://schemas.microsoft.com/office/drawing/2014/chart" uri="{C3380CC4-5D6E-409C-BE32-E72D297353CC}">
                <c16:uniqueId val="{00000011-04E5-4566-B33D-D9FE4EA0C27B}"/>
              </c:ext>
            </c:extLst>
          </c:dPt>
          <c:dPt>
            <c:idx val="9"/>
            <c:bubble3D val="0"/>
            <c:spPr>
              <a:solidFill>
                <a:schemeClr val="accent5"/>
              </a:solidFill>
              <a:ln w="19050">
                <a:solidFill>
                  <a:schemeClr val="lt1"/>
                </a:solidFill>
              </a:ln>
              <a:effectLst/>
            </c:spPr>
            <c:extLst>
              <c:ext xmlns:c16="http://schemas.microsoft.com/office/drawing/2014/chart" uri="{C3380CC4-5D6E-409C-BE32-E72D297353CC}">
                <c16:uniqueId val="{00000012-2BAD-48C8-BFC9-D2ACE5348DA2}"/>
              </c:ext>
            </c:extLst>
          </c:dPt>
          <c:dPt>
            <c:idx val="10"/>
            <c:bubble3D val="0"/>
            <c:spPr>
              <a:solidFill>
                <a:schemeClr val="accent4">
                  <a:lumMod val="50000"/>
                  <a:lumOff val="50000"/>
                </a:schemeClr>
              </a:solidFill>
              <a:ln w="19050">
                <a:solidFill>
                  <a:schemeClr val="lt1"/>
                </a:solidFill>
              </a:ln>
              <a:effectLst/>
            </c:spPr>
            <c:extLst>
              <c:ext xmlns:c16="http://schemas.microsoft.com/office/drawing/2014/chart" uri="{C3380CC4-5D6E-409C-BE32-E72D297353CC}">
                <c16:uniqueId val="{00000013-2BAD-48C8-BFC9-D2ACE5348DA2}"/>
              </c:ext>
            </c:extLst>
          </c:dPt>
          <c:dLbls>
            <c:dLbl>
              <c:idx val="4"/>
              <c:layout>
                <c:manualLayout>
                  <c:x val="8.4078439203756447E-2"/>
                  <c:y val="-7.7741260704462994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4E5-4566-B33D-D9FE4EA0C27B}"/>
                </c:ext>
              </c:extLst>
            </c:dLbl>
            <c:dLbl>
              <c:idx val="5"/>
              <c:layout>
                <c:manualLayout>
                  <c:x val="-4.1350052067421457E-3"/>
                  <c:y val="5.36146625548019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4E5-4566-B33D-D9FE4EA0C27B}"/>
                </c:ext>
              </c:extLst>
            </c:dLbl>
            <c:dLbl>
              <c:idx val="6"/>
              <c:layout>
                <c:manualLayout>
                  <c:x val="8.6835109341584532E-2"/>
                  <c:y val="-4.2891730043841649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4E5-4566-B33D-D9FE4EA0C27B}"/>
                </c:ext>
              </c:extLst>
            </c:dLbl>
            <c:dLbl>
              <c:idx val="8"/>
              <c:layout>
                <c:manualLayout>
                  <c:x val="8.2700104134842412E-3"/>
                  <c:y val="5.36146625548019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4E5-4566-B33D-D9FE4EA0C27B}"/>
                </c:ext>
              </c:extLst>
            </c:dLbl>
            <c:dLbl>
              <c:idx val="9"/>
              <c:layout>
                <c:manualLayout>
                  <c:x val="2.2053361102624593E-2"/>
                  <c:y val="0.15816325453666588"/>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BAD-48C8-BFC9-D2ACE5348DA2}"/>
                </c:ext>
              </c:extLst>
            </c:dLbl>
            <c:dLbl>
              <c:idx val="10"/>
              <c:layout>
                <c:manualLayout>
                  <c:x val="1.7918355895882473E-2"/>
                  <c:y val="0.1313559232592649"/>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BAD-48C8-BFC9-D2ACE5348DA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Sheet1!$A$2:$A$12</c:f>
              <c:strCache>
                <c:ptCount val="11"/>
                <c:pt idx="0">
                  <c:v>Australian shares</c:v>
                </c:pt>
                <c:pt idx="1">
                  <c:v>Global shares (unhedged)</c:v>
                </c:pt>
                <c:pt idx="2">
                  <c:v>Global shares (hedged)</c:v>
                </c:pt>
                <c:pt idx="3">
                  <c:v>Property</c:v>
                </c:pt>
                <c:pt idx="4">
                  <c:v>Infrastructure</c:v>
                </c:pt>
                <c:pt idx="5">
                  <c:v>Alternatives </c:v>
                </c:pt>
                <c:pt idx="6">
                  <c:v>Insurance related investments</c:v>
                </c:pt>
                <c:pt idx="7">
                  <c:v>Private debt</c:v>
                </c:pt>
                <c:pt idx="8">
                  <c:v>Fixed income (all maturities)</c:v>
                </c:pt>
                <c:pt idx="9">
                  <c:v>Fixed income (short maturities)</c:v>
                </c:pt>
                <c:pt idx="10">
                  <c:v>Cash</c:v>
                </c:pt>
              </c:strCache>
            </c:strRef>
          </c:cat>
          <c:val>
            <c:numRef>
              <c:f>Sheet1!$B$2:$B$12</c:f>
              <c:numCache>
                <c:formatCode>0.0%</c:formatCode>
                <c:ptCount val="11"/>
                <c:pt idx="0">
                  <c:v>0.23300000000000001</c:v>
                </c:pt>
                <c:pt idx="1">
                  <c:v>0.191</c:v>
                </c:pt>
                <c:pt idx="2">
                  <c:v>0.10299999999999999</c:v>
                </c:pt>
                <c:pt idx="3">
                  <c:v>8.1000000000000003E-2</c:v>
                </c:pt>
                <c:pt idx="4">
                  <c:v>1.2E-2</c:v>
                </c:pt>
                <c:pt idx="5">
                  <c:v>4.9000000000000002E-2</c:v>
                </c:pt>
                <c:pt idx="6">
                  <c:v>0.02</c:v>
                </c:pt>
                <c:pt idx="7">
                  <c:v>8.2000000000000003E-2</c:v>
                </c:pt>
                <c:pt idx="8">
                  <c:v>0.16200000000000001</c:v>
                </c:pt>
                <c:pt idx="9">
                  <c:v>2.3E-2</c:v>
                </c:pt>
                <c:pt idx="10">
                  <c:v>4.4999999999999998E-2</c:v>
                </c:pt>
              </c:numCache>
            </c:numRef>
          </c:val>
          <c:extLst>
            <c:ext xmlns:c16="http://schemas.microsoft.com/office/drawing/2014/chart" uri="{C3380CC4-5D6E-409C-BE32-E72D297353CC}">
              <c16:uniqueId val="{0000001C-04E5-4566-B33D-D9FE4EA0C27B}"/>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58096671212278239"/>
          <c:y val="2.3094410354806637E-3"/>
          <c:w val="0.2729297705723292"/>
          <c:h val="0.7728802683266103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21599161711805"/>
          <c:y val="0"/>
          <c:w val="0.38873498686511798"/>
          <c:h val="0.75605328537565097"/>
        </c:manualLayout>
      </c:layout>
      <c:doughnutChart>
        <c:varyColors val="1"/>
        <c:ser>
          <c:idx val="0"/>
          <c:order val="0"/>
          <c:tx>
            <c:strRef>
              <c:f>Sheet1!$B$1</c:f>
              <c:strCache>
                <c:ptCount val="1"/>
                <c:pt idx="0">
                  <c:v>Actual Asset Allocation</c:v>
                </c:pt>
              </c:strCache>
            </c:strRef>
          </c:tx>
          <c:explosion val="1"/>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8828-471F-B517-9C6245F87B55}"/>
              </c:ext>
            </c:extLst>
          </c:dPt>
          <c:dPt>
            <c:idx val="1"/>
            <c:bubble3D val="0"/>
            <c:spPr>
              <a:solidFill>
                <a:srgbClr val="EC8A4E"/>
              </a:solidFill>
              <a:ln w="19050">
                <a:solidFill>
                  <a:schemeClr val="lt1"/>
                </a:solidFill>
              </a:ln>
              <a:effectLst/>
            </c:spPr>
            <c:extLst>
              <c:ext xmlns:c16="http://schemas.microsoft.com/office/drawing/2014/chart" uri="{C3380CC4-5D6E-409C-BE32-E72D297353CC}">
                <c16:uniqueId val="{00000003-8828-471F-B517-9C6245F87B55}"/>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8828-471F-B517-9C6245F87B55}"/>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8828-471F-B517-9C6245F87B55}"/>
              </c:ext>
            </c:extLst>
          </c:dPt>
          <c:dPt>
            <c:idx val="4"/>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9-8828-471F-B517-9C6245F87B55}"/>
              </c:ext>
            </c:extLst>
          </c:dPt>
          <c:dPt>
            <c:idx val="5"/>
            <c:bubble3D val="0"/>
            <c:spPr>
              <a:solidFill>
                <a:schemeClr val="accent2"/>
              </a:solidFill>
              <a:ln w="19050">
                <a:solidFill>
                  <a:schemeClr val="lt1"/>
                </a:solidFill>
              </a:ln>
              <a:effectLst/>
            </c:spPr>
            <c:extLst>
              <c:ext xmlns:c16="http://schemas.microsoft.com/office/drawing/2014/chart" uri="{C3380CC4-5D6E-409C-BE32-E72D297353CC}">
                <c16:uniqueId val="{0000000B-8828-471F-B517-9C6245F87B55}"/>
              </c:ext>
            </c:extLst>
          </c:dPt>
          <c:dPt>
            <c:idx val="6"/>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D-8828-471F-B517-9C6245F87B55}"/>
              </c:ext>
            </c:extLst>
          </c:dPt>
          <c:dPt>
            <c:idx val="7"/>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F-8828-471F-B517-9C6245F87B55}"/>
              </c:ext>
            </c:extLst>
          </c:dPt>
          <c:dPt>
            <c:idx val="8"/>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11-8828-471F-B517-9C6245F87B55}"/>
              </c:ext>
            </c:extLst>
          </c:dPt>
          <c:dPt>
            <c:idx val="9"/>
            <c:bubble3D val="0"/>
            <c:spPr>
              <a:solidFill>
                <a:srgbClr val="02A9B6"/>
              </a:solidFill>
              <a:ln w="19050">
                <a:solidFill>
                  <a:schemeClr val="lt1"/>
                </a:solidFill>
              </a:ln>
              <a:effectLst/>
            </c:spPr>
            <c:extLst>
              <c:ext xmlns:c16="http://schemas.microsoft.com/office/drawing/2014/chart" uri="{C3380CC4-5D6E-409C-BE32-E72D297353CC}">
                <c16:uniqueId val="{00000013-8828-471F-B517-9C6245F87B55}"/>
              </c:ext>
            </c:extLst>
          </c:dPt>
          <c:dPt>
            <c:idx val="10"/>
            <c:bubble3D val="0"/>
            <c:spPr>
              <a:solidFill>
                <a:schemeClr val="accent5"/>
              </a:solidFill>
              <a:ln w="19050">
                <a:solidFill>
                  <a:schemeClr val="lt1"/>
                </a:solidFill>
              </a:ln>
              <a:effectLst/>
            </c:spPr>
            <c:extLst>
              <c:ext xmlns:c16="http://schemas.microsoft.com/office/drawing/2014/chart" uri="{C3380CC4-5D6E-409C-BE32-E72D297353CC}">
                <c16:uniqueId val="{00000015-8828-471F-B517-9C6245F87B55}"/>
              </c:ext>
            </c:extLst>
          </c:dPt>
          <c:dPt>
            <c:idx val="11"/>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17-8828-471F-B517-9C6245F87B55}"/>
              </c:ext>
            </c:extLst>
          </c:dPt>
          <c:dPt>
            <c:idx val="12"/>
            <c:bubble3D val="0"/>
            <c:spPr>
              <a:solidFill>
                <a:srgbClr val="004246"/>
              </a:solidFill>
              <a:ln w="19050">
                <a:solidFill>
                  <a:schemeClr val="lt1"/>
                </a:solidFill>
              </a:ln>
              <a:effectLst/>
            </c:spPr>
            <c:extLst>
              <c:ext xmlns:c16="http://schemas.microsoft.com/office/drawing/2014/chart" uri="{C3380CC4-5D6E-409C-BE32-E72D297353CC}">
                <c16:uniqueId val="{00000019-8828-471F-B517-9C6245F87B55}"/>
              </c:ext>
            </c:extLst>
          </c:dPt>
          <c:dPt>
            <c:idx val="13"/>
            <c:bubble3D val="0"/>
            <c:spPr>
              <a:solidFill>
                <a:srgbClr val="869090"/>
              </a:solidFill>
              <a:ln w="19050">
                <a:solidFill>
                  <a:schemeClr val="lt1"/>
                </a:solidFill>
              </a:ln>
              <a:effectLst/>
            </c:spPr>
            <c:extLst>
              <c:ext xmlns:c16="http://schemas.microsoft.com/office/drawing/2014/chart" uri="{C3380CC4-5D6E-409C-BE32-E72D297353CC}">
                <c16:uniqueId val="{0000001B-D2CE-4389-9CA6-B929B63E35EB}"/>
              </c:ext>
            </c:extLst>
          </c:dPt>
          <c:dLbls>
            <c:dLbl>
              <c:idx val="7"/>
              <c:layout>
                <c:manualLayout>
                  <c:x val="8.2700104134842412E-2"/>
                  <c:y val="-3.7530263788361447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828-471F-B517-9C6245F87B55}"/>
                </c:ext>
              </c:extLst>
            </c:dLbl>
            <c:dLbl>
              <c:idx val="10"/>
              <c:layout>
                <c:manualLayout>
                  <c:x val="5.3755067687647567E-2"/>
                  <c:y val="0.16352472079214608"/>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828-471F-B517-9C6245F87B55}"/>
                </c:ext>
              </c:extLst>
            </c:dLbl>
            <c:dLbl>
              <c:idx val="11"/>
              <c:layout>
                <c:manualLayout>
                  <c:x val="2.6188366309366762E-2"/>
                  <c:y val="0.1313559232592649"/>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8828-471F-B517-9C6245F87B55}"/>
                </c:ext>
              </c:extLst>
            </c:dLbl>
            <c:dLbl>
              <c:idx val="12"/>
              <c:layout>
                <c:manualLayout>
                  <c:x val="6.3403413170045803E-2"/>
                  <c:y val="0.15548252140892579"/>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828-471F-B517-9C6245F87B55}"/>
                </c:ext>
              </c:extLst>
            </c:dLbl>
            <c:dLbl>
              <c:idx val="13"/>
              <c:layout>
                <c:manualLayout>
                  <c:x val="3.7215046860679134E-2"/>
                  <c:y val="0.12867519013152479"/>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D2CE-4389-9CA6-B929B63E35E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Australian shares</c:v>
                </c:pt>
                <c:pt idx="1">
                  <c:v>Global shares (unhedged)</c:v>
                </c:pt>
                <c:pt idx="2">
                  <c:v>Global shares (hedged)</c:v>
                </c:pt>
                <c:pt idx="3">
                  <c:v>Private equity</c:v>
                </c:pt>
                <c:pt idx="4">
                  <c:v>Property</c:v>
                </c:pt>
                <c:pt idx="5">
                  <c:v>Infrastructure</c:v>
                </c:pt>
                <c:pt idx="6">
                  <c:v>Opportunistic capital solutions</c:v>
                </c:pt>
                <c:pt idx="7">
                  <c:v>Insurance related investments</c:v>
                </c:pt>
                <c:pt idx="8">
                  <c:v>Private credit</c:v>
                </c:pt>
                <c:pt idx="9">
                  <c:v>Fixed income (all maturities)</c:v>
                </c:pt>
                <c:pt idx="10">
                  <c:v>Fixed income (short maturities)</c:v>
                </c:pt>
                <c:pt idx="11">
                  <c:v>Australian inflation-linked bonds</c:v>
                </c:pt>
                <c:pt idx="12">
                  <c:v>High yield bonds and loans</c:v>
                </c:pt>
                <c:pt idx="13">
                  <c:v>Cash</c:v>
                </c:pt>
              </c:strCache>
            </c:strRef>
          </c:cat>
          <c:val>
            <c:numRef>
              <c:f>Sheet1!$B$2:$B$15</c:f>
              <c:numCache>
                <c:formatCode>0.0%</c:formatCode>
                <c:ptCount val="14"/>
                <c:pt idx="0">
                  <c:v>0.24099999999999999</c:v>
                </c:pt>
                <c:pt idx="1">
                  <c:v>0.16900000000000001</c:v>
                </c:pt>
                <c:pt idx="2">
                  <c:v>0.11899999999999999</c:v>
                </c:pt>
                <c:pt idx="3">
                  <c:v>8.5999999999999993E-2</c:v>
                </c:pt>
                <c:pt idx="4">
                  <c:v>5.6000000000000001E-2</c:v>
                </c:pt>
                <c:pt idx="5">
                  <c:v>0.04</c:v>
                </c:pt>
                <c:pt idx="6">
                  <c:v>2.8000000000000001E-2</c:v>
                </c:pt>
                <c:pt idx="7">
                  <c:v>2.1999999999999999E-2</c:v>
                </c:pt>
                <c:pt idx="8">
                  <c:v>2.8000000000000001E-2</c:v>
                </c:pt>
                <c:pt idx="9">
                  <c:v>0.11700000000000001</c:v>
                </c:pt>
                <c:pt idx="10">
                  <c:v>2.7E-2</c:v>
                </c:pt>
                <c:pt idx="11">
                  <c:v>0.01</c:v>
                </c:pt>
                <c:pt idx="12">
                  <c:v>2.5000000000000001E-2</c:v>
                </c:pt>
                <c:pt idx="13">
                  <c:v>3.2000000000000001E-2</c:v>
                </c:pt>
              </c:numCache>
            </c:numRef>
          </c:val>
          <c:extLst>
            <c:ext xmlns:c16="http://schemas.microsoft.com/office/drawing/2014/chart" uri="{C3380CC4-5D6E-409C-BE32-E72D297353CC}">
              <c16:uniqueId val="{0000001A-8828-471F-B517-9C6245F87B55}"/>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58096671212278239"/>
          <c:y val="2.3094410354806637E-3"/>
          <c:w val="0.2729297705723292"/>
          <c:h val="0.8264949308814122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21599161711805"/>
          <c:y val="0"/>
          <c:w val="0.38873498686511798"/>
          <c:h val="0.75605328537565097"/>
        </c:manualLayout>
      </c:layout>
      <c:doughnutChart>
        <c:varyColors val="1"/>
        <c:ser>
          <c:idx val="0"/>
          <c:order val="0"/>
          <c:tx>
            <c:strRef>
              <c:f>Sheet1!$B$1</c:f>
              <c:strCache>
                <c:ptCount val="1"/>
                <c:pt idx="0">
                  <c:v>Actual Asset Allocation</c:v>
                </c:pt>
              </c:strCache>
            </c:strRef>
          </c:tx>
          <c:explosion val="1"/>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04E5-4566-B33D-D9FE4EA0C27B}"/>
              </c:ext>
            </c:extLst>
          </c:dPt>
          <c:dPt>
            <c:idx val="1"/>
            <c:bubble3D val="0"/>
            <c:spPr>
              <a:solidFill>
                <a:srgbClr val="EC8A4E"/>
              </a:solidFill>
              <a:ln w="19050">
                <a:solidFill>
                  <a:schemeClr val="lt1"/>
                </a:solidFill>
              </a:ln>
              <a:effectLst/>
            </c:spPr>
            <c:extLst>
              <c:ext xmlns:c16="http://schemas.microsoft.com/office/drawing/2014/chart" uri="{C3380CC4-5D6E-409C-BE32-E72D297353CC}">
                <c16:uniqueId val="{00000003-04E5-4566-B33D-D9FE4EA0C27B}"/>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04E5-4566-B33D-D9FE4EA0C27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4E5-4566-B33D-D9FE4EA0C27B}"/>
              </c:ext>
            </c:extLst>
          </c:dPt>
          <c:dPt>
            <c:idx val="4"/>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9-04E5-4566-B33D-D9FE4EA0C27B}"/>
              </c:ext>
            </c:extLst>
          </c:dPt>
          <c:dPt>
            <c:idx val="5"/>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B-04E5-4566-B33D-D9FE4EA0C27B}"/>
              </c:ext>
            </c:extLst>
          </c:dPt>
          <c:dPt>
            <c:idx val="6"/>
            <c:bubble3D val="0"/>
            <c:spPr>
              <a:solidFill>
                <a:schemeClr val="accent2"/>
              </a:solidFill>
              <a:ln w="19050">
                <a:solidFill>
                  <a:schemeClr val="lt1"/>
                </a:solidFill>
              </a:ln>
              <a:effectLst/>
            </c:spPr>
            <c:extLst>
              <c:ext xmlns:c16="http://schemas.microsoft.com/office/drawing/2014/chart" uri="{C3380CC4-5D6E-409C-BE32-E72D297353CC}">
                <c16:uniqueId val="{0000000D-04E5-4566-B33D-D9FE4EA0C27B}"/>
              </c:ext>
            </c:extLst>
          </c:dPt>
          <c:dPt>
            <c:idx val="7"/>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F-04E5-4566-B33D-D9FE4EA0C27B}"/>
              </c:ext>
            </c:extLst>
          </c:dPt>
          <c:dPt>
            <c:idx val="8"/>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11-04E5-4566-B33D-D9FE4EA0C27B}"/>
              </c:ext>
            </c:extLst>
          </c:dPt>
          <c:dPt>
            <c:idx val="9"/>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13-04E5-4566-B33D-D9FE4EA0C27B}"/>
              </c:ext>
            </c:extLst>
          </c:dPt>
          <c:dPt>
            <c:idx val="10"/>
            <c:bubble3D val="0"/>
            <c:spPr>
              <a:solidFill>
                <a:srgbClr val="F6E6E6"/>
              </a:solidFill>
              <a:ln w="19050">
                <a:solidFill>
                  <a:schemeClr val="lt1"/>
                </a:solidFill>
              </a:ln>
              <a:effectLst/>
            </c:spPr>
            <c:extLst>
              <c:ext xmlns:c16="http://schemas.microsoft.com/office/drawing/2014/chart" uri="{C3380CC4-5D6E-409C-BE32-E72D297353CC}">
                <c16:uniqueId val="{00000015-04E5-4566-B33D-D9FE4EA0C27B}"/>
              </c:ext>
            </c:extLst>
          </c:dPt>
          <c:dPt>
            <c:idx val="11"/>
            <c:bubble3D val="0"/>
            <c:spPr>
              <a:solidFill>
                <a:srgbClr val="02A9B6"/>
              </a:solidFill>
              <a:ln w="19050">
                <a:solidFill>
                  <a:schemeClr val="lt1"/>
                </a:solidFill>
              </a:ln>
              <a:effectLst/>
            </c:spPr>
            <c:extLst>
              <c:ext xmlns:c16="http://schemas.microsoft.com/office/drawing/2014/chart" uri="{C3380CC4-5D6E-409C-BE32-E72D297353CC}">
                <c16:uniqueId val="{00000017-04E5-4566-B33D-D9FE4EA0C27B}"/>
              </c:ext>
            </c:extLst>
          </c:dPt>
          <c:dPt>
            <c:idx val="12"/>
            <c:bubble3D val="0"/>
            <c:spPr>
              <a:solidFill>
                <a:schemeClr val="accent5"/>
              </a:solidFill>
              <a:ln w="19050">
                <a:solidFill>
                  <a:schemeClr val="lt1"/>
                </a:solidFill>
              </a:ln>
              <a:effectLst/>
            </c:spPr>
            <c:extLst>
              <c:ext xmlns:c16="http://schemas.microsoft.com/office/drawing/2014/chart" uri="{C3380CC4-5D6E-409C-BE32-E72D297353CC}">
                <c16:uniqueId val="{00000019-04E5-4566-B33D-D9FE4EA0C27B}"/>
              </c:ext>
            </c:extLst>
          </c:dPt>
          <c:dPt>
            <c:idx val="13"/>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1B-04E5-4566-B33D-D9FE4EA0C27B}"/>
              </c:ext>
            </c:extLst>
          </c:dPt>
          <c:dPt>
            <c:idx val="14"/>
            <c:bubble3D val="0"/>
            <c:spPr>
              <a:solidFill>
                <a:schemeClr val="accent5">
                  <a:lumMod val="50000"/>
                </a:schemeClr>
              </a:solidFill>
              <a:ln w="19050">
                <a:solidFill>
                  <a:schemeClr val="lt1"/>
                </a:solidFill>
              </a:ln>
              <a:effectLst/>
            </c:spPr>
            <c:extLst>
              <c:ext xmlns:c16="http://schemas.microsoft.com/office/drawing/2014/chart" uri="{C3380CC4-5D6E-409C-BE32-E72D297353CC}">
                <c16:uniqueId val="{0000001D-4B18-4201-A409-841CDB54B975}"/>
              </c:ext>
            </c:extLst>
          </c:dPt>
          <c:dPt>
            <c:idx val="15"/>
            <c:bubble3D val="0"/>
            <c:spPr>
              <a:solidFill>
                <a:schemeClr val="accent4">
                  <a:lumMod val="50000"/>
                  <a:lumOff val="50000"/>
                </a:schemeClr>
              </a:solidFill>
              <a:ln w="19050">
                <a:solidFill>
                  <a:schemeClr val="lt1"/>
                </a:solidFill>
              </a:ln>
              <a:effectLst/>
            </c:spPr>
            <c:extLst>
              <c:ext xmlns:c16="http://schemas.microsoft.com/office/drawing/2014/chart" uri="{C3380CC4-5D6E-409C-BE32-E72D297353CC}">
                <c16:uniqueId val="{0000001F-D3B9-4418-84E3-8D90376B861E}"/>
              </c:ext>
            </c:extLst>
          </c:dPt>
          <c:dLbls>
            <c:dLbl>
              <c:idx val="7"/>
              <c:layout>
                <c:manualLayout>
                  <c:x val="8.9591779479412617E-2"/>
                  <c:y val="-2.9488064405141148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4E5-4566-B33D-D9FE4EA0C27B}"/>
                </c:ext>
              </c:extLst>
            </c:dLbl>
            <c:dLbl>
              <c:idx val="12"/>
              <c:layout>
                <c:manualLayout>
                  <c:x val="6.8916753445702012E-3"/>
                  <c:y val="0.1876513189418069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04E5-4566-B33D-D9FE4EA0C27B}"/>
                </c:ext>
              </c:extLst>
            </c:dLbl>
            <c:dLbl>
              <c:idx val="13"/>
              <c:layout>
                <c:manualLayout>
                  <c:x val="1.3783350689140402E-2"/>
                  <c:y val="0.14207885577022525"/>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04E5-4566-B33D-D9FE4EA0C27B}"/>
                </c:ext>
              </c:extLst>
            </c:dLbl>
            <c:dLbl>
              <c:idx val="14"/>
              <c:layout>
                <c:manualLayout>
                  <c:x val="2.3431696171538684E-2"/>
                  <c:y val="0.21177791709146784"/>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4B18-4201-A409-841CDB54B975}"/>
                </c:ext>
              </c:extLst>
            </c:dLbl>
            <c:dLbl>
              <c:idx val="15"/>
              <c:layout>
                <c:manualLayout>
                  <c:x val="1.3783350689140352E-2"/>
                  <c:y val="0.14207885577022528"/>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D3B9-4418-84E3-8D90376B861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Sheet1!$A$2:$A$17</c:f>
              <c:strCache>
                <c:ptCount val="16"/>
                <c:pt idx="0">
                  <c:v>Australian shares</c:v>
                </c:pt>
                <c:pt idx="1">
                  <c:v>Global shares (unhedged)</c:v>
                </c:pt>
                <c:pt idx="2">
                  <c:v>Global shares (hedged)</c:v>
                </c:pt>
                <c:pt idx="3">
                  <c:v>Private equity</c:v>
                </c:pt>
                <c:pt idx="4">
                  <c:v>Property</c:v>
                </c:pt>
                <c:pt idx="5">
                  <c:v>Infrastructure</c:v>
                </c:pt>
                <c:pt idx="6">
                  <c:v>Real return strategy</c:v>
                </c:pt>
                <c:pt idx="7">
                  <c:v>Derivatives</c:v>
                </c:pt>
                <c:pt idx="8">
                  <c:v>Opportunistic capital solutions</c:v>
                </c:pt>
                <c:pt idx="9">
                  <c:v>Insurance related investments</c:v>
                </c:pt>
                <c:pt idx="10">
                  <c:v>Private credit</c:v>
                </c:pt>
                <c:pt idx="11">
                  <c:v>Fixed income (all maturities)</c:v>
                </c:pt>
                <c:pt idx="12">
                  <c:v>Fixed income (short maturities)</c:v>
                </c:pt>
                <c:pt idx="13">
                  <c:v>Australian inflation-linked bonds</c:v>
                </c:pt>
                <c:pt idx="14">
                  <c:v>High yield bonds and loans</c:v>
                </c:pt>
                <c:pt idx="15">
                  <c:v>Cash</c:v>
                </c:pt>
              </c:strCache>
            </c:strRef>
          </c:cat>
          <c:val>
            <c:numRef>
              <c:f>Sheet1!$B$2:$B$17</c:f>
              <c:numCache>
                <c:formatCode>0.0%</c:formatCode>
                <c:ptCount val="16"/>
                <c:pt idx="0">
                  <c:v>0.24099999999999999</c:v>
                </c:pt>
                <c:pt idx="1">
                  <c:v>0.16500000000000001</c:v>
                </c:pt>
                <c:pt idx="2">
                  <c:v>0.115</c:v>
                </c:pt>
                <c:pt idx="3">
                  <c:v>5.1999999999999998E-2</c:v>
                </c:pt>
                <c:pt idx="4">
                  <c:v>5.8000000000000003E-2</c:v>
                </c:pt>
                <c:pt idx="5">
                  <c:v>3.5000000000000003E-2</c:v>
                </c:pt>
                <c:pt idx="6">
                  <c:v>2.5000000000000001E-2</c:v>
                </c:pt>
                <c:pt idx="7">
                  <c:v>1.3833629743555001E-2</c:v>
                </c:pt>
                <c:pt idx="8">
                  <c:v>4.5999999999999999E-2</c:v>
                </c:pt>
                <c:pt idx="9">
                  <c:v>2.1999999999999999E-2</c:v>
                </c:pt>
                <c:pt idx="10">
                  <c:v>2.3E-2</c:v>
                </c:pt>
                <c:pt idx="11">
                  <c:v>0.105</c:v>
                </c:pt>
                <c:pt idx="12">
                  <c:v>0.03</c:v>
                </c:pt>
                <c:pt idx="13">
                  <c:v>8.9999999999999993E-3</c:v>
                </c:pt>
                <c:pt idx="14">
                  <c:v>2.1999999999999999E-2</c:v>
                </c:pt>
                <c:pt idx="15">
                  <c:v>2.7E-2</c:v>
                </c:pt>
              </c:numCache>
            </c:numRef>
          </c:val>
          <c:extLst>
            <c:ext xmlns:c16="http://schemas.microsoft.com/office/drawing/2014/chart" uri="{C3380CC4-5D6E-409C-BE32-E72D297353CC}">
              <c16:uniqueId val="{0000001C-04E5-4566-B33D-D9FE4EA0C27B}"/>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58096671212278239"/>
          <c:y val="2.3094410354806637E-3"/>
          <c:w val="0.2729297705723292"/>
          <c:h val="0.8264949308814122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18931106580571"/>
          <c:y val="0"/>
          <c:w val="0.38597831672728988"/>
          <c:h val="0.75069181912017069"/>
        </c:manualLayout>
      </c:layout>
      <c:doughnutChart>
        <c:varyColors val="1"/>
        <c:ser>
          <c:idx val="0"/>
          <c:order val="0"/>
          <c:tx>
            <c:strRef>
              <c:f>Sheet1!$B$1</c:f>
              <c:strCache>
                <c:ptCount val="1"/>
                <c:pt idx="0">
                  <c:v>Actual Asset Allocation</c:v>
                </c:pt>
              </c:strCache>
            </c:strRef>
          </c:tx>
          <c:explosion val="1"/>
          <c:dPt>
            <c:idx val="0"/>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1-DCD3-4E65-A4AE-8E19DB9547A4}"/>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DCD3-4E65-A4AE-8E19DB9547A4}"/>
              </c:ext>
            </c:extLst>
          </c:dPt>
          <c:dPt>
            <c:idx val="2"/>
            <c:bubble3D val="0"/>
            <c:spPr>
              <a:solidFill>
                <a:schemeClr val="tx1"/>
              </a:solidFill>
              <a:ln w="19050">
                <a:solidFill>
                  <a:schemeClr val="lt1"/>
                </a:solidFill>
              </a:ln>
              <a:effectLst/>
            </c:spPr>
            <c:extLst>
              <c:ext xmlns:c16="http://schemas.microsoft.com/office/drawing/2014/chart" uri="{C3380CC4-5D6E-409C-BE32-E72D297353CC}">
                <c16:uniqueId val="{00000005-DCD3-4E65-A4AE-8E19DB9547A4}"/>
              </c:ext>
            </c:extLst>
          </c:dPt>
          <c:dPt>
            <c:idx val="3"/>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7-DCD3-4E65-A4AE-8E19DB9547A4}"/>
              </c:ext>
            </c:extLst>
          </c:dPt>
          <c:dPt>
            <c:idx val="4"/>
            <c:bubble3D val="0"/>
            <c:spPr>
              <a:solidFill>
                <a:schemeClr val="accent2"/>
              </a:solidFill>
              <a:ln w="19050">
                <a:solidFill>
                  <a:schemeClr val="lt1"/>
                </a:solidFill>
              </a:ln>
              <a:effectLst/>
            </c:spPr>
            <c:extLst>
              <c:ext xmlns:c16="http://schemas.microsoft.com/office/drawing/2014/chart" uri="{C3380CC4-5D6E-409C-BE32-E72D297353CC}">
                <c16:uniqueId val="{00000009-DCD3-4E65-A4AE-8E19DB9547A4}"/>
              </c:ext>
            </c:extLst>
          </c:dPt>
          <c:dPt>
            <c:idx val="5"/>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B-DCD3-4E65-A4AE-8E19DB9547A4}"/>
              </c:ext>
            </c:extLst>
          </c:dPt>
          <c:dPt>
            <c:idx val="6"/>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D-DCD3-4E65-A4AE-8E19DB9547A4}"/>
              </c:ext>
            </c:extLst>
          </c:dPt>
          <c:dPt>
            <c:idx val="7"/>
            <c:bubble3D val="0"/>
            <c:spPr>
              <a:solidFill>
                <a:srgbClr val="02A9B6"/>
              </a:solidFill>
              <a:ln w="19050">
                <a:solidFill>
                  <a:schemeClr val="lt1"/>
                </a:solidFill>
              </a:ln>
              <a:effectLst/>
            </c:spPr>
            <c:extLst>
              <c:ext xmlns:c16="http://schemas.microsoft.com/office/drawing/2014/chart" uri="{C3380CC4-5D6E-409C-BE32-E72D297353CC}">
                <c16:uniqueId val="{0000000F-DCD3-4E65-A4AE-8E19DB9547A4}"/>
              </c:ext>
            </c:extLst>
          </c:dPt>
          <c:dPt>
            <c:idx val="8"/>
            <c:bubble3D val="0"/>
            <c:spPr>
              <a:solidFill>
                <a:schemeClr val="accent5"/>
              </a:solidFill>
              <a:ln w="19050">
                <a:solidFill>
                  <a:schemeClr val="lt1"/>
                </a:solidFill>
              </a:ln>
              <a:effectLst/>
            </c:spPr>
            <c:extLst>
              <c:ext xmlns:c16="http://schemas.microsoft.com/office/drawing/2014/chart" uri="{C3380CC4-5D6E-409C-BE32-E72D297353CC}">
                <c16:uniqueId val="{00000011-DCD3-4E65-A4AE-8E19DB9547A4}"/>
              </c:ext>
            </c:extLst>
          </c:dPt>
          <c:dPt>
            <c:idx val="9"/>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13-DCD3-4E65-A4AE-8E19DB9547A4}"/>
              </c:ext>
            </c:extLst>
          </c:dPt>
          <c:dPt>
            <c:idx val="10"/>
            <c:bubble3D val="0"/>
            <c:spPr>
              <a:solidFill>
                <a:schemeClr val="accent5">
                  <a:lumMod val="50000"/>
                </a:schemeClr>
              </a:solidFill>
              <a:ln w="19050">
                <a:solidFill>
                  <a:schemeClr val="lt1"/>
                </a:solidFill>
              </a:ln>
              <a:effectLst/>
            </c:spPr>
            <c:extLst>
              <c:ext xmlns:c16="http://schemas.microsoft.com/office/drawing/2014/chart" uri="{C3380CC4-5D6E-409C-BE32-E72D297353CC}">
                <c16:uniqueId val="{00000015-DCD3-4E65-A4AE-8E19DB9547A4}"/>
              </c:ext>
            </c:extLst>
          </c:dPt>
          <c:dPt>
            <c:idx val="11"/>
            <c:bubble3D val="0"/>
            <c:spPr>
              <a:solidFill>
                <a:schemeClr val="accent4">
                  <a:lumMod val="50000"/>
                  <a:lumOff val="50000"/>
                </a:schemeClr>
              </a:solidFill>
              <a:ln w="19050">
                <a:solidFill>
                  <a:schemeClr val="lt1"/>
                </a:solidFill>
              </a:ln>
              <a:effectLst/>
            </c:spPr>
            <c:extLst>
              <c:ext xmlns:c16="http://schemas.microsoft.com/office/drawing/2014/chart" uri="{C3380CC4-5D6E-409C-BE32-E72D297353CC}">
                <c16:uniqueId val="{00000017-DCD3-4E65-A4AE-8E19DB9547A4}"/>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DCD3-4E65-A4AE-8E19DB9547A4}"/>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DCD3-4E65-A4AE-8E19DB9547A4}"/>
              </c:ext>
            </c:extLst>
          </c:dPt>
          <c:dLbls>
            <c:dLbl>
              <c:idx val="2"/>
              <c:layout>
                <c:manualLayout>
                  <c:x val="1.1026680551312321E-2"/>
                  <c:y val="-0.14207885577022528"/>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CD3-4E65-A4AE-8E19DB9547A4}"/>
                </c:ext>
              </c:extLst>
            </c:dLbl>
            <c:dLbl>
              <c:idx val="3"/>
              <c:layout>
                <c:manualLayout>
                  <c:x val="1.5161685758054391E-2"/>
                  <c:y val="-0.1876513189418069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CD3-4E65-A4AE-8E19DB9547A4}"/>
                </c:ext>
              </c:extLst>
            </c:dLbl>
            <c:dLbl>
              <c:idx val="4"/>
              <c:layout>
                <c:manualLayout>
                  <c:x val="5.5133402756561605E-3"/>
                  <c:y val="-1.34036656387004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CD3-4E65-A4AE-8E19DB9547A4}"/>
                </c:ext>
              </c:extLst>
            </c:dLbl>
            <c:dLbl>
              <c:idx val="9"/>
              <c:layout>
                <c:manualLayout>
                  <c:x val="0"/>
                  <c:y val="-8.04219938322032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CD3-4E65-A4AE-8E19DB9547A4}"/>
                </c:ext>
              </c:extLst>
            </c:dLbl>
            <c:dLbl>
              <c:idx val="11"/>
              <c:layout>
                <c:manualLayout>
                  <c:x val="1.3783350689139896E-3"/>
                  <c:y val="0.1528017882811856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DCD3-4E65-A4AE-8E19DB9547A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Sheet1!$A$2:$A$13</c:f>
              <c:strCache>
                <c:ptCount val="12"/>
                <c:pt idx="0">
                  <c:v>Defensive Australian shares</c:v>
                </c:pt>
                <c:pt idx="1">
                  <c:v>Global shares</c:v>
                </c:pt>
                <c:pt idx="2">
                  <c:v>Private equity</c:v>
                </c:pt>
                <c:pt idx="3">
                  <c:v>Infrastructure</c:v>
                </c:pt>
                <c:pt idx="4">
                  <c:v>Derivatives and currency strategies</c:v>
                </c:pt>
                <c:pt idx="5">
                  <c:v>Opportunistic capital solutions</c:v>
                </c:pt>
                <c:pt idx="6">
                  <c:v>Insurance-related investments</c:v>
                </c:pt>
                <c:pt idx="7">
                  <c:v>Fixed income (all maturities)</c:v>
                </c:pt>
                <c:pt idx="8">
                  <c:v>Fixed income (short maturities)</c:v>
                </c:pt>
                <c:pt idx="9">
                  <c:v>Australian inflation-linked bonds </c:v>
                </c:pt>
                <c:pt idx="10">
                  <c:v>High yield bonds and loans</c:v>
                </c:pt>
                <c:pt idx="11">
                  <c:v>Cash</c:v>
                </c:pt>
              </c:strCache>
            </c:strRef>
          </c:cat>
          <c:val>
            <c:numRef>
              <c:f>Sheet1!$B$2:$B$13</c:f>
              <c:numCache>
                <c:formatCode>0.0%</c:formatCode>
                <c:ptCount val="12"/>
                <c:pt idx="0">
                  <c:v>0.17899999999999999</c:v>
                </c:pt>
                <c:pt idx="1">
                  <c:v>0.313</c:v>
                </c:pt>
                <c:pt idx="2">
                  <c:v>3.6999999999999998E-2</c:v>
                </c:pt>
                <c:pt idx="3">
                  <c:v>2.1999999999999999E-2</c:v>
                </c:pt>
                <c:pt idx="4">
                  <c:v>0.13100000000000001</c:v>
                </c:pt>
                <c:pt idx="5">
                  <c:v>6.4000000000000001E-2</c:v>
                </c:pt>
                <c:pt idx="6">
                  <c:v>4.2000000000000003E-2</c:v>
                </c:pt>
                <c:pt idx="7">
                  <c:v>0.05</c:v>
                </c:pt>
                <c:pt idx="8">
                  <c:v>4.1000000000000002E-2</c:v>
                </c:pt>
                <c:pt idx="9">
                  <c:v>0.03</c:v>
                </c:pt>
                <c:pt idx="10">
                  <c:v>7.5999999999999998E-2</c:v>
                </c:pt>
                <c:pt idx="11">
                  <c:v>1.6E-2</c:v>
                </c:pt>
              </c:numCache>
            </c:numRef>
          </c:val>
          <c:extLst>
            <c:ext xmlns:c16="http://schemas.microsoft.com/office/drawing/2014/chart" uri="{C3380CC4-5D6E-409C-BE32-E72D297353CC}">
              <c16:uniqueId val="{0000001C-DCD3-4E65-A4AE-8E19DB9547A4}"/>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56442669129581402"/>
          <c:y val="1.8393839801921264E-2"/>
          <c:w val="0.28533478619255559"/>
          <c:h val="0.7916454002207911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18931106580571"/>
          <c:y val="0"/>
          <c:w val="0.38735665179620393"/>
          <c:h val="0.75337255224791078"/>
        </c:manualLayout>
      </c:layout>
      <c:doughnutChart>
        <c:varyColors val="1"/>
        <c:ser>
          <c:idx val="0"/>
          <c:order val="0"/>
          <c:tx>
            <c:strRef>
              <c:f>Sheet1!$B$1</c:f>
              <c:strCache>
                <c:ptCount val="1"/>
                <c:pt idx="0">
                  <c:v>Target Asset Allocation</c:v>
                </c:pt>
              </c:strCache>
            </c:strRef>
          </c:tx>
          <c:explosion val="1"/>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B91D-4976-BA36-8EFF0C463A99}"/>
              </c:ext>
            </c:extLst>
          </c:dPt>
          <c:dPt>
            <c:idx val="1"/>
            <c:bubble3D val="0"/>
            <c:spPr>
              <a:solidFill>
                <a:srgbClr val="EC8A4E"/>
              </a:solidFill>
              <a:ln w="19050">
                <a:solidFill>
                  <a:schemeClr val="lt1"/>
                </a:solidFill>
              </a:ln>
              <a:effectLst/>
            </c:spPr>
            <c:extLst>
              <c:ext xmlns:c16="http://schemas.microsoft.com/office/drawing/2014/chart" uri="{C3380CC4-5D6E-409C-BE32-E72D297353CC}">
                <c16:uniqueId val="{00000003-B91D-4976-BA36-8EFF0C463A99}"/>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B91D-4976-BA36-8EFF0C463A99}"/>
              </c:ext>
            </c:extLst>
          </c:dPt>
          <c:dPt>
            <c:idx val="3"/>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7-B91D-4976-BA36-8EFF0C463A99}"/>
              </c:ext>
            </c:extLst>
          </c:dPt>
          <c:dPt>
            <c:idx val="4"/>
            <c:bubble3D val="0"/>
            <c:spPr>
              <a:solidFill>
                <a:schemeClr val="accent2"/>
              </a:solidFill>
              <a:ln w="19050">
                <a:solidFill>
                  <a:schemeClr val="lt1"/>
                </a:solidFill>
              </a:ln>
              <a:effectLst/>
            </c:spPr>
            <c:extLst>
              <c:ext xmlns:c16="http://schemas.microsoft.com/office/drawing/2014/chart" uri="{C3380CC4-5D6E-409C-BE32-E72D297353CC}">
                <c16:uniqueId val="{00000009-B91D-4976-BA36-8EFF0C463A99}"/>
              </c:ext>
            </c:extLst>
          </c:dPt>
          <c:dPt>
            <c:idx val="5"/>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B-B91D-4976-BA36-8EFF0C463A99}"/>
              </c:ext>
            </c:extLst>
          </c:dPt>
          <c:dPt>
            <c:idx val="6"/>
            <c:bubble3D val="0"/>
            <c:spPr>
              <a:solidFill>
                <a:srgbClr val="02A9B6"/>
              </a:solidFill>
              <a:ln w="19050">
                <a:solidFill>
                  <a:schemeClr val="lt1"/>
                </a:solidFill>
              </a:ln>
              <a:effectLst/>
            </c:spPr>
            <c:extLst>
              <c:ext xmlns:c16="http://schemas.microsoft.com/office/drawing/2014/chart" uri="{C3380CC4-5D6E-409C-BE32-E72D297353CC}">
                <c16:uniqueId val="{0000000D-B91D-4976-BA36-8EFF0C463A99}"/>
              </c:ext>
            </c:extLst>
          </c:dPt>
          <c:dPt>
            <c:idx val="7"/>
            <c:bubble3D val="0"/>
            <c:spPr>
              <a:solidFill>
                <a:schemeClr val="accent5"/>
              </a:solidFill>
              <a:ln w="19050">
                <a:solidFill>
                  <a:schemeClr val="lt1"/>
                </a:solidFill>
              </a:ln>
              <a:effectLst/>
            </c:spPr>
            <c:extLst>
              <c:ext xmlns:c16="http://schemas.microsoft.com/office/drawing/2014/chart" uri="{C3380CC4-5D6E-409C-BE32-E72D297353CC}">
                <c16:uniqueId val="{0000000F-B91D-4976-BA36-8EFF0C463A99}"/>
              </c:ext>
            </c:extLst>
          </c:dPt>
          <c:dPt>
            <c:idx val="8"/>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11-B91D-4976-BA36-8EFF0C463A99}"/>
              </c:ext>
            </c:extLst>
          </c:dPt>
          <c:dPt>
            <c:idx val="9"/>
            <c:bubble3D val="0"/>
            <c:spPr>
              <a:solidFill>
                <a:schemeClr val="accent4">
                  <a:lumMod val="50000"/>
                  <a:lumOff val="50000"/>
                </a:schemeClr>
              </a:solidFill>
              <a:ln w="19050">
                <a:solidFill>
                  <a:schemeClr val="lt1"/>
                </a:solidFill>
              </a:ln>
              <a:effectLst/>
            </c:spPr>
            <c:extLst>
              <c:ext xmlns:c16="http://schemas.microsoft.com/office/drawing/2014/chart" uri="{C3380CC4-5D6E-409C-BE32-E72D297353CC}">
                <c16:uniqueId val="{00000013-B91D-4976-BA36-8EFF0C463A99}"/>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B91D-4976-BA36-8EFF0C463A99}"/>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B91D-4976-BA36-8EFF0C463A99}"/>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B91D-4976-BA36-8EFF0C463A99}"/>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B91D-4976-BA36-8EFF0C463A99}"/>
              </c:ext>
            </c:extLst>
          </c:dPt>
          <c:dLbls>
            <c:dLbl>
              <c:idx val="3"/>
              <c:layout>
                <c:manualLayout>
                  <c:x val="-6.8916753445707058E-4"/>
                  <c:y val="1.4744032202570451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3658584232823589E-2"/>
                      <c:h val="5.9177289335537023E-2"/>
                    </c:manualLayout>
                  </c15:layout>
                </c:ext>
                <c:ext xmlns:c16="http://schemas.microsoft.com/office/drawing/2014/chart" uri="{C3380CC4-5D6E-409C-BE32-E72D297353CC}">
                  <c16:uniqueId val="{00000007-B91D-4976-BA36-8EFF0C463A99}"/>
                </c:ext>
              </c:extLst>
            </c:dLbl>
            <c:dLbl>
              <c:idx val="4"/>
              <c:layout>
                <c:manualLayout>
                  <c:x val="6.2025078101131809E-2"/>
                  <c:y val="-0.14475958889796539"/>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91D-4976-BA36-8EFF0C463A99}"/>
                </c:ext>
              </c:extLst>
            </c:dLbl>
            <c:dLbl>
              <c:idx val="9"/>
              <c:layout>
                <c:manualLayout>
                  <c:x val="0"/>
                  <c:y val="-1.34036656387004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91D-4976-BA36-8EFF0C463A9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Sheet1!$A$2:$A$11</c:f>
              <c:strCache>
                <c:ptCount val="10"/>
                <c:pt idx="0">
                  <c:v>Australian shares</c:v>
                </c:pt>
                <c:pt idx="1">
                  <c:v>Global shares (unhedged)</c:v>
                </c:pt>
                <c:pt idx="2">
                  <c:v>Global shares (hedged)</c:v>
                </c:pt>
                <c:pt idx="3">
                  <c:v>Property</c:v>
                </c:pt>
                <c:pt idx="4">
                  <c:v>Infrastructure</c:v>
                </c:pt>
                <c:pt idx="5">
                  <c:v>Alternatives</c:v>
                </c:pt>
                <c:pt idx="6">
                  <c:v>Fixed income (all maturities)</c:v>
                </c:pt>
                <c:pt idx="7">
                  <c:v>Fixed income (short maturities)</c:v>
                </c:pt>
                <c:pt idx="8">
                  <c:v>High yield bonds and loans</c:v>
                </c:pt>
                <c:pt idx="9">
                  <c:v>Cash</c:v>
                </c:pt>
              </c:strCache>
            </c:strRef>
          </c:cat>
          <c:val>
            <c:numRef>
              <c:f>Sheet1!$B$2:$B$11</c:f>
              <c:numCache>
                <c:formatCode>0.0%</c:formatCode>
                <c:ptCount val="10"/>
                <c:pt idx="0">
                  <c:v>0.22500000000000001</c:v>
                </c:pt>
                <c:pt idx="1">
                  <c:v>0.157</c:v>
                </c:pt>
                <c:pt idx="2">
                  <c:v>0.14099999999999999</c:v>
                </c:pt>
                <c:pt idx="3">
                  <c:v>3.5000000000000003E-2</c:v>
                </c:pt>
                <c:pt idx="4">
                  <c:v>3.1E-2</c:v>
                </c:pt>
                <c:pt idx="5">
                  <c:v>9.8664673109123802E-2</c:v>
                </c:pt>
                <c:pt idx="6">
                  <c:v>0.122</c:v>
                </c:pt>
                <c:pt idx="7">
                  <c:v>6.0999999999999999E-2</c:v>
                </c:pt>
                <c:pt idx="8">
                  <c:v>9.1999999999999998E-2</c:v>
                </c:pt>
                <c:pt idx="9">
                  <c:v>3.6999999999999998E-2</c:v>
                </c:pt>
              </c:numCache>
            </c:numRef>
          </c:val>
          <c:extLst>
            <c:ext xmlns:c16="http://schemas.microsoft.com/office/drawing/2014/chart" uri="{C3380CC4-5D6E-409C-BE32-E72D297353CC}">
              <c16:uniqueId val="{0000001C-B91D-4976-BA36-8EFF0C463A99}"/>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56994003157147022"/>
          <c:y val="1.0351640418700963E-2"/>
          <c:w val="0.24674140426296245"/>
          <c:h val="0.7326692714105088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18931106580571"/>
          <c:y val="0"/>
          <c:w val="0.38735665179620393"/>
          <c:h val="0.75337255224791078"/>
        </c:manualLayout>
      </c:layout>
      <c:doughnutChart>
        <c:varyColors val="1"/>
        <c:ser>
          <c:idx val="0"/>
          <c:order val="0"/>
          <c:tx>
            <c:strRef>
              <c:f>Sheet1!$B$1</c:f>
              <c:strCache>
                <c:ptCount val="1"/>
                <c:pt idx="0">
                  <c:v>Target Asset Allocation</c:v>
                </c:pt>
              </c:strCache>
            </c:strRef>
          </c:tx>
          <c:explosion val="1"/>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B91D-4976-BA36-8EFF0C463A99}"/>
              </c:ext>
            </c:extLst>
          </c:dPt>
          <c:dPt>
            <c:idx val="1"/>
            <c:bubble3D val="0"/>
            <c:spPr>
              <a:solidFill>
                <a:srgbClr val="EC8A4E"/>
              </a:solidFill>
              <a:ln w="19050">
                <a:solidFill>
                  <a:schemeClr val="lt1"/>
                </a:solidFill>
              </a:ln>
              <a:effectLst/>
            </c:spPr>
            <c:extLst>
              <c:ext xmlns:c16="http://schemas.microsoft.com/office/drawing/2014/chart" uri="{C3380CC4-5D6E-409C-BE32-E72D297353CC}">
                <c16:uniqueId val="{00000003-B91D-4976-BA36-8EFF0C463A99}"/>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B91D-4976-BA36-8EFF0C463A99}"/>
              </c:ext>
            </c:extLst>
          </c:dPt>
          <c:dPt>
            <c:idx val="3"/>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7-B91D-4976-BA36-8EFF0C463A99}"/>
              </c:ext>
            </c:extLst>
          </c:dPt>
          <c:dPt>
            <c:idx val="4"/>
            <c:bubble3D val="0"/>
            <c:spPr>
              <a:solidFill>
                <a:schemeClr val="accent2"/>
              </a:solidFill>
              <a:ln w="19050">
                <a:solidFill>
                  <a:schemeClr val="lt1"/>
                </a:solidFill>
              </a:ln>
              <a:effectLst/>
            </c:spPr>
            <c:extLst>
              <c:ext xmlns:c16="http://schemas.microsoft.com/office/drawing/2014/chart" uri="{C3380CC4-5D6E-409C-BE32-E72D297353CC}">
                <c16:uniqueId val="{00000009-B91D-4976-BA36-8EFF0C463A99}"/>
              </c:ext>
            </c:extLst>
          </c:dPt>
          <c:dPt>
            <c:idx val="5"/>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B-B91D-4976-BA36-8EFF0C463A99}"/>
              </c:ext>
            </c:extLst>
          </c:dPt>
          <c:dPt>
            <c:idx val="6"/>
            <c:bubble3D val="0"/>
            <c:spPr>
              <a:solidFill>
                <a:srgbClr val="02A9B6"/>
              </a:solidFill>
              <a:ln w="19050">
                <a:solidFill>
                  <a:schemeClr val="lt1"/>
                </a:solidFill>
              </a:ln>
              <a:effectLst/>
            </c:spPr>
            <c:extLst>
              <c:ext xmlns:c16="http://schemas.microsoft.com/office/drawing/2014/chart" uri="{C3380CC4-5D6E-409C-BE32-E72D297353CC}">
                <c16:uniqueId val="{0000000D-B91D-4976-BA36-8EFF0C463A99}"/>
              </c:ext>
            </c:extLst>
          </c:dPt>
          <c:dPt>
            <c:idx val="7"/>
            <c:bubble3D val="0"/>
            <c:spPr>
              <a:solidFill>
                <a:schemeClr val="accent5"/>
              </a:solidFill>
              <a:ln w="19050">
                <a:solidFill>
                  <a:schemeClr val="lt1"/>
                </a:solidFill>
              </a:ln>
              <a:effectLst/>
            </c:spPr>
            <c:extLst>
              <c:ext xmlns:c16="http://schemas.microsoft.com/office/drawing/2014/chart" uri="{C3380CC4-5D6E-409C-BE32-E72D297353CC}">
                <c16:uniqueId val="{0000000F-B91D-4976-BA36-8EFF0C463A99}"/>
              </c:ext>
            </c:extLst>
          </c:dPt>
          <c:dPt>
            <c:idx val="8"/>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11-B91D-4976-BA36-8EFF0C463A99}"/>
              </c:ext>
            </c:extLst>
          </c:dPt>
          <c:dPt>
            <c:idx val="9"/>
            <c:bubble3D val="0"/>
            <c:spPr>
              <a:solidFill>
                <a:schemeClr val="accent4">
                  <a:lumMod val="50000"/>
                  <a:lumOff val="50000"/>
                </a:schemeClr>
              </a:solidFill>
              <a:ln w="19050">
                <a:solidFill>
                  <a:schemeClr val="lt1"/>
                </a:solidFill>
              </a:ln>
              <a:effectLst/>
            </c:spPr>
            <c:extLst>
              <c:ext xmlns:c16="http://schemas.microsoft.com/office/drawing/2014/chart" uri="{C3380CC4-5D6E-409C-BE32-E72D297353CC}">
                <c16:uniqueId val="{00000013-B91D-4976-BA36-8EFF0C463A99}"/>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B91D-4976-BA36-8EFF0C463A99}"/>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B91D-4976-BA36-8EFF0C463A99}"/>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B91D-4976-BA36-8EFF0C463A99}"/>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B91D-4976-BA36-8EFF0C463A99}"/>
              </c:ext>
            </c:extLst>
          </c:dPt>
          <c:dLbls>
            <c:dLbl>
              <c:idx val="3"/>
              <c:layout>
                <c:manualLayout>
                  <c:x val="6.8916753445702006E-4"/>
                  <c:y val="9.3825659470902507E-3"/>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3658584232823589E-2"/>
                      <c:h val="5.9177289335537023E-2"/>
                    </c:manualLayout>
                  </c15:layout>
                </c:ext>
                <c:ext xmlns:c16="http://schemas.microsoft.com/office/drawing/2014/chart" uri="{C3380CC4-5D6E-409C-BE32-E72D297353CC}">
                  <c16:uniqueId val="{00000007-B91D-4976-BA36-8EFF0C463A99}"/>
                </c:ext>
              </c:extLst>
            </c:dLbl>
            <c:dLbl>
              <c:idx val="4"/>
              <c:layout>
                <c:manualLayout>
                  <c:x val="5.9268407963303731E-2"/>
                  <c:y val="-0.12867519013152479"/>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91D-4976-BA36-8EFF0C463A99}"/>
                </c:ext>
              </c:extLst>
            </c:dLbl>
            <c:dLbl>
              <c:idx val="9"/>
              <c:layout>
                <c:manualLayout>
                  <c:x val="0"/>
                  <c:y val="-1.34036656387004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91D-4976-BA36-8EFF0C463A9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Sheet1!$A$2:$A$11</c:f>
              <c:strCache>
                <c:ptCount val="10"/>
                <c:pt idx="0">
                  <c:v>Australian shares</c:v>
                </c:pt>
                <c:pt idx="1">
                  <c:v>Global shares (unhedged)</c:v>
                </c:pt>
                <c:pt idx="2">
                  <c:v>Global shares (hedged)</c:v>
                </c:pt>
                <c:pt idx="3">
                  <c:v>Property</c:v>
                </c:pt>
                <c:pt idx="4">
                  <c:v>Infrastructure</c:v>
                </c:pt>
                <c:pt idx="5">
                  <c:v>Alternatives</c:v>
                </c:pt>
                <c:pt idx="6">
                  <c:v>Fixed income (all maturities)</c:v>
                </c:pt>
                <c:pt idx="7">
                  <c:v>Fixed income (short maturities)</c:v>
                </c:pt>
                <c:pt idx="8">
                  <c:v>High yield bonds and loans</c:v>
                </c:pt>
                <c:pt idx="9">
                  <c:v>Cash</c:v>
                </c:pt>
              </c:strCache>
            </c:strRef>
          </c:cat>
          <c:val>
            <c:numRef>
              <c:f>Sheet1!$B$2:$B$11</c:f>
              <c:numCache>
                <c:formatCode>0.0%</c:formatCode>
                <c:ptCount val="10"/>
                <c:pt idx="0">
                  <c:v>0.23599999999999999</c:v>
                </c:pt>
                <c:pt idx="1">
                  <c:v>0.14599999999999999</c:v>
                </c:pt>
                <c:pt idx="2">
                  <c:v>0.13800000000000001</c:v>
                </c:pt>
                <c:pt idx="3">
                  <c:v>3.7982297790926503E-2</c:v>
                </c:pt>
                <c:pt idx="4">
                  <c:v>3.1E-2</c:v>
                </c:pt>
                <c:pt idx="5">
                  <c:v>0.10199999999999999</c:v>
                </c:pt>
                <c:pt idx="6">
                  <c:v>0.124</c:v>
                </c:pt>
                <c:pt idx="7">
                  <c:v>6.0999999999999999E-2</c:v>
                </c:pt>
                <c:pt idx="8">
                  <c:v>9.1999999999999998E-2</c:v>
                </c:pt>
                <c:pt idx="9">
                  <c:v>3.5000000000000003E-2</c:v>
                </c:pt>
              </c:numCache>
            </c:numRef>
          </c:val>
          <c:extLst>
            <c:ext xmlns:c16="http://schemas.microsoft.com/office/drawing/2014/chart" uri="{C3380CC4-5D6E-409C-BE32-E72D297353CC}">
              <c16:uniqueId val="{0000001C-B91D-4976-BA36-8EFF0C463A99}"/>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57269670170929832"/>
          <c:y val="1.0351640418700963E-2"/>
          <c:w val="0.24674140426296245"/>
          <c:h val="0.7326692714105088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D23E88-1E40-41AE-957E-42D39E427DB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AU"/>
        </a:p>
      </dgm:t>
    </dgm:pt>
    <dgm:pt modelId="{61AB1DE2-BAEB-4F8C-94E9-A3862C9E1CF0}">
      <dgm:prSet phldrT="[Text]" custT="1"/>
      <dgm:spPr/>
      <dgm:t>
        <a:bodyPr/>
        <a:lstStyle/>
        <a:p>
          <a:br>
            <a:rPr lang="en-AU" sz="600" b="0" dirty="0"/>
          </a:br>
          <a:r>
            <a:rPr lang="en-AU" sz="1300" b="0" dirty="0"/>
            <a:t>1 year to 31 Mar 2025</a:t>
          </a:r>
          <a:br>
            <a:rPr lang="en-AU" sz="400" b="0" dirty="0"/>
          </a:br>
          <a:br>
            <a:rPr lang="en-AU" sz="400" b="0" dirty="0"/>
          </a:br>
          <a:r>
            <a:rPr lang="en-AU" sz="1000" b="0" dirty="0"/>
            <a:t>(</a:t>
          </a:r>
          <a:r>
            <a:rPr lang="en-AU" sz="1000" dirty="0">
              <a:latin typeface="Arial" panose="020B0604020202020204" pitchFamily="34" charset="0"/>
              <a:cs typeface="Arial" panose="020B0604020202020204" pitchFamily="34" charset="0"/>
            </a:rPr>
            <a:t>Gross of fees)</a:t>
          </a:r>
          <a:endParaRPr lang="en-AU" sz="1000" b="0" dirty="0"/>
        </a:p>
      </dgm:t>
    </dgm:pt>
    <dgm:pt modelId="{56818158-F6B3-4515-AD26-CF067AE313A7}" type="parTrans" cxnId="{29C0DF06-F94C-4433-BCA6-92AC7806E182}">
      <dgm:prSet/>
      <dgm:spPr/>
      <dgm:t>
        <a:bodyPr/>
        <a:lstStyle/>
        <a:p>
          <a:endParaRPr lang="en-AU" sz="1300"/>
        </a:p>
      </dgm:t>
    </dgm:pt>
    <dgm:pt modelId="{88F48AA6-6ABF-49F6-992D-01940110975F}" type="sibTrans" cxnId="{29C0DF06-F94C-4433-BCA6-92AC7806E182}">
      <dgm:prSet/>
      <dgm:spPr/>
      <dgm:t>
        <a:bodyPr/>
        <a:lstStyle/>
        <a:p>
          <a:endParaRPr lang="en-AU" sz="1300"/>
        </a:p>
      </dgm:t>
    </dgm:pt>
    <dgm:pt modelId="{99FD8BA8-02E4-4A30-A8C8-DBA07DC993F1}">
      <dgm:prSet phldrT="[Text]" custT="1"/>
      <dgm:spPr/>
      <dgm:t>
        <a:bodyPr anchor="ctr" anchorCtr="0"/>
        <a:lstStyle/>
        <a:p>
          <a:r>
            <a:rPr lang="en-AU" sz="1300" dirty="0"/>
            <a:t>Infrastructure (15.1%)</a:t>
          </a:r>
        </a:p>
      </dgm:t>
    </dgm:pt>
    <dgm:pt modelId="{358D39B9-7125-4AD5-B154-54FFB6B389DF}" type="parTrans" cxnId="{44167498-5CC9-401B-AA8B-8058272BFC49}">
      <dgm:prSet/>
      <dgm:spPr/>
      <dgm:t>
        <a:bodyPr/>
        <a:lstStyle/>
        <a:p>
          <a:endParaRPr lang="en-AU" sz="1300"/>
        </a:p>
      </dgm:t>
    </dgm:pt>
    <dgm:pt modelId="{6D5D8C85-6875-4B7B-AC0E-AD139016F1D8}" type="sibTrans" cxnId="{44167498-5CC9-401B-AA8B-8058272BFC49}">
      <dgm:prSet/>
      <dgm:spPr/>
      <dgm:t>
        <a:bodyPr/>
        <a:lstStyle/>
        <a:p>
          <a:endParaRPr lang="en-AU" sz="1300"/>
        </a:p>
      </dgm:t>
    </dgm:pt>
    <dgm:pt modelId="{D5D24DB7-4197-48EC-878D-5693F6B18D7D}">
      <dgm:prSet phldrT="[Text]" custT="1"/>
      <dgm:spPr/>
      <dgm:t>
        <a:bodyPr anchor="ctr" anchorCtr="0"/>
        <a:lstStyle/>
        <a:p>
          <a:r>
            <a:rPr lang="en-AU" sz="1300" dirty="0"/>
            <a:t>Global shares (unhedged) (12.2%)</a:t>
          </a:r>
        </a:p>
      </dgm:t>
    </dgm:pt>
    <dgm:pt modelId="{0E87F0B5-6511-4A7A-BCDA-78DF5C3E961D}" type="parTrans" cxnId="{C14A4402-4E33-44FC-A95F-FD71CC798F78}">
      <dgm:prSet/>
      <dgm:spPr/>
      <dgm:t>
        <a:bodyPr/>
        <a:lstStyle/>
        <a:p>
          <a:endParaRPr lang="en-AU" sz="1300"/>
        </a:p>
      </dgm:t>
    </dgm:pt>
    <dgm:pt modelId="{58FCB3E0-BB44-479B-9820-5F9B113A7618}" type="sibTrans" cxnId="{C14A4402-4E33-44FC-A95F-FD71CC798F78}">
      <dgm:prSet/>
      <dgm:spPr/>
      <dgm:t>
        <a:bodyPr/>
        <a:lstStyle/>
        <a:p>
          <a:endParaRPr lang="en-AU" sz="1300"/>
        </a:p>
      </dgm:t>
    </dgm:pt>
    <dgm:pt modelId="{7388BE5C-B0BF-41BE-8573-03FC9F429A2E}">
      <dgm:prSet phldrT="[Text]" custT="1"/>
      <dgm:spPr/>
      <dgm:t>
        <a:bodyPr anchor="ctr" anchorCtr="0"/>
        <a:lstStyle/>
        <a:p>
          <a:r>
            <a:rPr lang="en-AU" sz="1300" dirty="0"/>
            <a:t>Global shares (hedged) (6.7%)</a:t>
          </a:r>
        </a:p>
      </dgm:t>
    </dgm:pt>
    <dgm:pt modelId="{DB634DEE-3D79-40BE-8040-10C9CF11ECEA}" type="parTrans" cxnId="{705C5EF0-904E-4A0A-9C83-03E3BDDB4003}">
      <dgm:prSet/>
      <dgm:spPr/>
      <dgm:t>
        <a:bodyPr/>
        <a:lstStyle/>
        <a:p>
          <a:endParaRPr lang="en-AU" sz="1300"/>
        </a:p>
      </dgm:t>
    </dgm:pt>
    <dgm:pt modelId="{34C8E0B1-F0D9-4CDE-B7EA-A7D36DE22B5B}" type="sibTrans" cxnId="{705C5EF0-904E-4A0A-9C83-03E3BDDB4003}">
      <dgm:prSet/>
      <dgm:spPr/>
      <dgm:t>
        <a:bodyPr/>
        <a:lstStyle/>
        <a:p>
          <a:endParaRPr lang="en-AU" sz="1300"/>
        </a:p>
      </dgm:t>
    </dgm:pt>
    <dgm:pt modelId="{2895811E-C2CE-49A1-8306-B10E5F2F291F}" type="pres">
      <dgm:prSet presAssocID="{91D23E88-1E40-41AE-957E-42D39E427DBB}" presName="vert0" presStyleCnt="0">
        <dgm:presLayoutVars>
          <dgm:dir/>
          <dgm:animOne val="branch"/>
          <dgm:animLvl val="lvl"/>
        </dgm:presLayoutVars>
      </dgm:prSet>
      <dgm:spPr/>
    </dgm:pt>
    <dgm:pt modelId="{02A78F3F-AF84-47C2-A902-0BA328DC9033}" type="pres">
      <dgm:prSet presAssocID="{61AB1DE2-BAEB-4F8C-94E9-A3862C9E1CF0}" presName="thickLine" presStyleLbl="alignNode1" presStyleIdx="0" presStyleCnt="1"/>
      <dgm:spPr/>
    </dgm:pt>
    <dgm:pt modelId="{63A3C31D-F885-4942-A60E-02A9973301DE}" type="pres">
      <dgm:prSet presAssocID="{61AB1DE2-BAEB-4F8C-94E9-A3862C9E1CF0}" presName="horz1" presStyleCnt="0"/>
      <dgm:spPr/>
    </dgm:pt>
    <dgm:pt modelId="{C6A7C9CC-01F3-4675-BBEB-3501B291EA59}" type="pres">
      <dgm:prSet presAssocID="{61AB1DE2-BAEB-4F8C-94E9-A3862C9E1CF0}" presName="tx1" presStyleLbl="revTx" presStyleIdx="0" presStyleCnt="4" custScaleX="241662"/>
      <dgm:spPr/>
    </dgm:pt>
    <dgm:pt modelId="{C9E596B0-48A5-4B56-B957-674311653ED7}" type="pres">
      <dgm:prSet presAssocID="{61AB1DE2-BAEB-4F8C-94E9-A3862C9E1CF0}" presName="vert1" presStyleCnt="0"/>
      <dgm:spPr/>
    </dgm:pt>
    <dgm:pt modelId="{CDAE07A1-1850-4788-9653-E7B33B00981D}" type="pres">
      <dgm:prSet presAssocID="{99FD8BA8-02E4-4A30-A8C8-DBA07DC993F1}" presName="vertSpace2a" presStyleCnt="0"/>
      <dgm:spPr/>
    </dgm:pt>
    <dgm:pt modelId="{679FA306-0871-4CA0-868C-FB8C2B9A5047}" type="pres">
      <dgm:prSet presAssocID="{99FD8BA8-02E4-4A30-A8C8-DBA07DC993F1}" presName="horz2" presStyleCnt="0"/>
      <dgm:spPr/>
    </dgm:pt>
    <dgm:pt modelId="{80D21540-521F-4173-AF2F-D1F2CD4F8510}" type="pres">
      <dgm:prSet presAssocID="{99FD8BA8-02E4-4A30-A8C8-DBA07DC993F1}" presName="horzSpace2" presStyleCnt="0"/>
      <dgm:spPr/>
    </dgm:pt>
    <dgm:pt modelId="{C0EE098D-3CAC-4B04-9492-3CC715AC4496}" type="pres">
      <dgm:prSet presAssocID="{99FD8BA8-02E4-4A30-A8C8-DBA07DC993F1}" presName="tx2" presStyleLbl="revTx" presStyleIdx="1" presStyleCnt="4"/>
      <dgm:spPr/>
    </dgm:pt>
    <dgm:pt modelId="{B470877C-3FCA-4260-942B-CF9FA5EFFE83}" type="pres">
      <dgm:prSet presAssocID="{99FD8BA8-02E4-4A30-A8C8-DBA07DC993F1}" presName="vert2" presStyleCnt="0"/>
      <dgm:spPr/>
    </dgm:pt>
    <dgm:pt modelId="{7E01C899-CB45-4919-AA4D-0CB9D28F8340}" type="pres">
      <dgm:prSet presAssocID="{99FD8BA8-02E4-4A30-A8C8-DBA07DC993F1}" presName="thinLine2b" presStyleLbl="callout" presStyleIdx="0" presStyleCnt="3"/>
      <dgm:spPr/>
    </dgm:pt>
    <dgm:pt modelId="{FEEB780C-E27C-497A-BCF5-4730DB1BB221}" type="pres">
      <dgm:prSet presAssocID="{99FD8BA8-02E4-4A30-A8C8-DBA07DC993F1}" presName="vertSpace2b" presStyleCnt="0"/>
      <dgm:spPr/>
    </dgm:pt>
    <dgm:pt modelId="{77F471D6-2EAE-42B3-9DB8-D82CB5B21B7C}" type="pres">
      <dgm:prSet presAssocID="{D5D24DB7-4197-48EC-878D-5693F6B18D7D}" presName="horz2" presStyleCnt="0"/>
      <dgm:spPr/>
    </dgm:pt>
    <dgm:pt modelId="{70D45A3E-6D8B-4D81-AC10-C1D0E2C52169}" type="pres">
      <dgm:prSet presAssocID="{D5D24DB7-4197-48EC-878D-5693F6B18D7D}" presName="horzSpace2" presStyleCnt="0"/>
      <dgm:spPr/>
    </dgm:pt>
    <dgm:pt modelId="{E8FE24F0-3D00-4BA4-BD76-BCEB810FD4F3}" type="pres">
      <dgm:prSet presAssocID="{D5D24DB7-4197-48EC-878D-5693F6B18D7D}" presName="tx2" presStyleLbl="revTx" presStyleIdx="2" presStyleCnt="4"/>
      <dgm:spPr/>
    </dgm:pt>
    <dgm:pt modelId="{92396BB8-2096-40CA-9DB6-872F0492283B}" type="pres">
      <dgm:prSet presAssocID="{D5D24DB7-4197-48EC-878D-5693F6B18D7D}" presName="vert2" presStyleCnt="0"/>
      <dgm:spPr/>
    </dgm:pt>
    <dgm:pt modelId="{1E14FDCB-6689-4611-B26E-3716F4DCDBB6}" type="pres">
      <dgm:prSet presAssocID="{D5D24DB7-4197-48EC-878D-5693F6B18D7D}" presName="thinLine2b" presStyleLbl="callout" presStyleIdx="1" presStyleCnt="3"/>
      <dgm:spPr/>
    </dgm:pt>
    <dgm:pt modelId="{63D1E195-7306-4039-9F98-07D71ECCB505}" type="pres">
      <dgm:prSet presAssocID="{D5D24DB7-4197-48EC-878D-5693F6B18D7D}" presName="vertSpace2b" presStyleCnt="0"/>
      <dgm:spPr/>
    </dgm:pt>
    <dgm:pt modelId="{A60E1C98-B44E-4A85-BC78-9D70F63863B8}" type="pres">
      <dgm:prSet presAssocID="{7388BE5C-B0BF-41BE-8573-03FC9F429A2E}" presName="horz2" presStyleCnt="0"/>
      <dgm:spPr/>
    </dgm:pt>
    <dgm:pt modelId="{2D367873-FD54-4081-8844-76EEDBAFF49F}" type="pres">
      <dgm:prSet presAssocID="{7388BE5C-B0BF-41BE-8573-03FC9F429A2E}" presName="horzSpace2" presStyleCnt="0"/>
      <dgm:spPr/>
    </dgm:pt>
    <dgm:pt modelId="{371E8459-1306-4A6D-BEE4-C6EF9BA3C610}" type="pres">
      <dgm:prSet presAssocID="{7388BE5C-B0BF-41BE-8573-03FC9F429A2E}" presName="tx2" presStyleLbl="revTx" presStyleIdx="3" presStyleCnt="4"/>
      <dgm:spPr/>
    </dgm:pt>
    <dgm:pt modelId="{9818B9AF-1947-4CE4-962C-B2438095D450}" type="pres">
      <dgm:prSet presAssocID="{7388BE5C-B0BF-41BE-8573-03FC9F429A2E}" presName="vert2" presStyleCnt="0"/>
      <dgm:spPr/>
    </dgm:pt>
    <dgm:pt modelId="{7E780D60-B9C0-479E-A81D-E9200638F1EC}" type="pres">
      <dgm:prSet presAssocID="{7388BE5C-B0BF-41BE-8573-03FC9F429A2E}" presName="thinLine2b" presStyleLbl="callout" presStyleIdx="2" presStyleCnt="3"/>
      <dgm:spPr/>
    </dgm:pt>
    <dgm:pt modelId="{7F7967CB-EB9A-4CED-AC32-625B3E503444}" type="pres">
      <dgm:prSet presAssocID="{7388BE5C-B0BF-41BE-8573-03FC9F429A2E}" presName="vertSpace2b" presStyleCnt="0"/>
      <dgm:spPr/>
    </dgm:pt>
  </dgm:ptLst>
  <dgm:cxnLst>
    <dgm:cxn modelId="{C14A4402-4E33-44FC-A95F-FD71CC798F78}" srcId="{61AB1DE2-BAEB-4F8C-94E9-A3862C9E1CF0}" destId="{D5D24DB7-4197-48EC-878D-5693F6B18D7D}" srcOrd="1" destOrd="0" parTransId="{0E87F0B5-6511-4A7A-BCDA-78DF5C3E961D}" sibTransId="{58FCB3E0-BB44-479B-9820-5F9B113A7618}"/>
    <dgm:cxn modelId="{29C0DF06-F94C-4433-BCA6-92AC7806E182}" srcId="{91D23E88-1E40-41AE-957E-42D39E427DBB}" destId="{61AB1DE2-BAEB-4F8C-94E9-A3862C9E1CF0}" srcOrd="0" destOrd="0" parTransId="{56818158-F6B3-4515-AD26-CF067AE313A7}" sibTransId="{88F48AA6-6ABF-49F6-992D-01940110975F}"/>
    <dgm:cxn modelId="{45A39F1D-1369-4C83-9349-FCB97C911077}" type="presOf" srcId="{61AB1DE2-BAEB-4F8C-94E9-A3862C9E1CF0}" destId="{C6A7C9CC-01F3-4675-BBEB-3501B291EA59}" srcOrd="0" destOrd="0" presId="urn:microsoft.com/office/officeart/2008/layout/LinedList"/>
    <dgm:cxn modelId="{92EB4F5D-E448-4920-B00F-71863622A6D4}" type="presOf" srcId="{7388BE5C-B0BF-41BE-8573-03FC9F429A2E}" destId="{371E8459-1306-4A6D-BEE4-C6EF9BA3C610}" srcOrd="0" destOrd="0" presId="urn:microsoft.com/office/officeart/2008/layout/LinedList"/>
    <dgm:cxn modelId="{331B2268-F5D7-48B5-83F0-A63BB0C71AD3}" type="presOf" srcId="{91D23E88-1E40-41AE-957E-42D39E427DBB}" destId="{2895811E-C2CE-49A1-8306-B10E5F2F291F}" srcOrd="0" destOrd="0" presId="urn:microsoft.com/office/officeart/2008/layout/LinedList"/>
    <dgm:cxn modelId="{301C3095-D2EF-4310-8B1E-E493F579900B}" type="presOf" srcId="{99FD8BA8-02E4-4A30-A8C8-DBA07DC993F1}" destId="{C0EE098D-3CAC-4B04-9492-3CC715AC4496}" srcOrd="0" destOrd="0" presId="urn:microsoft.com/office/officeart/2008/layout/LinedList"/>
    <dgm:cxn modelId="{44167498-5CC9-401B-AA8B-8058272BFC49}" srcId="{61AB1DE2-BAEB-4F8C-94E9-A3862C9E1CF0}" destId="{99FD8BA8-02E4-4A30-A8C8-DBA07DC993F1}" srcOrd="0" destOrd="0" parTransId="{358D39B9-7125-4AD5-B154-54FFB6B389DF}" sibTransId="{6D5D8C85-6875-4B7B-AC0E-AD139016F1D8}"/>
    <dgm:cxn modelId="{787C19BB-27DA-4858-B764-90575E3232C3}" type="presOf" srcId="{D5D24DB7-4197-48EC-878D-5693F6B18D7D}" destId="{E8FE24F0-3D00-4BA4-BD76-BCEB810FD4F3}" srcOrd="0" destOrd="0" presId="urn:microsoft.com/office/officeart/2008/layout/LinedList"/>
    <dgm:cxn modelId="{705C5EF0-904E-4A0A-9C83-03E3BDDB4003}" srcId="{61AB1DE2-BAEB-4F8C-94E9-A3862C9E1CF0}" destId="{7388BE5C-B0BF-41BE-8573-03FC9F429A2E}" srcOrd="2" destOrd="0" parTransId="{DB634DEE-3D79-40BE-8040-10C9CF11ECEA}" sibTransId="{34C8E0B1-F0D9-4CDE-B7EA-A7D36DE22B5B}"/>
    <dgm:cxn modelId="{3ABDFC70-EC32-422D-9ECF-8DCA46A8B2E7}" type="presParOf" srcId="{2895811E-C2CE-49A1-8306-B10E5F2F291F}" destId="{02A78F3F-AF84-47C2-A902-0BA328DC9033}" srcOrd="0" destOrd="0" presId="urn:microsoft.com/office/officeart/2008/layout/LinedList"/>
    <dgm:cxn modelId="{ECE8E54F-614A-4018-B606-1E7790904F4A}" type="presParOf" srcId="{2895811E-C2CE-49A1-8306-B10E5F2F291F}" destId="{63A3C31D-F885-4942-A60E-02A9973301DE}" srcOrd="1" destOrd="0" presId="urn:microsoft.com/office/officeart/2008/layout/LinedList"/>
    <dgm:cxn modelId="{EF995739-97E6-42FC-8136-0B2B8C977017}" type="presParOf" srcId="{63A3C31D-F885-4942-A60E-02A9973301DE}" destId="{C6A7C9CC-01F3-4675-BBEB-3501B291EA59}" srcOrd="0" destOrd="0" presId="urn:microsoft.com/office/officeart/2008/layout/LinedList"/>
    <dgm:cxn modelId="{2EC02B82-F983-4C53-BF03-A9A46D87910B}" type="presParOf" srcId="{63A3C31D-F885-4942-A60E-02A9973301DE}" destId="{C9E596B0-48A5-4B56-B957-674311653ED7}" srcOrd="1" destOrd="0" presId="urn:microsoft.com/office/officeart/2008/layout/LinedList"/>
    <dgm:cxn modelId="{7D0C2515-3540-4CD3-B994-CC69638CA5D6}" type="presParOf" srcId="{C9E596B0-48A5-4B56-B957-674311653ED7}" destId="{CDAE07A1-1850-4788-9653-E7B33B00981D}" srcOrd="0" destOrd="0" presId="urn:microsoft.com/office/officeart/2008/layout/LinedList"/>
    <dgm:cxn modelId="{296A6643-9581-4881-A4CA-34100ADD7AF5}" type="presParOf" srcId="{C9E596B0-48A5-4B56-B957-674311653ED7}" destId="{679FA306-0871-4CA0-868C-FB8C2B9A5047}" srcOrd="1" destOrd="0" presId="urn:microsoft.com/office/officeart/2008/layout/LinedList"/>
    <dgm:cxn modelId="{68B5F5B4-608B-4F21-9DD8-84E0509366B4}" type="presParOf" srcId="{679FA306-0871-4CA0-868C-FB8C2B9A5047}" destId="{80D21540-521F-4173-AF2F-D1F2CD4F8510}" srcOrd="0" destOrd="0" presId="urn:microsoft.com/office/officeart/2008/layout/LinedList"/>
    <dgm:cxn modelId="{530219E9-02F6-4503-B66D-7979B510F412}" type="presParOf" srcId="{679FA306-0871-4CA0-868C-FB8C2B9A5047}" destId="{C0EE098D-3CAC-4B04-9492-3CC715AC4496}" srcOrd="1" destOrd="0" presId="urn:microsoft.com/office/officeart/2008/layout/LinedList"/>
    <dgm:cxn modelId="{74903F37-839D-49F4-9672-46606D0FE415}" type="presParOf" srcId="{679FA306-0871-4CA0-868C-FB8C2B9A5047}" destId="{B470877C-3FCA-4260-942B-CF9FA5EFFE83}" srcOrd="2" destOrd="0" presId="urn:microsoft.com/office/officeart/2008/layout/LinedList"/>
    <dgm:cxn modelId="{D41F9229-6FED-421B-8B11-366EFCEF9926}" type="presParOf" srcId="{C9E596B0-48A5-4B56-B957-674311653ED7}" destId="{7E01C899-CB45-4919-AA4D-0CB9D28F8340}" srcOrd="2" destOrd="0" presId="urn:microsoft.com/office/officeart/2008/layout/LinedList"/>
    <dgm:cxn modelId="{309E4FAD-544D-455B-B653-6987D0B7110E}" type="presParOf" srcId="{C9E596B0-48A5-4B56-B957-674311653ED7}" destId="{FEEB780C-E27C-497A-BCF5-4730DB1BB221}" srcOrd="3" destOrd="0" presId="urn:microsoft.com/office/officeart/2008/layout/LinedList"/>
    <dgm:cxn modelId="{231735A3-EA45-46F7-8BF1-2F290EF10046}" type="presParOf" srcId="{C9E596B0-48A5-4B56-B957-674311653ED7}" destId="{77F471D6-2EAE-42B3-9DB8-D82CB5B21B7C}" srcOrd="4" destOrd="0" presId="urn:microsoft.com/office/officeart/2008/layout/LinedList"/>
    <dgm:cxn modelId="{C5150CBD-1DF2-4935-957B-51BA32710F3C}" type="presParOf" srcId="{77F471D6-2EAE-42B3-9DB8-D82CB5B21B7C}" destId="{70D45A3E-6D8B-4D81-AC10-C1D0E2C52169}" srcOrd="0" destOrd="0" presId="urn:microsoft.com/office/officeart/2008/layout/LinedList"/>
    <dgm:cxn modelId="{C0586DBC-76BC-44E2-9CDE-D2A941C4E7A8}" type="presParOf" srcId="{77F471D6-2EAE-42B3-9DB8-D82CB5B21B7C}" destId="{E8FE24F0-3D00-4BA4-BD76-BCEB810FD4F3}" srcOrd="1" destOrd="0" presId="urn:microsoft.com/office/officeart/2008/layout/LinedList"/>
    <dgm:cxn modelId="{08276B40-EBDD-4466-9CA3-46665798CBDB}" type="presParOf" srcId="{77F471D6-2EAE-42B3-9DB8-D82CB5B21B7C}" destId="{92396BB8-2096-40CA-9DB6-872F0492283B}" srcOrd="2" destOrd="0" presId="urn:microsoft.com/office/officeart/2008/layout/LinedList"/>
    <dgm:cxn modelId="{34AA88FC-2CC9-4748-8B94-78911C37E3AE}" type="presParOf" srcId="{C9E596B0-48A5-4B56-B957-674311653ED7}" destId="{1E14FDCB-6689-4611-B26E-3716F4DCDBB6}" srcOrd="5" destOrd="0" presId="urn:microsoft.com/office/officeart/2008/layout/LinedList"/>
    <dgm:cxn modelId="{EEA1FDB8-5D24-4196-8DED-350A2CF4467A}" type="presParOf" srcId="{C9E596B0-48A5-4B56-B957-674311653ED7}" destId="{63D1E195-7306-4039-9F98-07D71ECCB505}" srcOrd="6" destOrd="0" presId="urn:microsoft.com/office/officeart/2008/layout/LinedList"/>
    <dgm:cxn modelId="{142D26DA-C3B5-4562-8F53-89D470B05DF4}" type="presParOf" srcId="{C9E596B0-48A5-4B56-B957-674311653ED7}" destId="{A60E1C98-B44E-4A85-BC78-9D70F63863B8}" srcOrd="7" destOrd="0" presId="urn:microsoft.com/office/officeart/2008/layout/LinedList"/>
    <dgm:cxn modelId="{D43FC5CE-99B3-4EB8-A2A7-9B81C998E253}" type="presParOf" srcId="{A60E1C98-B44E-4A85-BC78-9D70F63863B8}" destId="{2D367873-FD54-4081-8844-76EEDBAFF49F}" srcOrd="0" destOrd="0" presId="urn:microsoft.com/office/officeart/2008/layout/LinedList"/>
    <dgm:cxn modelId="{2FED7574-AEB8-4D53-85D5-749C84623A4B}" type="presParOf" srcId="{A60E1C98-B44E-4A85-BC78-9D70F63863B8}" destId="{371E8459-1306-4A6D-BEE4-C6EF9BA3C610}" srcOrd="1" destOrd="0" presId="urn:microsoft.com/office/officeart/2008/layout/LinedList"/>
    <dgm:cxn modelId="{DADCA9EC-3DEB-44EE-AC48-68FCBF15EF77}" type="presParOf" srcId="{A60E1C98-B44E-4A85-BC78-9D70F63863B8}" destId="{9818B9AF-1947-4CE4-962C-B2438095D450}" srcOrd="2" destOrd="0" presId="urn:microsoft.com/office/officeart/2008/layout/LinedList"/>
    <dgm:cxn modelId="{F2F6C2B0-5E68-470F-8020-4D295828502E}" type="presParOf" srcId="{C9E596B0-48A5-4B56-B957-674311653ED7}" destId="{7E780D60-B9C0-479E-A81D-E9200638F1EC}" srcOrd="8" destOrd="0" presId="urn:microsoft.com/office/officeart/2008/layout/LinedList"/>
    <dgm:cxn modelId="{7A73E24A-651B-4BD0-A205-2E986396FC20}" type="presParOf" srcId="{C9E596B0-48A5-4B56-B957-674311653ED7}" destId="{7F7967CB-EB9A-4CED-AC32-625B3E503444}"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1D23E88-1E40-41AE-957E-42D39E427DBB}"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AU"/>
        </a:p>
      </dgm:t>
    </dgm:pt>
    <dgm:pt modelId="{61AB1DE2-BAEB-4F8C-94E9-A3862C9E1CF0}">
      <dgm:prSet phldrT="[Text]" custT="1"/>
      <dgm:spPr/>
      <dgm:t>
        <a:bodyPr/>
        <a:lstStyle/>
        <a:p>
          <a:br>
            <a:rPr lang="en-AU" sz="600" b="0" dirty="0"/>
          </a:br>
          <a:r>
            <a:rPr lang="en-AU" sz="1300" b="0" dirty="0"/>
            <a:t>1 year to 31 Mar 2025 </a:t>
          </a:r>
          <a:br>
            <a:rPr lang="en-AU" sz="400" b="0" dirty="0"/>
          </a:br>
          <a:br>
            <a:rPr lang="en-AU" sz="400" b="0" dirty="0"/>
          </a:br>
          <a:r>
            <a:rPr lang="en-AU" sz="1000" b="0" dirty="0"/>
            <a:t>(</a:t>
          </a:r>
          <a:r>
            <a:rPr lang="en-AU" sz="1000" dirty="0">
              <a:latin typeface="Arial" panose="020B0604020202020204" pitchFamily="34" charset="0"/>
              <a:cs typeface="Arial" panose="020B0604020202020204" pitchFamily="34" charset="0"/>
            </a:rPr>
            <a:t>Gross of fees)</a:t>
          </a:r>
          <a:endParaRPr lang="en-AU" sz="1000" b="0" dirty="0"/>
        </a:p>
      </dgm:t>
    </dgm:pt>
    <dgm:pt modelId="{56818158-F6B3-4515-AD26-CF067AE313A7}" type="parTrans" cxnId="{29C0DF06-F94C-4433-BCA6-92AC7806E182}">
      <dgm:prSet/>
      <dgm:spPr/>
      <dgm:t>
        <a:bodyPr/>
        <a:lstStyle/>
        <a:p>
          <a:endParaRPr lang="en-AU"/>
        </a:p>
      </dgm:t>
    </dgm:pt>
    <dgm:pt modelId="{88F48AA6-6ABF-49F6-992D-01940110975F}" type="sibTrans" cxnId="{29C0DF06-F94C-4433-BCA6-92AC7806E182}">
      <dgm:prSet/>
      <dgm:spPr/>
      <dgm:t>
        <a:bodyPr/>
        <a:lstStyle/>
        <a:p>
          <a:endParaRPr lang="en-AU"/>
        </a:p>
      </dgm:t>
    </dgm:pt>
    <dgm:pt modelId="{99FD8BA8-02E4-4A30-A8C8-DBA07DC993F1}">
      <dgm:prSet phldrT="[Text]" custT="1"/>
      <dgm:spPr/>
      <dgm:t>
        <a:bodyPr anchor="ctr" anchorCtr="0"/>
        <a:lstStyle/>
        <a:p>
          <a:r>
            <a:rPr lang="en-AU" sz="1300" dirty="0"/>
            <a:t>Macquarie – Infrastructure (15.1%)</a:t>
          </a:r>
        </a:p>
      </dgm:t>
    </dgm:pt>
    <dgm:pt modelId="{358D39B9-7125-4AD5-B154-54FFB6B389DF}" type="parTrans" cxnId="{44167498-5CC9-401B-AA8B-8058272BFC49}">
      <dgm:prSet/>
      <dgm:spPr/>
      <dgm:t>
        <a:bodyPr/>
        <a:lstStyle/>
        <a:p>
          <a:endParaRPr lang="en-AU"/>
        </a:p>
      </dgm:t>
    </dgm:pt>
    <dgm:pt modelId="{6D5D8C85-6875-4B7B-AC0E-AD139016F1D8}" type="sibTrans" cxnId="{44167498-5CC9-401B-AA8B-8058272BFC49}">
      <dgm:prSet/>
      <dgm:spPr/>
      <dgm:t>
        <a:bodyPr/>
        <a:lstStyle/>
        <a:p>
          <a:endParaRPr lang="en-AU"/>
        </a:p>
      </dgm:t>
    </dgm:pt>
    <dgm:pt modelId="{D5D24DB7-4197-48EC-878D-5693F6B18D7D}">
      <dgm:prSet phldrT="[Text]" custT="1"/>
      <dgm:spPr/>
      <dgm:t>
        <a:bodyPr anchor="ctr" anchorCtr="0"/>
        <a:lstStyle/>
        <a:p>
          <a:r>
            <a:rPr lang="en-AU" sz="1300" dirty="0"/>
            <a:t>Arrowstreet  – Global shares (15.1%)</a:t>
          </a:r>
        </a:p>
      </dgm:t>
    </dgm:pt>
    <dgm:pt modelId="{0E87F0B5-6511-4A7A-BCDA-78DF5C3E961D}" type="parTrans" cxnId="{C14A4402-4E33-44FC-A95F-FD71CC798F78}">
      <dgm:prSet/>
      <dgm:spPr/>
      <dgm:t>
        <a:bodyPr/>
        <a:lstStyle/>
        <a:p>
          <a:endParaRPr lang="en-AU"/>
        </a:p>
      </dgm:t>
    </dgm:pt>
    <dgm:pt modelId="{58FCB3E0-BB44-479B-9820-5F9B113A7618}" type="sibTrans" cxnId="{C14A4402-4E33-44FC-A95F-FD71CC798F78}">
      <dgm:prSet/>
      <dgm:spPr/>
      <dgm:t>
        <a:bodyPr/>
        <a:lstStyle/>
        <a:p>
          <a:endParaRPr lang="en-AU"/>
        </a:p>
      </dgm:t>
    </dgm:pt>
    <dgm:pt modelId="{7388BE5C-B0BF-41BE-8573-03FC9F429A2E}">
      <dgm:prSet phldrT="[Text]" custT="1"/>
      <dgm:spPr/>
      <dgm:t>
        <a:bodyPr anchor="ctr" anchorCtr="0"/>
        <a:lstStyle/>
        <a:p>
          <a:r>
            <a:rPr lang="en-AU" sz="1300" dirty="0"/>
            <a:t>MLC Asset Management – Private equity (12.7%)</a:t>
          </a:r>
        </a:p>
      </dgm:t>
    </dgm:pt>
    <dgm:pt modelId="{DB634DEE-3D79-40BE-8040-10C9CF11ECEA}" type="parTrans" cxnId="{705C5EF0-904E-4A0A-9C83-03E3BDDB4003}">
      <dgm:prSet/>
      <dgm:spPr/>
      <dgm:t>
        <a:bodyPr/>
        <a:lstStyle/>
        <a:p>
          <a:endParaRPr lang="en-AU"/>
        </a:p>
      </dgm:t>
    </dgm:pt>
    <dgm:pt modelId="{34C8E0B1-F0D9-4CDE-B7EA-A7D36DE22B5B}" type="sibTrans" cxnId="{705C5EF0-904E-4A0A-9C83-03E3BDDB4003}">
      <dgm:prSet/>
      <dgm:spPr/>
      <dgm:t>
        <a:bodyPr/>
        <a:lstStyle/>
        <a:p>
          <a:endParaRPr lang="en-AU"/>
        </a:p>
      </dgm:t>
    </dgm:pt>
    <dgm:pt modelId="{2895811E-C2CE-49A1-8306-B10E5F2F291F}" type="pres">
      <dgm:prSet presAssocID="{91D23E88-1E40-41AE-957E-42D39E427DBB}" presName="vert0" presStyleCnt="0">
        <dgm:presLayoutVars>
          <dgm:dir/>
          <dgm:animOne val="branch"/>
          <dgm:animLvl val="lvl"/>
        </dgm:presLayoutVars>
      </dgm:prSet>
      <dgm:spPr/>
    </dgm:pt>
    <dgm:pt modelId="{02A78F3F-AF84-47C2-A902-0BA328DC9033}" type="pres">
      <dgm:prSet presAssocID="{61AB1DE2-BAEB-4F8C-94E9-A3862C9E1CF0}" presName="thickLine" presStyleLbl="alignNode1" presStyleIdx="0" presStyleCnt="1"/>
      <dgm:spPr/>
    </dgm:pt>
    <dgm:pt modelId="{63A3C31D-F885-4942-A60E-02A9973301DE}" type="pres">
      <dgm:prSet presAssocID="{61AB1DE2-BAEB-4F8C-94E9-A3862C9E1CF0}" presName="horz1" presStyleCnt="0"/>
      <dgm:spPr/>
    </dgm:pt>
    <dgm:pt modelId="{C6A7C9CC-01F3-4675-BBEB-3501B291EA59}" type="pres">
      <dgm:prSet presAssocID="{61AB1DE2-BAEB-4F8C-94E9-A3862C9E1CF0}" presName="tx1" presStyleLbl="revTx" presStyleIdx="0" presStyleCnt="4" custScaleX="240667"/>
      <dgm:spPr/>
    </dgm:pt>
    <dgm:pt modelId="{C9E596B0-48A5-4B56-B957-674311653ED7}" type="pres">
      <dgm:prSet presAssocID="{61AB1DE2-BAEB-4F8C-94E9-A3862C9E1CF0}" presName="vert1" presStyleCnt="0"/>
      <dgm:spPr/>
    </dgm:pt>
    <dgm:pt modelId="{CDAE07A1-1850-4788-9653-E7B33B00981D}" type="pres">
      <dgm:prSet presAssocID="{99FD8BA8-02E4-4A30-A8C8-DBA07DC993F1}" presName="vertSpace2a" presStyleCnt="0"/>
      <dgm:spPr/>
    </dgm:pt>
    <dgm:pt modelId="{679FA306-0871-4CA0-868C-FB8C2B9A5047}" type="pres">
      <dgm:prSet presAssocID="{99FD8BA8-02E4-4A30-A8C8-DBA07DC993F1}" presName="horz2" presStyleCnt="0"/>
      <dgm:spPr/>
    </dgm:pt>
    <dgm:pt modelId="{80D21540-521F-4173-AF2F-D1F2CD4F8510}" type="pres">
      <dgm:prSet presAssocID="{99FD8BA8-02E4-4A30-A8C8-DBA07DC993F1}" presName="horzSpace2" presStyleCnt="0"/>
      <dgm:spPr/>
    </dgm:pt>
    <dgm:pt modelId="{C0EE098D-3CAC-4B04-9492-3CC715AC4496}" type="pres">
      <dgm:prSet presAssocID="{99FD8BA8-02E4-4A30-A8C8-DBA07DC993F1}" presName="tx2" presStyleLbl="revTx" presStyleIdx="1" presStyleCnt="4" custLinFactNeighborX="34" custLinFactNeighborY="818"/>
      <dgm:spPr/>
    </dgm:pt>
    <dgm:pt modelId="{B470877C-3FCA-4260-942B-CF9FA5EFFE83}" type="pres">
      <dgm:prSet presAssocID="{99FD8BA8-02E4-4A30-A8C8-DBA07DC993F1}" presName="vert2" presStyleCnt="0"/>
      <dgm:spPr/>
    </dgm:pt>
    <dgm:pt modelId="{7E01C899-CB45-4919-AA4D-0CB9D28F8340}" type="pres">
      <dgm:prSet presAssocID="{99FD8BA8-02E4-4A30-A8C8-DBA07DC993F1}" presName="thinLine2b" presStyleLbl="callout" presStyleIdx="0" presStyleCnt="3"/>
      <dgm:spPr/>
    </dgm:pt>
    <dgm:pt modelId="{FEEB780C-E27C-497A-BCF5-4730DB1BB221}" type="pres">
      <dgm:prSet presAssocID="{99FD8BA8-02E4-4A30-A8C8-DBA07DC993F1}" presName="vertSpace2b" presStyleCnt="0"/>
      <dgm:spPr/>
    </dgm:pt>
    <dgm:pt modelId="{77F471D6-2EAE-42B3-9DB8-D82CB5B21B7C}" type="pres">
      <dgm:prSet presAssocID="{D5D24DB7-4197-48EC-878D-5693F6B18D7D}" presName="horz2" presStyleCnt="0"/>
      <dgm:spPr/>
    </dgm:pt>
    <dgm:pt modelId="{70D45A3E-6D8B-4D81-AC10-C1D0E2C52169}" type="pres">
      <dgm:prSet presAssocID="{D5D24DB7-4197-48EC-878D-5693F6B18D7D}" presName="horzSpace2" presStyleCnt="0"/>
      <dgm:spPr/>
    </dgm:pt>
    <dgm:pt modelId="{E8FE24F0-3D00-4BA4-BD76-BCEB810FD4F3}" type="pres">
      <dgm:prSet presAssocID="{D5D24DB7-4197-48EC-878D-5693F6B18D7D}" presName="tx2" presStyleLbl="revTx" presStyleIdx="2" presStyleCnt="4"/>
      <dgm:spPr/>
    </dgm:pt>
    <dgm:pt modelId="{92396BB8-2096-40CA-9DB6-872F0492283B}" type="pres">
      <dgm:prSet presAssocID="{D5D24DB7-4197-48EC-878D-5693F6B18D7D}" presName="vert2" presStyleCnt="0"/>
      <dgm:spPr/>
    </dgm:pt>
    <dgm:pt modelId="{1E14FDCB-6689-4611-B26E-3716F4DCDBB6}" type="pres">
      <dgm:prSet presAssocID="{D5D24DB7-4197-48EC-878D-5693F6B18D7D}" presName="thinLine2b" presStyleLbl="callout" presStyleIdx="1" presStyleCnt="3"/>
      <dgm:spPr/>
    </dgm:pt>
    <dgm:pt modelId="{63D1E195-7306-4039-9F98-07D71ECCB505}" type="pres">
      <dgm:prSet presAssocID="{D5D24DB7-4197-48EC-878D-5693F6B18D7D}" presName="vertSpace2b" presStyleCnt="0"/>
      <dgm:spPr/>
    </dgm:pt>
    <dgm:pt modelId="{A60E1C98-B44E-4A85-BC78-9D70F63863B8}" type="pres">
      <dgm:prSet presAssocID="{7388BE5C-B0BF-41BE-8573-03FC9F429A2E}" presName="horz2" presStyleCnt="0"/>
      <dgm:spPr/>
    </dgm:pt>
    <dgm:pt modelId="{2D367873-FD54-4081-8844-76EEDBAFF49F}" type="pres">
      <dgm:prSet presAssocID="{7388BE5C-B0BF-41BE-8573-03FC9F429A2E}" presName="horzSpace2" presStyleCnt="0"/>
      <dgm:spPr/>
    </dgm:pt>
    <dgm:pt modelId="{371E8459-1306-4A6D-BEE4-C6EF9BA3C610}" type="pres">
      <dgm:prSet presAssocID="{7388BE5C-B0BF-41BE-8573-03FC9F429A2E}" presName="tx2" presStyleLbl="revTx" presStyleIdx="3" presStyleCnt="4"/>
      <dgm:spPr/>
    </dgm:pt>
    <dgm:pt modelId="{9818B9AF-1947-4CE4-962C-B2438095D450}" type="pres">
      <dgm:prSet presAssocID="{7388BE5C-B0BF-41BE-8573-03FC9F429A2E}" presName="vert2" presStyleCnt="0"/>
      <dgm:spPr/>
    </dgm:pt>
    <dgm:pt modelId="{7E780D60-B9C0-479E-A81D-E9200638F1EC}" type="pres">
      <dgm:prSet presAssocID="{7388BE5C-B0BF-41BE-8573-03FC9F429A2E}" presName="thinLine2b" presStyleLbl="callout" presStyleIdx="2" presStyleCnt="3"/>
      <dgm:spPr/>
    </dgm:pt>
    <dgm:pt modelId="{7F7967CB-EB9A-4CED-AC32-625B3E503444}" type="pres">
      <dgm:prSet presAssocID="{7388BE5C-B0BF-41BE-8573-03FC9F429A2E}" presName="vertSpace2b" presStyleCnt="0"/>
      <dgm:spPr/>
    </dgm:pt>
  </dgm:ptLst>
  <dgm:cxnLst>
    <dgm:cxn modelId="{C14A4402-4E33-44FC-A95F-FD71CC798F78}" srcId="{61AB1DE2-BAEB-4F8C-94E9-A3862C9E1CF0}" destId="{D5D24DB7-4197-48EC-878D-5693F6B18D7D}" srcOrd="1" destOrd="0" parTransId="{0E87F0B5-6511-4A7A-BCDA-78DF5C3E961D}" sibTransId="{58FCB3E0-BB44-479B-9820-5F9B113A7618}"/>
    <dgm:cxn modelId="{29C0DF06-F94C-4433-BCA6-92AC7806E182}" srcId="{91D23E88-1E40-41AE-957E-42D39E427DBB}" destId="{61AB1DE2-BAEB-4F8C-94E9-A3862C9E1CF0}" srcOrd="0" destOrd="0" parTransId="{56818158-F6B3-4515-AD26-CF067AE313A7}" sibTransId="{88F48AA6-6ABF-49F6-992D-01940110975F}"/>
    <dgm:cxn modelId="{45A39F1D-1369-4C83-9349-FCB97C911077}" type="presOf" srcId="{61AB1DE2-BAEB-4F8C-94E9-A3862C9E1CF0}" destId="{C6A7C9CC-01F3-4675-BBEB-3501B291EA59}" srcOrd="0" destOrd="0" presId="urn:microsoft.com/office/officeart/2008/layout/LinedList"/>
    <dgm:cxn modelId="{92EB4F5D-E448-4920-B00F-71863622A6D4}" type="presOf" srcId="{7388BE5C-B0BF-41BE-8573-03FC9F429A2E}" destId="{371E8459-1306-4A6D-BEE4-C6EF9BA3C610}" srcOrd="0" destOrd="0" presId="urn:microsoft.com/office/officeart/2008/layout/LinedList"/>
    <dgm:cxn modelId="{331B2268-F5D7-48B5-83F0-A63BB0C71AD3}" type="presOf" srcId="{91D23E88-1E40-41AE-957E-42D39E427DBB}" destId="{2895811E-C2CE-49A1-8306-B10E5F2F291F}" srcOrd="0" destOrd="0" presId="urn:microsoft.com/office/officeart/2008/layout/LinedList"/>
    <dgm:cxn modelId="{301C3095-D2EF-4310-8B1E-E493F579900B}" type="presOf" srcId="{99FD8BA8-02E4-4A30-A8C8-DBA07DC993F1}" destId="{C0EE098D-3CAC-4B04-9492-3CC715AC4496}" srcOrd="0" destOrd="0" presId="urn:microsoft.com/office/officeart/2008/layout/LinedList"/>
    <dgm:cxn modelId="{44167498-5CC9-401B-AA8B-8058272BFC49}" srcId="{61AB1DE2-BAEB-4F8C-94E9-A3862C9E1CF0}" destId="{99FD8BA8-02E4-4A30-A8C8-DBA07DC993F1}" srcOrd="0" destOrd="0" parTransId="{358D39B9-7125-4AD5-B154-54FFB6B389DF}" sibTransId="{6D5D8C85-6875-4B7B-AC0E-AD139016F1D8}"/>
    <dgm:cxn modelId="{787C19BB-27DA-4858-B764-90575E3232C3}" type="presOf" srcId="{D5D24DB7-4197-48EC-878D-5693F6B18D7D}" destId="{E8FE24F0-3D00-4BA4-BD76-BCEB810FD4F3}" srcOrd="0" destOrd="0" presId="urn:microsoft.com/office/officeart/2008/layout/LinedList"/>
    <dgm:cxn modelId="{705C5EF0-904E-4A0A-9C83-03E3BDDB4003}" srcId="{61AB1DE2-BAEB-4F8C-94E9-A3862C9E1CF0}" destId="{7388BE5C-B0BF-41BE-8573-03FC9F429A2E}" srcOrd="2" destOrd="0" parTransId="{DB634DEE-3D79-40BE-8040-10C9CF11ECEA}" sibTransId="{34C8E0B1-F0D9-4CDE-B7EA-A7D36DE22B5B}"/>
    <dgm:cxn modelId="{3ABDFC70-EC32-422D-9ECF-8DCA46A8B2E7}" type="presParOf" srcId="{2895811E-C2CE-49A1-8306-B10E5F2F291F}" destId="{02A78F3F-AF84-47C2-A902-0BA328DC9033}" srcOrd="0" destOrd="0" presId="urn:microsoft.com/office/officeart/2008/layout/LinedList"/>
    <dgm:cxn modelId="{ECE8E54F-614A-4018-B606-1E7790904F4A}" type="presParOf" srcId="{2895811E-C2CE-49A1-8306-B10E5F2F291F}" destId="{63A3C31D-F885-4942-A60E-02A9973301DE}" srcOrd="1" destOrd="0" presId="urn:microsoft.com/office/officeart/2008/layout/LinedList"/>
    <dgm:cxn modelId="{EF995739-97E6-42FC-8136-0B2B8C977017}" type="presParOf" srcId="{63A3C31D-F885-4942-A60E-02A9973301DE}" destId="{C6A7C9CC-01F3-4675-BBEB-3501B291EA59}" srcOrd="0" destOrd="0" presId="urn:microsoft.com/office/officeart/2008/layout/LinedList"/>
    <dgm:cxn modelId="{2EC02B82-F983-4C53-BF03-A9A46D87910B}" type="presParOf" srcId="{63A3C31D-F885-4942-A60E-02A9973301DE}" destId="{C9E596B0-48A5-4B56-B957-674311653ED7}" srcOrd="1" destOrd="0" presId="urn:microsoft.com/office/officeart/2008/layout/LinedList"/>
    <dgm:cxn modelId="{7D0C2515-3540-4CD3-B994-CC69638CA5D6}" type="presParOf" srcId="{C9E596B0-48A5-4B56-B957-674311653ED7}" destId="{CDAE07A1-1850-4788-9653-E7B33B00981D}" srcOrd="0" destOrd="0" presId="urn:microsoft.com/office/officeart/2008/layout/LinedList"/>
    <dgm:cxn modelId="{296A6643-9581-4881-A4CA-34100ADD7AF5}" type="presParOf" srcId="{C9E596B0-48A5-4B56-B957-674311653ED7}" destId="{679FA306-0871-4CA0-868C-FB8C2B9A5047}" srcOrd="1" destOrd="0" presId="urn:microsoft.com/office/officeart/2008/layout/LinedList"/>
    <dgm:cxn modelId="{68B5F5B4-608B-4F21-9DD8-84E0509366B4}" type="presParOf" srcId="{679FA306-0871-4CA0-868C-FB8C2B9A5047}" destId="{80D21540-521F-4173-AF2F-D1F2CD4F8510}" srcOrd="0" destOrd="0" presId="urn:microsoft.com/office/officeart/2008/layout/LinedList"/>
    <dgm:cxn modelId="{530219E9-02F6-4503-B66D-7979B510F412}" type="presParOf" srcId="{679FA306-0871-4CA0-868C-FB8C2B9A5047}" destId="{C0EE098D-3CAC-4B04-9492-3CC715AC4496}" srcOrd="1" destOrd="0" presId="urn:microsoft.com/office/officeart/2008/layout/LinedList"/>
    <dgm:cxn modelId="{74903F37-839D-49F4-9672-46606D0FE415}" type="presParOf" srcId="{679FA306-0871-4CA0-868C-FB8C2B9A5047}" destId="{B470877C-3FCA-4260-942B-CF9FA5EFFE83}" srcOrd="2" destOrd="0" presId="urn:microsoft.com/office/officeart/2008/layout/LinedList"/>
    <dgm:cxn modelId="{D41F9229-6FED-421B-8B11-366EFCEF9926}" type="presParOf" srcId="{C9E596B0-48A5-4B56-B957-674311653ED7}" destId="{7E01C899-CB45-4919-AA4D-0CB9D28F8340}" srcOrd="2" destOrd="0" presId="urn:microsoft.com/office/officeart/2008/layout/LinedList"/>
    <dgm:cxn modelId="{309E4FAD-544D-455B-B653-6987D0B7110E}" type="presParOf" srcId="{C9E596B0-48A5-4B56-B957-674311653ED7}" destId="{FEEB780C-E27C-497A-BCF5-4730DB1BB221}" srcOrd="3" destOrd="0" presId="urn:microsoft.com/office/officeart/2008/layout/LinedList"/>
    <dgm:cxn modelId="{231735A3-EA45-46F7-8BF1-2F290EF10046}" type="presParOf" srcId="{C9E596B0-48A5-4B56-B957-674311653ED7}" destId="{77F471D6-2EAE-42B3-9DB8-D82CB5B21B7C}" srcOrd="4" destOrd="0" presId="urn:microsoft.com/office/officeart/2008/layout/LinedList"/>
    <dgm:cxn modelId="{C5150CBD-1DF2-4935-957B-51BA32710F3C}" type="presParOf" srcId="{77F471D6-2EAE-42B3-9DB8-D82CB5B21B7C}" destId="{70D45A3E-6D8B-4D81-AC10-C1D0E2C52169}" srcOrd="0" destOrd="0" presId="urn:microsoft.com/office/officeart/2008/layout/LinedList"/>
    <dgm:cxn modelId="{C0586DBC-76BC-44E2-9CDE-D2A941C4E7A8}" type="presParOf" srcId="{77F471D6-2EAE-42B3-9DB8-D82CB5B21B7C}" destId="{E8FE24F0-3D00-4BA4-BD76-BCEB810FD4F3}" srcOrd="1" destOrd="0" presId="urn:microsoft.com/office/officeart/2008/layout/LinedList"/>
    <dgm:cxn modelId="{08276B40-EBDD-4466-9CA3-46665798CBDB}" type="presParOf" srcId="{77F471D6-2EAE-42B3-9DB8-D82CB5B21B7C}" destId="{92396BB8-2096-40CA-9DB6-872F0492283B}" srcOrd="2" destOrd="0" presId="urn:microsoft.com/office/officeart/2008/layout/LinedList"/>
    <dgm:cxn modelId="{34AA88FC-2CC9-4748-8B94-78911C37E3AE}" type="presParOf" srcId="{C9E596B0-48A5-4B56-B957-674311653ED7}" destId="{1E14FDCB-6689-4611-B26E-3716F4DCDBB6}" srcOrd="5" destOrd="0" presId="urn:microsoft.com/office/officeart/2008/layout/LinedList"/>
    <dgm:cxn modelId="{EEA1FDB8-5D24-4196-8DED-350A2CF4467A}" type="presParOf" srcId="{C9E596B0-48A5-4B56-B957-674311653ED7}" destId="{63D1E195-7306-4039-9F98-07D71ECCB505}" srcOrd="6" destOrd="0" presId="urn:microsoft.com/office/officeart/2008/layout/LinedList"/>
    <dgm:cxn modelId="{142D26DA-C3B5-4562-8F53-89D470B05DF4}" type="presParOf" srcId="{C9E596B0-48A5-4B56-B957-674311653ED7}" destId="{A60E1C98-B44E-4A85-BC78-9D70F63863B8}" srcOrd="7" destOrd="0" presId="urn:microsoft.com/office/officeart/2008/layout/LinedList"/>
    <dgm:cxn modelId="{D43FC5CE-99B3-4EB8-A2A7-9B81C998E253}" type="presParOf" srcId="{A60E1C98-B44E-4A85-BC78-9D70F63863B8}" destId="{2D367873-FD54-4081-8844-76EEDBAFF49F}" srcOrd="0" destOrd="0" presId="urn:microsoft.com/office/officeart/2008/layout/LinedList"/>
    <dgm:cxn modelId="{2FED7574-AEB8-4D53-85D5-749C84623A4B}" type="presParOf" srcId="{A60E1C98-B44E-4A85-BC78-9D70F63863B8}" destId="{371E8459-1306-4A6D-BEE4-C6EF9BA3C610}" srcOrd="1" destOrd="0" presId="urn:microsoft.com/office/officeart/2008/layout/LinedList"/>
    <dgm:cxn modelId="{DADCA9EC-3DEB-44EE-AC48-68FCBF15EF77}" type="presParOf" srcId="{A60E1C98-B44E-4A85-BC78-9D70F63863B8}" destId="{9818B9AF-1947-4CE4-962C-B2438095D450}" srcOrd="2" destOrd="0" presId="urn:microsoft.com/office/officeart/2008/layout/LinedList"/>
    <dgm:cxn modelId="{F2F6C2B0-5E68-470F-8020-4D295828502E}" type="presParOf" srcId="{C9E596B0-48A5-4B56-B957-674311653ED7}" destId="{7E780D60-B9C0-479E-A81D-E9200638F1EC}" srcOrd="8" destOrd="0" presId="urn:microsoft.com/office/officeart/2008/layout/LinedList"/>
    <dgm:cxn modelId="{7A73E24A-651B-4BD0-A205-2E986396FC20}" type="presParOf" srcId="{C9E596B0-48A5-4B56-B957-674311653ED7}" destId="{7F7967CB-EB9A-4CED-AC32-625B3E503444}" srcOrd="9" destOrd="0" presId="urn:microsoft.com/office/officeart/2008/layout/LinedList"/>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1D23E88-1E40-41AE-957E-42D39E427DB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AU"/>
        </a:p>
      </dgm:t>
    </dgm:pt>
    <dgm:pt modelId="{61AB1DE2-BAEB-4F8C-94E9-A3862C9E1CF0}">
      <dgm:prSet phldrT="[Text]" custT="1"/>
      <dgm:spPr/>
      <dgm:t>
        <a:bodyPr/>
        <a:lstStyle/>
        <a:p>
          <a:br>
            <a:rPr lang="en-AU" sz="600" b="0" dirty="0"/>
          </a:br>
          <a:r>
            <a:rPr lang="en-AU" sz="1300" b="0" dirty="0"/>
            <a:t>1 year to 31 Mar 2025</a:t>
          </a:r>
          <a:br>
            <a:rPr lang="en-AU" sz="400" b="0" dirty="0"/>
          </a:br>
          <a:br>
            <a:rPr lang="en-AU" sz="400" b="0" dirty="0"/>
          </a:br>
          <a:endParaRPr lang="en-AU" sz="1000" b="0" dirty="0"/>
        </a:p>
      </dgm:t>
    </dgm:pt>
    <dgm:pt modelId="{56818158-F6B3-4515-AD26-CF067AE313A7}" type="parTrans" cxnId="{29C0DF06-F94C-4433-BCA6-92AC7806E182}">
      <dgm:prSet/>
      <dgm:spPr/>
      <dgm:t>
        <a:bodyPr/>
        <a:lstStyle/>
        <a:p>
          <a:endParaRPr lang="en-AU" sz="1300"/>
        </a:p>
      </dgm:t>
    </dgm:pt>
    <dgm:pt modelId="{88F48AA6-6ABF-49F6-992D-01940110975F}" type="sibTrans" cxnId="{29C0DF06-F94C-4433-BCA6-92AC7806E182}">
      <dgm:prSet/>
      <dgm:spPr/>
      <dgm:t>
        <a:bodyPr/>
        <a:lstStyle/>
        <a:p>
          <a:endParaRPr lang="en-AU" sz="1300"/>
        </a:p>
      </dgm:t>
    </dgm:pt>
    <dgm:pt modelId="{99FD8BA8-02E4-4A30-A8C8-DBA07DC993F1}">
      <dgm:prSet phldrT="[Text]" custT="1"/>
      <dgm:spPr/>
      <dgm:t>
        <a:bodyPr anchor="ctr" anchorCtr="0"/>
        <a:lstStyle/>
        <a:p>
          <a:r>
            <a:rPr lang="en-AU" sz="1300" dirty="0"/>
            <a:t>Global shares (unhedged) (9.7%)</a:t>
          </a:r>
        </a:p>
      </dgm:t>
    </dgm:pt>
    <dgm:pt modelId="{358D39B9-7125-4AD5-B154-54FFB6B389DF}" type="parTrans" cxnId="{44167498-5CC9-401B-AA8B-8058272BFC49}">
      <dgm:prSet/>
      <dgm:spPr/>
      <dgm:t>
        <a:bodyPr/>
        <a:lstStyle/>
        <a:p>
          <a:endParaRPr lang="en-AU" sz="1300"/>
        </a:p>
      </dgm:t>
    </dgm:pt>
    <dgm:pt modelId="{6D5D8C85-6875-4B7B-AC0E-AD139016F1D8}" type="sibTrans" cxnId="{44167498-5CC9-401B-AA8B-8058272BFC49}">
      <dgm:prSet/>
      <dgm:spPr/>
      <dgm:t>
        <a:bodyPr/>
        <a:lstStyle/>
        <a:p>
          <a:endParaRPr lang="en-AU" sz="1300"/>
        </a:p>
      </dgm:t>
    </dgm:pt>
    <dgm:pt modelId="{D5D24DB7-4197-48EC-878D-5693F6B18D7D}">
      <dgm:prSet phldrT="[Text]" custT="1"/>
      <dgm:spPr/>
      <dgm:t>
        <a:bodyPr anchor="ctr" anchorCtr="0"/>
        <a:lstStyle/>
        <a:p>
          <a:r>
            <a:rPr lang="en-AU" sz="1300" dirty="0"/>
            <a:t>Global shares (hedged) (6.7%)</a:t>
          </a:r>
        </a:p>
      </dgm:t>
    </dgm:pt>
    <dgm:pt modelId="{0E87F0B5-6511-4A7A-BCDA-78DF5C3E961D}" type="parTrans" cxnId="{C14A4402-4E33-44FC-A95F-FD71CC798F78}">
      <dgm:prSet/>
      <dgm:spPr/>
      <dgm:t>
        <a:bodyPr/>
        <a:lstStyle/>
        <a:p>
          <a:endParaRPr lang="en-AU" sz="1300"/>
        </a:p>
      </dgm:t>
    </dgm:pt>
    <dgm:pt modelId="{58FCB3E0-BB44-479B-9820-5F9B113A7618}" type="sibTrans" cxnId="{C14A4402-4E33-44FC-A95F-FD71CC798F78}">
      <dgm:prSet/>
      <dgm:spPr/>
      <dgm:t>
        <a:bodyPr/>
        <a:lstStyle/>
        <a:p>
          <a:endParaRPr lang="en-AU" sz="1300"/>
        </a:p>
      </dgm:t>
    </dgm:pt>
    <dgm:pt modelId="{7388BE5C-B0BF-41BE-8573-03FC9F429A2E}">
      <dgm:prSet phldrT="[Text]" custT="1"/>
      <dgm:spPr/>
      <dgm:t>
        <a:bodyPr anchor="ctr" anchorCtr="0"/>
        <a:lstStyle/>
        <a:p>
          <a:r>
            <a:rPr lang="en-AU" sz="1300" dirty="0"/>
            <a:t>Fixed income (short maturity) (6.5%)</a:t>
          </a:r>
        </a:p>
      </dgm:t>
    </dgm:pt>
    <dgm:pt modelId="{DB634DEE-3D79-40BE-8040-10C9CF11ECEA}" type="parTrans" cxnId="{705C5EF0-904E-4A0A-9C83-03E3BDDB4003}">
      <dgm:prSet/>
      <dgm:spPr/>
      <dgm:t>
        <a:bodyPr/>
        <a:lstStyle/>
        <a:p>
          <a:endParaRPr lang="en-AU" sz="1300"/>
        </a:p>
      </dgm:t>
    </dgm:pt>
    <dgm:pt modelId="{34C8E0B1-F0D9-4CDE-B7EA-A7D36DE22B5B}" type="sibTrans" cxnId="{705C5EF0-904E-4A0A-9C83-03E3BDDB4003}">
      <dgm:prSet/>
      <dgm:spPr/>
      <dgm:t>
        <a:bodyPr/>
        <a:lstStyle/>
        <a:p>
          <a:endParaRPr lang="en-AU" sz="1300"/>
        </a:p>
      </dgm:t>
    </dgm:pt>
    <dgm:pt modelId="{2895811E-C2CE-49A1-8306-B10E5F2F291F}" type="pres">
      <dgm:prSet presAssocID="{91D23E88-1E40-41AE-957E-42D39E427DBB}" presName="vert0" presStyleCnt="0">
        <dgm:presLayoutVars>
          <dgm:dir/>
          <dgm:animOne val="branch"/>
          <dgm:animLvl val="lvl"/>
        </dgm:presLayoutVars>
      </dgm:prSet>
      <dgm:spPr/>
    </dgm:pt>
    <dgm:pt modelId="{02A78F3F-AF84-47C2-A902-0BA328DC9033}" type="pres">
      <dgm:prSet presAssocID="{61AB1DE2-BAEB-4F8C-94E9-A3862C9E1CF0}" presName="thickLine" presStyleLbl="alignNode1" presStyleIdx="0" presStyleCnt="1"/>
      <dgm:spPr/>
    </dgm:pt>
    <dgm:pt modelId="{63A3C31D-F885-4942-A60E-02A9973301DE}" type="pres">
      <dgm:prSet presAssocID="{61AB1DE2-BAEB-4F8C-94E9-A3862C9E1CF0}" presName="horz1" presStyleCnt="0"/>
      <dgm:spPr/>
    </dgm:pt>
    <dgm:pt modelId="{C6A7C9CC-01F3-4675-BBEB-3501B291EA59}" type="pres">
      <dgm:prSet presAssocID="{61AB1DE2-BAEB-4F8C-94E9-A3862C9E1CF0}" presName="tx1" presStyleLbl="revTx" presStyleIdx="0" presStyleCnt="4" custScaleX="241662"/>
      <dgm:spPr/>
    </dgm:pt>
    <dgm:pt modelId="{C9E596B0-48A5-4B56-B957-674311653ED7}" type="pres">
      <dgm:prSet presAssocID="{61AB1DE2-BAEB-4F8C-94E9-A3862C9E1CF0}" presName="vert1" presStyleCnt="0"/>
      <dgm:spPr/>
    </dgm:pt>
    <dgm:pt modelId="{CDAE07A1-1850-4788-9653-E7B33B00981D}" type="pres">
      <dgm:prSet presAssocID="{99FD8BA8-02E4-4A30-A8C8-DBA07DC993F1}" presName="vertSpace2a" presStyleCnt="0"/>
      <dgm:spPr/>
    </dgm:pt>
    <dgm:pt modelId="{679FA306-0871-4CA0-868C-FB8C2B9A5047}" type="pres">
      <dgm:prSet presAssocID="{99FD8BA8-02E4-4A30-A8C8-DBA07DC993F1}" presName="horz2" presStyleCnt="0"/>
      <dgm:spPr/>
    </dgm:pt>
    <dgm:pt modelId="{80D21540-521F-4173-AF2F-D1F2CD4F8510}" type="pres">
      <dgm:prSet presAssocID="{99FD8BA8-02E4-4A30-A8C8-DBA07DC993F1}" presName="horzSpace2" presStyleCnt="0"/>
      <dgm:spPr/>
    </dgm:pt>
    <dgm:pt modelId="{C0EE098D-3CAC-4B04-9492-3CC715AC4496}" type="pres">
      <dgm:prSet presAssocID="{99FD8BA8-02E4-4A30-A8C8-DBA07DC993F1}" presName="tx2" presStyleLbl="revTx" presStyleIdx="1" presStyleCnt="4"/>
      <dgm:spPr/>
    </dgm:pt>
    <dgm:pt modelId="{B470877C-3FCA-4260-942B-CF9FA5EFFE83}" type="pres">
      <dgm:prSet presAssocID="{99FD8BA8-02E4-4A30-A8C8-DBA07DC993F1}" presName="vert2" presStyleCnt="0"/>
      <dgm:spPr/>
    </dgm:pt>
    <dgm:pt modelId="{7E01C899-CB45-4919-AA4D-0CB9D28F8340}" type="pres">
      <dgm:prSet presAssocID="{99FD8BA8-02E4-4A30-A8C8-DBA07DC993F1}" presName="thinLine2b" presStyleLbl="callout" presStyleIdx="0" presStyleCnt="3"/>
      <dgm:spPr/>
    </dgm:pt>
    <dgm:pt modelId="{FEEB780C-E27C-497A-BCF5-4730DB1BB221}" type="pres">
      <dgm:prSet presAssocID="{99FD8BA8-02E4-4A30-A8C8-DBA07DC993F1}" presName="vertSpace2b" presStyleCnt="0"/>
      <dgm:spPr/>
    </dgm:pt>
    <dgm:pt modelId="{77F471D6-2EAE-42B3-9DB8-D82CB5B21B7C}" type="pres">
      <dgm:prSet presAssocID="{D5D24DB7-4197-48EC-878D-5693F6B18D7D}" presName="horz2" presStyleCnt="0"/>
      <dgm:spPr/>
    </dgm:pt>
    <dgm:pt modelId="{70D45A3E-6D8B-4D81-AC10-C1D0E2C52169}" type="pres">
      <dgm:prSet presAssocID="{D5D24DB7-4197-48EC-878D-5693F6B18D7D}" presName="horzSpace2" presStyleCnt="0"/>
      <dgm:spPr/>
    </dgm:pt>
    <dgm:pt modelId="{E8FE24F0-3D00-4BA4-BD76-BCEB810FD4F3}" type="pres">
      <dgm:prSet presAssocID="{D5D24DB7-4197-48EC-878D-5693F6B18D7D}" presName="tx2" presStyleLbl="revTx" presStyleIdx="2" presStyleCnt="4"/>
      <dgm:spPr/>
    </dgm:pt>
    <dgm:pt modelId="{92396BB8-2096-40CA-9DB6-872F0492283B}" type="pres">
      <dgm:prSet presAssocID="{D5D24DB7-4197-48EC-878D-5693F6B18D7D}" presName="vert2" presStyleCnt="0"/>
      <dgm:spPr/>
    </dgm:pt>
    <dgm:pt modelId="{1E14FDCB-6689-4611-B26E-3716F4DCDBB6}" type="pres">
      <dgm:prSet presAssocID="{D5D24DB7-4197-48EC-878D-5693F6B18D7D}" presName="thinLine2b" presStyleLbl="callout" presStyleIdx="1" presStyleCnt="3"/>
      <dgm:spPr/>
    </dgm:pt>
    <dgm:pt modelId="{63D1E195-7306-4039-9F98-07D71ECCB505}" type="pres">
      <dgm:prSet presAssocID="{D5D24DB7-4197-48EC-878D-5693F6B18D7D}" presName="vertSpace2b" presStyleCnt="0"/>
      <dgm:spPr/>
    </dgm:pt>
    <dgm:pt modelId="{A60E1C98-B44E-4A85-BC78-9D70F63863B8}" type="pres">
      <dgm:prSet presAssocID="{7388BE5C-B0BF-41BE-8573-03FC9F429A2E}" presName="horz2" presStyleCnt="0"/>
      <dgm:spPr/>
    </dgm:pt>
    <dgm:pt modelId="{2D367873-FD54-4081-8844-76EEDBAFF49F}" type="pres">
      <dgm:prSet presAssocID="{7388BE5C-B0BF-41BE-8573-03FC9F429A2E}" presName="horzSpace2" presStyleCnt="0"/>
      <dgm:spPr/>
    </dgm:pt>
    <dgm:pt modelId="{371E8459-1306-4A6D-BEE4-C6EF9BA3C610}" type="pres">
      <dgm:prSet presAssocID="{7388BE5C-B0BF-41BE-8573-03FC9F429A2E}" presName="tx2" presStyleLbl="revTx" presStyleIdx="3" presStyleCnt="4"/>
      <dgm:spPr/>
    </dgm:pt>
    <dgm:pt modelId="{9818B9AF-1947-4CE4-962C-B2438095D450}" type="pres">
      <dgm:prSet presAssocID="{7388BE5C-B0BF-41BE-8573-03FC9F429A2E}" presName="vert2" presStyleCnt="0"/>
      <dgm:spPr/>
    </dgm:pt>
    <dgm:pt modelId="{7E780D60-B9C0-479E-A81D-E9200638F1EC}" type="pres">
      <dgm:prSet presAssocID="{7388BE5C-B0BF-41BE-8573-03FC9F429A2E}" presName="thinLine2b" presStyleLbl="callout" presStyleIdx="2" presStyleCnt="3"/>
      <dgm:spPr/>
    </dgm:pt>
    <dgm:pt modelId="{7F7967CB-EB9A-4CED-AC32-625B3E503444}" type="pres">
      <dgm:prSet presAssocID="{7388BE5C-B0BF-41BE-8573-03FC9F429A2E}" presName="vertSpace2b" presStyleCnt="0"/>
      <dgm:spPr/>
    </dgm:pt>
  </dgm:ptLst>
  <dgm:cxnLst>
    <dgm:cxn modelId="{C14A4402-4E33-44FC-A95F-FD71CC798F78}" srcId="{61AB1DE2-BAEB-4F8C-94E9-A3862C9E1CF0}" destId="{D5D24DB7-4197-48EC-878D-5693F6B18D7D}" srcOrd="1" destOrd="0" parTransId="{0E87F0B5-6511-4A7A-BCDA-78DF5C3E961D}" sibTransId="{58FCB3E0-BB44-479B-9820-5F9B113A7618}"/>
    <dgm:cxn modelId="{29C0DF06-F94C-4433-BCA6-92AC7806E182}" srcId="{91D23E88-1E40-41AE-957E-42D39E427DBB}" destId="{61AB1DE2-BAEB-4F8C-94E9-A3862C9E1CF0}" srcOrd="0" destOrd="0" parTransId="{56818158-F6B3-4515-AD26-CF067AE313A7}" sibTransId="{88F48AA6-6ABF-49F6-992D-01940110975F}"/>
    <dgm:cxn modelId="{45A39F1D-1369-4C83-9349-FCB97C911077}" type="presOf" srcId="{61AB1DE2-BAEB-4F8C-94E9-A3862C9E1CF0}" destId="{C6A7C9CC-01F3-4675-BBEB-3501B291EA59}" srcOrd="0" destOrd="0" presId="urn:microsoft.com/office/officeart/2008/layout/LinedList"/>
    <dgm:cxn modelId="{92EB4F5D-E448-4920-B00F-71863622A6D4}" type="presOf" srcId="{7388BE5C-B0BF-41BE-8573-03FC9F429A2E}" destId="{371E8459-1306-4A6D-BEE4-C6EF9BA3C610}" srcOrd="0" destOrd="0" presId="urn:microsoft.com/office/officeart/2008/layout/LinedList"/>
    <dgm:cxn modelId="{331B2268-F5D7-48B5-83F0-A63BB0C71AD3}" type="presOf" srcId="{91D23E88-1E40-41AE-957E-42D39E427DBB}" destId="{2895811E-C2CE-49A1-8306-B10E5F2F291F}" srcOrd="0" destOrd="0" presId="urn:microsoft.com/office/officeart/2008/layout/LinedList"/>
    <dgm:cxn modelId="{301C3095-D2EF-4310-8B1E-E493F579900B}" type="presOf" srcId="{99FD8BA8-02E4-4A30-A8C8-DBA07DC993F1}" destId="{C0EE098D-3CAC-4B04-9492-3CC715AC4496}" srcOrd="0" destOrd="0" presId="urn:microsoft.com/office/officeart/2008/layout/LinedList"/>
    <dgm:cxn modelId="{44167498-5CC9-401B-AA8B-8058272BFC49}" srcId="{61AB1DE2-BAEB-4F8C-94E9-A3862C9E1CF0}" destId="{99FD8BA8-02E4-4A30-A8C8-DBA07DC993F1}" srcOrd="0" destOrd="0" parTransId="{358D39B9-7125-4AD5-B154-54FFB6B389DF}" sibTransId="{6D5D8C85-6875-4B7B-AC0E-AD139016F1D8}"/>
    <dgm:cxn modelId="{787C19BB-27DA-4858-B764-90575E3232C3}" type="presOf" srcId="{D5D24DB7-4197-48EC-878D-5693F6B18D7D}" destId="{E8FE24F0-3D00-4BA4-BD76-BCEB810FD4F3}" srcOrd="0" destOrd="0" presId="urn:microsoft.com/office/officeart/2008/layout/LinedList"/>
    <dgm:cxn modelId="{705C5EF0-904E-4A0A-9C83-03E3BDDB4003}" srcId="{61AB1DE2-BAEB-4F8C-94E9-A3862C9E1CF0}" destId="{7388BE5C-B0BF-41BE-8573-03FC9F429A2E}" srcOrd="2" destOrd="0" parTransId="{DB634DEE-3D79-40BE-8040-10C9CF11ECEA}" sibTransId="{34C8E0B1-F0D9-4CDE-B7EA-A7D36DE22B5B}"/>
    <dgm:cxn modelId="{3ABDFC70-EC32-422D-9ECF-8DCA46A8B2E7}" type="presParOf" srcId="{2895811E-C2CE-49A1-8306-B10E5F2F291F}" destId="{02A78F3F-AF84-47C2-A902-0BA328DC9033}" srcOrd="0" destOrd="0" presId="urn:microsoft.com/office/officeart/2008/layout/LinedList"/>
    <dgm:cxn modelId="{ECE8E54F-614A-4018-B606-1E7790904F4A}" type="presParOf" srcId="{2895811E-C2CE-49A1-8306-B10E5F2F291F}" destId="{63A3C31D-F885-4942-A60E-02A9973301DE}" srcOrd="1" destOrd="0" presId="urn:microsoft.com/office/officeart/2008/layout/LinedList"/>
    <dgm:cxn modelId="{EF995739-97E6-42FC-8136-0B2B8C977017}" type="presParOf" srcId="{63A3C31D-F885-4942-A60E-02A9973301DE}" destId="{C6A7C9CC-01F3-4675-BBEB-3501B291EA59}" srcOrd="0" destOrd="0" presId="urn:microsoft.com/office/officeart/2008/layout/LinedList"/>
    <dgm:cxn modelId="{2EC02B82-F983-4C53-BF03-A9A46D87910B}" type="presParOf" srcId="{63A3C31D-F885-4942-A60E-02A9973301DE}" destId="{C9E596B0-48A5-4B56-B957-674311653ED7}" srcOrd="1" destOrd="0" presId="urn:microsoft.com/office/officeart/2008/layout/LinedList"/>
    <dgm:cxn modelId="{7D0C2515-3540-4CD3-B994-CC69638CA5D6}" type="presParOf" srcId="{C9E596B0-48A5-4B56-B957-674311653ED7}" destId="{CDAE07A1-1850-4788-9653-E7B33B00981D}" srcOrd="0" destOrd="0" presId="urn:microsoft.com/office/officeart/2008/layout/LinedList"/>
    <dgm:cxn modelId="{296A6643-9581-4881-A4CA-34100ADD7AF5}" type="presParOf" srcId="{C9E596B0-48A5-4B56-B957-674311653ED7}" destId="{679FA306-0871-4CA0-868C-FB8C2B9A5047}" srcOrd="1" destOrd="0" presId="urn:microsoft.com/office/officeart/2008/layout/LinedList"/>
    <dgm:cxn modelId="{68B5F5B4-608B-4F21-9DD8-84E0509366B4}" type="presParOf" srcId="{679FA306-0871-4CA0-868C-FB8C2B9A5047}" destId="{80D21540-521F-4173-AF2F-D1F2CD4F8510}" srcOrd="0" destOrd="0" presId="urn:microsoft.com/office/officeart/2008/layout/LinedList"/>
    <dgm:cxn modelId="{530219E9-02F6-4503-B66D-7979B510F412}" type="presParOf" srcId="{679FA306-0871-4CA0-868C-FB8C2B9A5047}" destId="{C0EE098D-3CAC-4B04-9492-3CC715AC4496}" srcOrd="1" destOrd="0" presId="urn:microsoft.com/office/officeart/2008/layout/LinedList"/>
    <dgm:cxn modelId="{74903F37-839D-49F4-9672-46606D0FE415}" type="presParOf" srcId="{679FA306-0871-4CA0-868C-FB8C2B9A5047}" destId="{B470877C-3FCA-4260-942B-CF9FA5EFFE83}" srcOrd="2" destOrd="0" presId="urn:microsoft.com/office/officeart/2008/layout/LinedList"/>
    <dgm:cxn modelId="{D41F9229-6FED-421B-8B11-366EFCEF9926}" type="presParOf" srcId="{C9E596B0-48A5-4B56-B957-674311653ED7}" destId="{7E01C899-CB45-4919-AA4D-0CB9D28F8340}" srcOrd="2" destOrd="0" presId="urn:microsoft.com/office/officeart/2008/layout/LinedList"/>
    <dgm:cxn modelId="{309E4FAD-544D-455B-B653-6987D0B7110E}" type="presParOf" srcId="{C9E596B0-48A5-4B56-B957-674311653ED7}" destId="{FEEB780C-E27C-497A-BCF5-4730DB1BB221}" srcOrd="3" destOrd="0" presId="urn:microsoft.com/office/officeart/2008/layout/LinedList"/>
    <dgm:cxn modelId="{231735A3-EA45-46F7-8BF1-2F290EF10046}" type="presParOf" srcId="{C9E596B0-48A5-4B56-B957-674311653ED7}" destId="{77F471D6-2EAE-42B3-9DB8-D82CB5B21B7C}" srcOrd="4" destOrd="0" presId="urn:microsoft.com/office/officeart/2008/layout/LinedList"/>
    <dgm:cxn modelId="{C5150CBD-1DF2-4935-957B-51BA32710F3C}" type="presParOf" srcId="{77F471D6-2EAE-42B3-9DB8-D82CB5B21B7C}" destId="{70D45A3E-6D8B-4D81-AC10-C1D0E2C52169}" srcOrd="0" destOrd="0" presId="urn:microsoft.com/office/officeart/2008/layout/LinedList"/>
    <dgm:cxn modelId="{C0586DBC-76BC-44E2-9CDE-D2A941C4E7A8}" type="presParOf" srcId="{77F471D6-2EAE-42B3-9DB8-D82CB5B21B7C}" destId="{E8FE24F0-3D00-4BA4-BD76-BCEB810FD4F3}" srcOrd="1" destOrd="0" presId="urn:microsoft.com/office/officeart/2008/layout/LinedList"/>
    <dgm:cxn modelId="{08276B40-EBDD-4466-9CA3-46665798CBDB}" type="presParOf" srcId="{77F471D6-2EAE-42B3-9DB8-D82CB5B21B7C}" destId="{92396BB8-2096-40CA-9DB6-872F0492283B}" srcOrd="2" destOrd="0" presId="urn:microsoft.com/office/officeart/2008/layout/LinedList"/>
    <dgm:cxn modelId="{34AA88FC-2CC9-4748-8B94-78911C37E3AE}" type="presParOf" srcId="{C9E596B0-48A5-4B56-B957-674311653ED7}" destId="{1E14FDCB-6689-4611-B26E-3716F4DCDBB6}" srcOrd="5" destOrd="0" presId="urn:microsoft.com/office/officeart/2008/layout/LinedList"/>
    <dgm:cxn modelId="{EEA1FDB8-5D24-4196-8DED-350A2CF4467A}" type="presParOf" srcId="{C9E596B0-48A5-4B56-B957-674311653ED7}" destId="{63D1E195-7306-4039-9F98-07D71ECCB505}" srcOrd="6" destOrd="0" presId="urn:microsoft.com/office/officeart/2008/layout/LinedList"/>
    <dgm:cxn modelId="{142D26DA-C3B5-4562-8F53-89D470B05DF4}" type="presParOf" srcId="{C9E596B0-48A5-4B56-B957-674311653ED7}" destId="{A60E1C98-B44E-4A85-BC78-9D70F63863B8}" srcOrd="7" destOrd="0" presId="urn:microsoft.com/office/officeart/2008/layout/LinedList"/>
    <dgm:cxn modelId="{D43FC5CE-99B3-4EB8-A2A7-9B81C998E253}" type="presParOf" srcId="{A60E1C98-B44E-4A85-BC78-9D70F63863B8}" destId="{2D367873-FD54-4081-8844-76EEDBAFF49F}" srcOrd="0" destOrd="0" presId="urn:microsoft.com/office/officeart/2008/layout/LinedList"/>
    <dgm:cxn modelId="{2FED7574-AEB8-4D53-85D5-749C84623A4B}" type="presParOf" srcId="{A60E1C98-B44E-4A85-BC78-9D70F63863B8}" destId="{371E8459-1306-4A6D-BEE4-C6EF9BA3C610}" srcOrd="1" destOrd="0" presId="urn:microsoft.com/office/officeart/2008/layout/LinedList"/>
    <dgm:cxn modelId="{DADCA9EC-3DEB-44EE-AC48-68FCBF15EF77}" type="presParOf" srcId="{A60E1C98-B44E-4A85-BC78-9D70F63863B8}" destId="{9818B9AF-1947-4CE4-962C-B2438095D450}" srcOrd="2" destOrd="0" presId="urn:microsoft.com/office/officeart/2008/layout/LinedList"/>
    <dgm:cxn modelId="{F2F6C2B0-5E68-470F-8020-4D295828502E}" type="presParOf" srcId="{C9E596B0-48A5-4B56-B957-674311653ED7}" destId="{7E780D60-B9C0-479E-A81D-E9200638F1EC}" srcOrd="8" destOrd="0" presId="urn:microsoft.com/office/officeart/2008/layout/LinedList"/>
    <dgm:cxn modelId="{7A73E24A-651B-4BD0-A205-2E986396FC20}" type="presParOf" srcId="{C9E596B0-48A5-4B56-B957-674311653ED7}" destId="{7F7967CB-EB9A-4CED-AC32-625B3E503444}"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1D23E88-1E40-41AE-957E-42D39E427DBB}"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AU"/>
        </a:p>
      </dgm:t>
    </dgm:pt>
    <dgm:pt modelId="{61AB1DE2-BAEB-4F8C-94E9-A3862C9E1CF0}">
      <dgm:prSet phldrT="[Text]" custT="1"/>
      <dgm:spPr/>
      <dgm:t>
        <a:bodyPr/>
        <a:lstStyle/>
        <a:p>
          <a:br>
            <a:rPr lang="en-AU" sz="600" b="0" dirty="0"/>
          </a:br>
          <a:r>
            <a:rPr lang="en-AU" sz="1300" b="0" dirty="0"/>
            <a:t>1 year to 31 Mar 2025 </a:t>
          </a:r>
          <a:br>
            <a:rPr lang="en-AU" sz="400" b="0" dirty="0"/>
          </a:br>
          <a:br>
            <a:rPr lang="en-AU" sz="400" b="0" dirty="0"/>
          </a:br>
          <a:endParaRPr lang="en-AU" sz="1000" b="0" dirty="0"/>
        </a:p>
      </dgm:t>
    </dgm:pt>
    <dgm:pt modelId="{56818158-F6B3-4515-AD26-CF067AE313A7}" type="parTrans" cxnId="{29C0DF06-F94C-4433-BCA6-92AC7806E182}">
      <dgm:prSet/>
      <dgm:spPr/>
      <dgm:t>
        <a:bodyPr/>
        <a:lstStyle/>
        <a:p>
          <a:endParaRPr lang="en-AU"/>
        </a:p>
      </dgm:t>
    </dgm:pt>
    <dgm:pt modelId="{88F48AA6-6ABF-49F6-992D-01940110975F}" type="sibTrans" cxnId="{29C0DF06-F94C-4433-BCA6-92AC7806E182}">
      <dgm:prSet/>
      <dgm:spPr/>
      <dgm:t>
        <a:bodyPr/>
        <a:lstStyle/>
        <a:p>
          <a:endParaRPr lang="en-AU"/>
        </a:p>
      </dgm:t>
    </dgm:pt>
    <dgm:pt modelId="{99FD8BA8-02E4-4A30-A8C8-DBA07DC993F1}">
      <dgm:prSet phldrT="[Text]" custT="1"/>
      <dgm:spPr/>
      <dgm:t>
        <a:bodyPr anchor="ctr" anchorCtr="0"/>
        <a:lstStyle/>
        <a:p>
          <a:r>
            <a:rPr lang="en-AU" sz="1300" dirty="0"/>
            <a:t>iShares International Equity Index Fund (12.3%)</a:t>
          </a:r>
        </a:p>
      </dgm:t>
    </dgm:pt>
    <dgm:pt modelId="{358D39B9-7125-4AD5-B154-54FFB6B389DF}" type="parTrans" cxnId="{44167498-5CC9-401B-AA8B-8058272BFC49}">
      <dgm:prSet/>
      <dgm:spPr/>
      <dgm:t>
        <a:bodyPr/>
        <a:lstStyle/>
        <a:p>
          <a:endParaRPr lang="en-AU"/>
        </a:p>
      </dgm:t>
    </dgm:pt>
    <dgm:pt modelId="{6D5D8C85-6875-4B7B-AC0E-AD139016F1D8}" type="sibTrans" cxnId="{44167498-5CC9-401B-AA8B-8058272BFC49}">
      <dgm:prSet/>
      <dgm:spPr/>
      <dgm:t>
        <a:bodyPr/>
        <a:lstStyle/>
        <a:p>
          <a:endParaRPr lang="en-AU"/>
        </a:p>
      </dgm:t>
    </dgm:pt>
    <dgm:pt modelId="{D5D24DB7-4197-48EC-878D-5693F6B18D7D}">
      <dgm:prSet phldrT="[Text]" custT="1"/>
      <dgm:spPr/>
      <dgm:t>
        <a:bodyPr anchor="ctr" anchorCtr="0"/>
        <a:lstStyle/>
        <a:p>
          <a:r>
            <a:rPr lang="en-AU" sz="1300" dirty="0"/>
            <a:t>Janus Henderson Diversified Credit Fund (6.8%)</a:t>
          </a:r>
        </a:p>
      </dgm:t>
    </dgm:pt>
    <dgm:pt modelId="{0E87F0B5-6511-4A7A-BCDA-78DF5C3E961D}" type="parTrans" cxnId="{C14A4402-4E33-44FC-A95F-FD71CC798F78}">
      <dgm:prSet/>
      <dgm:spPr/>
      <dgm:t>
        <a:bodyPr/>
        <a:lstStyle/>
        <a:p>
          <a:endParaRPr lang="en-AU"/>
        </a:p>
      </dgm:t>
    </dgm:pt>
    <dgm:pt modelId="{58FCB3E0-BB44-479B-9820-5F9B113A7618}" type="sibTrans" cxnId="{C14A4402-4E33-44FC-A95F-FD71CC798F78}">
      <dgm:prSet/>
      <dgm:spPr/>
      <dgm:t>
        <a:bodyPr/>
        <a:lstStyle/>
        <a:p>
          <a:endParaRPr lang="en-AU"/>
        </a:p>
      </dgm:t>
    </dgm:pt>
    <dgm:pt modelId="{7388BE5C-B0BF-41BE-8573-03FC9F429A2E}">
      <dgm:prSet phldrT="[Text]" custT="1"/>
      <dgm:spPr/>
      <dgm:t>
        <a:bodyPr anchor="ctr" anchorCtr="0"/>
        <a:lstStyle/>
        <a:p>
          <a:r>
            <a:rPr lang="en-AU" sz="1300" dirty="0"/>
            <a:t>iShares Hedged International Equity Index Fund (6.7%)</a:t>
          </a:r>
        </a:p>
      </dgm:t>
    </dgm:pt>
    <dgm:pt modelId="{DB634DEE-3D79-40BE-8040-10C9CF11ECEA}" type="parTrans" cxnId="{705C5EF0-904E-4A0A-9C83-03E3BDDB4003}">
      <dgm:prSet/>
      <dgm:spPr/>
      <dgm:t>
        <a:bodyPr/>
        <a:lstStyle/>
        <a:p>
          <a:endParaRPr lang="en-AU"/>
        </a:p>
      </dgm:t>
    </dgm:pt>
    <dgm:pt modelId="{34C8E0B1-F0D9-4CDE-B7EA-A7D36DE22B5B}" type="sibTrans" cxnId="{705C5EF0-904E-4A0A-9C83-03E3BDDB4003}">
      <dgm:prSet/>
      <dgm:spPr/>
      <dgm:t>
        <a:bodyPr/>
        <a:lstStyle/>
        <a:p>
          <a:endParaRPr lang="en-AU"/>
        </a:p>
      </dgm:t>
    </dgm:pt>
    <dgm:pt modelId="{2895811E-C2CE-49A1-8306-B10E5F2F291F}" type="pres">
      <dgm:prSet presAssocID="{91D23E88-1E40-41AE-957E-42D39E427DBB}" presName="vert0" presStyleCnt="0">
        <dgm:presLayoutVars>
          <dgm:dir/>
          <dgm:animOne val="branch"/>
          <dgm:animLvl val="lvl"/>
        </dgm:presLayoutVars>
      </dgm:prSet>
      <dgm:spPr/>
    </dgm:pt>
    <dgm:pt modelId="{02A78F3F-AF84-47C2-A902-0BA328DC9033}" type="pres">
      <dgm:prSet presAssocID="{61AB1DE2-BAEB-4F8C-94E9-A3862C9E1CF0}" presName="thickLine" presStyleLbl="alignNode1" presStyleIdx="0" presStyleCnt="1"/>
      <dgm:spPr/>
    </dgm:pt>
    <dgm:pt modelId="{63A3C31D-F885-4942-A60E-02A9973301DE}" type="pres">
      <dgm:prSet presAssocID="{61AB1DE2-BAEB-4F8C-94E9-A3862C9E1CF0}" presName="horz1" presStyleCnt="0"/>
      <dgm:spPr/>
    </dgm:pt>
    <dgm:pt modelId="{C6A7C9CC-01F3-4675-BBEB-3501B291EA59}" type="pres">
      <dgm:prSet presAssocID="{61AB1DE2-BAEB-4F8C-94E9-A3862C9E1CF0}" presName="tx1" presStyleLbl="revTx" presStyleIdx="0" presStyleCnt="4" custScaleX="240667"/>
      <dgm:spPr/>
    </dgm:pt>
    <dgm:pt modelId="{C9E596B0-48A5-4B56-B957-674311653ED7}" type="pres">
      <dgm:prSet presAssocID="{61AB1DE2-BAEB-4F8C-94E9-A3862C9E1CF0}" presName="vert1" presStyleCnt="0"/>
      <dgm:spPr/>
    </dgm:pt>
    <dgm:pt modelId="{CDAE07A1-1850-4788-9653-E7B33B00981D}" type="pres">
      <dgm:prSet presAssocID="{99FD8BA8-02E4-4A30-A8C8-DBA07DC993F1}" presName="vertSpace2a" presStyleCnt="0"/>
      <dgm:spPr/>
    </dgm:pt>
    <dgm:pt modelId="{679FA306-0871-4CA0-868C-FB8C2B9A5047}" type="pres">
      <dgm:prSet presAssocID="{99FD8BA8-02E4-4A30-A8C8-DBA07DC993F1}" presName="horz2" presStyleCnt="0"/>
      <dgm:spPr/>
    </dgm:pt>
    <dgm:pt modelId="{80D21540-521F-4173-AF2F-D1F2CD4F8510}" type="pres">
      <dgm:prSet presAssocID="{99FD8BA8-02E4-4A30-A8C8-DBA07DC993F1}" presName="horzSpace2" presStyleCnt="0"/>
      <dgm:spPr/>
    </dgm:pt>
    <dgm:pt modelId="{C0EE098D-3CAC-4B04-9492-3CC715AC4496}" type="pres">
      <dgm:prSet presAssocID="{99FD8BA8-02E4-4A30-A8C8-DBA07DC993F1}" presName="tx2" presStyleLbl="revTx" presStyleIdx="1" presStyleCnt="4"/>
      <dgm:spPr/>
    </dgm:pt>
    <dgm:pt modelId="{B470877C-3FCA-4260-942B-CF9FA5EFFE83}" type="pres">
      <dgm:prSet presAssocID="{99FD8BA8-02E4-4A30-A8C8-DBA07DC993F1}" presName="vert2" presStyleCnt="0"/>
      <dgm:spPr/>
    </dgm:pt>
    <dgm:pt modelId="{7E01C899-CB45-4919-AA4D-0CB9D28F8340}" type="pres">
      <dgm:prSet presAssocID="{99FD8BA8-02E4-4A30-A8C8-DBA07DC993F1}" presName="thinLine2b" presStyleLbl="callout" presStyleIdx="0" presStyleCnt="3"/>
      <dgm:spPr/>
    </dgm:pt>
    <dgm:pt modelId="{FEEB780C-E27C-497A-BCF5-4730DB1BB221}" type="pres">
      <dgm:prSet presAssocID="{99FD8BA8-02E4-4A30-A8C8-DBA07DC993F1}" presName="vertSpace2b" presStyleCnt="0"/>
      <dgm:spPr/>
    </dgm:pt>
    <dgm:pt modelId="{77F471D6-2EAE-42B3-9DB8-D82CB5B21B7C}" type="pres">
      <dgm:prSet presAssocID="{D5D24DB7-4197-48EC-878D-5693F6B18D7D}" presName="horz2" presStyleCnt="0"/>
      <dgm:spPr/>
    </dgm:pt>
    <dgm:pt modelId="{70D45A3E-6D8B-4D81-AC10-C1D0E2C52169}" type="pres">
      <dgm:prSet presAssocID="{D5D24DB7-4197-48EC-878D-5693F6B18D7D}" presName="horzSpace2" presStyleCnt="0"/>
      <dgm:spPr/>
    </dgm:pt>
    <dgm:pt modelId="{E8FE24F0-3D00-4BA4-BD76-BCEB810FD4F3}" type="pres">
      <dgm:prSet presAssocID="{D5D24DB7-4197-48EC-878D-5693F6B18D7D}" presName="tx2" presStyleLbl="revTx" presStyleIdx="2" presStyleCnt="4"/>
      <dgm:spPr/>
    </dgm:pt>
    <dgm:pt modelId="{92396BB8-2096-40CA-9DB6-872F0492283B}" type="pres">
      <dgm:prSet presAssocID="{D5D24DB7-4197-48EC-878D-5693F6B18D7D}" presName="vert2" presStyleCnt="0"/>
      <dgm:spPr/>
    </dgm:pt>
    <dgm:pt modelId="{1E14FDCB-6689-4611-B26E-3716F4DCDBB6}" type="pres">
      <dgm:prSet presAssocID="{D5D24DB7-4197-48EC-878D-5693F6B18D7D}" presName="thinLine2b" presStyleLbl="callout" presStyleIdx="1" presStyleCnt="3"/>
      <dgm:spPr/>
    </dgm:pt>
    <dgm:pt modelId="{63D1E195-7306-4039-9F98-07D71ECCB505}" type="pres">
      <dgm:prSet presAssocID="{D5D24DB7-4197-48EC-878D-5693F6B18D7D}" presName="vertSpace2b" presStyleCnt="0"/>
      <dgm:spPr/>
    </dgm:pt>
    <dgm:pt modelId="{A60E1C98-B44E-4A85-BC78-9D70F63863B8}" type="pres">
      <dgm:prSet presAssocID="{7388BE5C-B0BF-41BE-8573-03FC9F429A2E}" presName="horz2" presStyleCnt="0"/>
      <dgm:spPr/>
    </dgm:pt>
    <dgm:pt modelId="{2D367873-FD54-4081-8844-76EEDBAFF49F}" type="pres">
      <dgm:prSet presAssocID="{7388BE5C-B0BF-41BE-8573-03FC9F429A2E}" presName="horzSpace2" presStyleCnt="0"/>
      <dgm:spPr/>
    </dgm:pt>
    <dgm:pt modelId="{371E8459-1306-4A6D-BEE4-C6EF9BA3C610}" type="pres">
      <dgm:prSet presAssocID="{7388BE5C-B0BF-41BE-8573-03FC9F429A2E}" presName="tx2" presStyleLbl="revTx" presStyleIdx="3" presStyleCnt="4"/>
      <dgm:spPr/>
    </dgm:pt>
    <dgm:pt modelId="{9818B9AF-1947-4CE4-962C-B2438095D450}" type="pres">
      <dgm:prSet presAssocID="{7388BE5C-B0BF-41BE-8573-03FC9F429A2E}" presName="vert2" presStyleCnt="0"/>
      <dgm:spPr/>
    </dgm:pt>
    <dgm:pt modelId="{7E780D60-B9C0-479E-A81D-E9200638F1EC}" type="pres">
      <dgm:prSet presAssocID="{7388BE5C-B0BF-41BE-8573-03FC9F429A2E}" presName="thinLine2b" presStyleLbl="callout" presStyleIdx="2" presStyleCnt="3"/>
      <dgm:spPr/>
    </dgm:pt>
    <dgm:pt modelId="{7F7967CB-EB9A-4CED-AC32-625B3E503444}" type="pres">
      <dgm:prSet presAssocID="{7388BE5C-B0BF-41BE-8573-03FC9F429A2E}" presName="vertSpace2b" presStyleCnt="0"/>
      <dgm:spPr/>
    </dgm:pt>
  </dgm:ptLst>
  <dgm:cxnLst>
    <dgm:cxn modelId="{C14A4402-4E33-44FC-A95F-FD71CC798F78}" srcId="{61AB1DE2-BAEB-4F8C-94E9-A3862C9E1CF0}" destId="{D5D24DB7-4197-48EC-878D-5693F6B18D7D}" srcOrd="1" destOrd="0" parTransId="{0E87F0B5-6511-4A7A-BCDA-78DF5C3E961D}" sibTransId="{58FCB3E0-BB44-479B-9820-5F9B113A7618}"/>
    <dgm:cxn modelId="{29C0DF06-F94C-4433-BCA6-92AC7806E182}" srcId="{91D23E88-1E40-41AE-957E-42D39E427DBB}" destId="{61AB1DE2-BAEB-4F8C-94E9-A3862C9E1CF0}" srcOrd="0" destOrd="0" parTransId="{56818158-F6B3-4515-AD26-CF067AE313A7}" sibTransId="{88F48AA6-6ABF-49F6-992D-01940110975F}"/>
    <dgm:cxn modelId="{45A39F1D-1369-4C83-9349-FCB97C911077}" type="presOf" srcId="{61AB1DE2-BAEB-4F8C-94E9-A3862C9E1CF0}" destId="{C6A7C9CC-01F3-4675-BBEB-3501B291EA59}" srcOrd="0" destOrd="0" presId="urn:microsoft.com/office/officeart/2008/layout/LinedList"/>
    <dgm:cxn modelId="{92EB4F5D-E448-4920-B00F-71863622A6D4}" type="presOf" srcId="{7388BE5C-B0BF-41BE-8573-03FC9F429A2E}" destId="{371E8459-1306-4A6D-BEE4-C6EF9BA3C610}" srcOrd="0" destOrd="0" presId="urn:microsoft.com/office/officeart/2008/layout/LinedList"/>
    <dgm:cxn modelId="{331B2268-F5D7-48B5-83F0-A63BB0C71AD3}" type="presOf" srcId="{91D23E88-1E40-41AE-957E-42D39E427DBB}" destId="{2895811E-C2CE-49A1-8306-B10E5F2F291F}" srcOrd="0" destOrd="0" presId="urn:microsoft.com/office/officeart/2008/layout/LinedList"/>
    <dgm:cxn modelId="{301C3095-D2EF-4310-8B1E-E493F579900B}" type="presOf" srcId="{99FD8BA8-02E4-4A30-A8C8-DBA07DC993F1}" destId="{C0EE098D-3CAC-4B04-9492-3CC715AC4496}" srcOrd="0" destOrd="0" presId="urn:microsoft.com/office/officeart/2008/layout/LinedList"/>
    <dgm:cxn modelId="{44167498-5CC9-401B-AA8B-8058272BFC49}" srcId="{61AB1DE2-BAEB-4F8C-94E9-A3862C9E1CF0}" destId="{99FD8BA8-02E4-4A30-A8C8-DBA07DC993F1}" srcOrd="0" destOrd="0" parTransId="{358D39B9-7125-4AD5-B154-54FFB6B389DF}" sibTransId="{6D5D8C85-6875-4B7B-AC0E-AD139016F1D8}"/>
    <dgm:cxn modelId="{787C19BB-27DA-4858-B764-90575E3232C3}" type="presOf" srcId="{D5D24DB7-4197-48EC-878D-5693F6B18D7D}" destId="{E8FE24F0-3D00-4BA4-BD76-BCEB810FD4F3}" srcOrd="0" destOrd="0" presId="urn:microsoft.com/office/officeart/2008/layout/LinedList"/>
    <dgm:cxn modelId="{705C5EF0-904E-4A0A-9C83-03E3BDDB4003}" srcId="{61AB1DE2-BAEB-4F8C-94E9-A3862C9E1CF0}" destId="{7388BE5C-B0BF-41BE-8573-03FC9F429A2E}" srcOrd="2" destOrd="0" parTransId="{DB634DEE-3D79-40BE-8040-10C9CF11ECEA}" sibTransId="{34C8E0B1-F0D9-4CDE-B7EA-A7D36DE22B5B}"/>
    <dgm:cxn modelId="{3ABDFC70-EC32-422D-9ECF-8DCA46A8B2E7}" type="presParOf" srcId="{2895811E-C2CE-49A1-8306-B10E5F2F291F}" destId="{02A78F3F-AF84-47C2-A902-0BA328DC9033}" srcOrd="0" destOrd="0" presId="urn:microsoft.com/office/officeart/2008/layout/LinedList"/>
    <dgm:cxn modelId="{ECE8E54F-614A-4018-B606-1E7790904F4A}" type="presParOf" srcId="{2895811E-C2CE-49A1-8306-B10E5F2F291F}" destId="{63A3C31D-F885-4942-A60E-02A9973301DE}" srcOrd="1" destOrd="0" presId="urn:microsoft.com/office/officeart/2008/layout/LinedList"/>
    <dgm:cxn modelId="{EF995739-97E6-42FC-8136-0B2B8C977017}" type="presParOf" srcId="{63A3C31D-F885-4942-A60E-02A9973301DE}" destId="{C6A7C9CC-01F3-4675-BBEB-3501B291EA59}" srcOrd="0" destOrd="0" presId="urn:microsoft.com/office/officeart/2008/layout/LinedList"/>
    <dgm:cxn modelId="{2EC02B82-F983-4C53-BF03-A9A46D87910B}" type="presParOf" srcId="{63A3C31D-F885-4942-A60E-02A9973301DE}" destId="{C9E596B0-48A5-4B56-B957-674311653ED7}" srcOrd="1" destOrd="0" presId="urn:microsoft.com/office/officeart/2008/layout/LinedList"/>
    <dgm:cxn modelId="{7D0C2515-3540-4CD3-B994-CC69638CA5D6}" type="presParOf" srcId="{C9E596B0-48A5-4B56-B957-674311653ED7}" destId="{CDAE07A1-1850-4788-9653-E7B33B00981D}" srcOrd="0" destOrd="0" presId="urn:microsoft.com/office/officeart/2008/layout/LinedList"/>
    <dgm:cxn modelId="{296A6643-9581-4881-A4CA-34100ADD7AF5}" type="presParOf" srcId="{C9E596B0-48A5-4B56-B957-674311653ED7}" destId="{679FA306-0871-4CA0-868C-FB8C2B9A5047}" srcOrd="1" destOrd="0" presId="urn:microsoft.com/office/officeart/2008/layout/LinedList"/>
    <dgm:cxn modelId="{68B5F5B4-608B-4F21-9DD8-84E0509366B4}" type="presParOf" srcId="{679FA306-0871-4CA0-868C-FB8C2B9A5047}" destId="{80D21540-521F-4173-AF2F-D1F2CD4F8510}" srcOrd="0" destOrd="0" presId="urn:microsoft.com/office/officeart/2008/layout/LinedList"/>
    <dgm:cxn modelId="{530219E9-02F6-4503-B66D-7979B510F412}" type="presParOf" srcId="{679FA306-0871-4CA0-868C-FB8C2B9A5047}" destId="{C0EE098D-3CAC-4B04-9492-3CC715AC4496}" srcOrd="1" destOrd="0" presId="urn:microsoft.com/office/officeart/2008/layout/LinedList"/>
    <dgm:cxn modelId="{74903F37-839D-49F4-9672-46606D0FE415}" type="presParOf" srcId="{679FA306-0871-4CA0-868C-FB8C2B9A5047}" destId="{B470877C-3FCA-4260-942B-CF9FA5EFFE83}" srcOrd="2" destOrd="0" presId="urn:microsoft.com/office/officeart/2008/layout/LinedList"/>
    <dgm:cxn modelId="{D41F9229-6FED-421B-8B11-366EFCEF9926}" type="presParOf" srcId="{C9E596B0-48A5-4B56-B957-674311653ED7}" destId="{7E01C899-CB45-4919-AA4D-0CB9D28F8340}" srcOrd="2" destOrd="0" presId="urn:microsoft.com/office/officeart/2008/layout/LinedList"/>
    <dgm:cxn modelId="{309E4FAD-544D-455B-B653-6987D0B7110E}" type="presParOf" srcId="{C9E596B0-48A5-4B56-B957-674311653ED7}" destId="{FEEB780C-E27C-497A-BCF5-4730DB1BB221}" srcOrd="3" destOrd="0" presId="urn:microsoft.com/office/officeart/2008/layout/LinedList"/>
    <dgm:cxn modelId="{231735A3-EA45-46F7-8BF1-2F290EF10046}" type="presParOf" srcId="{C9E596B0-48A5-4B56-B957-674311653ED7}" destId="{77F471D6-2EAE-42B3-9DB8-D82CB5B21B7C}" srcOrd="4" destOrd="0" presId="urn:microsoft.com/office/officeart/2008/layout/LinedList"/>
    <dgm:cxn modelId="{C5150CBD-1DF2-4935-957B-51BA32710F3C}" type="presParOf" srcId="{77F471D6-2EAE-42B3-9DB8-D82CB5B21B7C}" destId="{70D45A3E-6D8B-4D81-AC10-C1D0E2C52169}" srcOrd="0" destOrd="0" presId="urn:microsoft.com/office/officeart/2008/layout/LinedList"/>
    <dgm:cxn modelId="{C0586DBC-76BC-44E2-9CDE-D2A941C4E7A8}" type="presParOf" srcId="{77F471D6-2EAE-42B3-9DB8-D82CB5B21B7C}" destId="{E8FE24F0-3D00-4BA4-BD76-BCEB810FD4F3}" srcOrd="1" destOrd="0" presId="urn:microsoft.com/office/officeart/2008/layout/LinedList"/>
    <dgm:cxn modelId="{08276B40-EBDD-4466-9CA3-46665798CBDB}" type="presParOf" srcId="{77F471D6-2EAE-42B3-9DB8-D82CB5B21B7C}" destId="{92396BB8-2096-40CA-9DB6-872F0492283B}" srcOrd="2" destOrd="0" presId="urn:microsoft.com/office/officeart/2008/layout/LinedList"/>
    <dgm:cxn modelId="{34AA88FC-2CC9-4748-8B94-78911C37E3AE}" type="presParOf" srcId="{C9E596B0-48A5-4B56-B957-674311653ED7}" destId="{1E14FDCB-6689-4611-B26E-3716F4DCDBB6}" srcOrd="5" destOrd="0" presId="urn:microsoft.com/office/officeart/2008/layout/LinedList"/>
    <dgm:cxn modelId="{EEA1FDB8-5D24-4196-8DED-350A2CF4467A}" type="presParOf" srcId="{C9E596B0-48A5-4B56-B957-674311653ED7}" destId="{63D1E195-7306-4039-9F98-07D71ECCB505}" srcOrd="6" destOrd="0" presId="urn:microsoft.com/office/officeart/2008/layout/LinedList"/>
    <dgm:cxn modelId="{142D26DA-C3B5-4562-8F53-89D470B05DF4}" type="presParOf" srcId="{C9E596B0-48A5-4B56-B957-674311653ED7}" destId="{A60E1C98-B44E-4A85-BC78-9D70F63863B8}" srcOrd="7" destOrd="0" presId="urn:microsoft.com/office/officeart/2008/layout/LinedList"/>
    <dgm:cxn modelId="{D43FC5CE-99B3-4EB8-A2A7-9B81C998E253}" type="presParOf" srcId="{A60E1C98-B44E-4A85-BC78-9D70F63863B8}" destId="{2D367873-FD54-4081-8844-76EEDBAFF49F}" srcOrd="0" destOrd="0" presId="urn:microsoft.com/office/officeart/2008/layout/LinedList"/>
    <dgm:cxn modelId="{2FED7574-AEB8-4D53-85D5-749C84623A4B}" type="presParOf" srcId="{A60E1C98-B44E-4A85-BC78-9D70F63863B8}" destId="{371E8459-1306-4A6D-BEE4-C6EF9BA3C610}" srcOrd="1" destOrd="0" presId="urn:microsoft.com/office/officeart/2008/layout/LinedList"/>
    <dgm:cxn modelId="{DADCA9EC-3DEB-44EE-AC48-68FCBF15EF77}" type="presParOf" srcId="{A60E1C98-B44E-4A85-BC78-9D70F63863B8}" destId="{9818B9AF-1947-4CE4-962C-B2438095D450}" srcOrd="2" destOrd="0" presId="urn:microsoft.com/office/officeart/2008/layout/LinedList"/>
    <dgm:cxn modelId="{F2F6C2B0-5E68-470F-8020-4D295828502E}" type="presParOf" srcId="{C9E596B0-48A5-4B56-B957-674311653ED7}" destId="{7E780D60-B9C0-479E-A81D-E9200638F1EC}" srcOrd="8" destOrd="0" presId="urn:microsoft.com/office/officeart/2008/layout/LinedList"/>
    <dgm:cxn modelId="{7A73E24A-651B-4BD0-A205-2E986396FC20}" type="presParOf" srcId="{C9E596B0-48A5-4B56-B957-674311653ED7}" destId="{7F7967CB-EB9A-4CED-AC32-625B3E503444}" srcOrd="9" destOrd="0" presId="urn:microsoft.com/office/officeart/2008/layout/LinedList"/>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1D23E88-1E40-41AE-957E-42D39E427DB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AU"/>
        </a:p>
      </dgm:t>
    </dgm:pt>
    <dgm:pt modelId="{61AB1DE2-BAEB-4F8C-94E9-A3862C9E1CF0}">
      <dgm:prSet phldrT="[Text]" custT="1"/>
      <dgm:spPr/>
      <dgm:t>
        <a:bodyPr/>
        <a:lstStyle/>
        <a:p>
          <a:br>
            <a:rPr lang="en-AU" sz="600" b="0" dirty="0"/>
          </a:br>
          <a:r>
            <a:rPr lang="en-AU" sz="1300" b="0" dirty="0"/>
            <a:t>1 year to 31 Mar 2025</a:t>
          </a:r>
          <a:br>
            <a:rPr lang="en-AU" sz="400" b="0" dirty="0"/>
          </a:br>
          <a:br>
            <a:rPr lang="en-AU" sz="400" b="0" dirty="0"/>
          </a:br>
          <a:endParaRPr lang="en-AU" sz="1000" b="0" dirty="0"/>
        </a:p>
      </dgm:t>
    </dgm:pt>
    <dgm:pt modelId="{56818158-F6B3-4515-AD26-CF067AE313A7}" type="parTrans" cxnId="{29C0DF06-F94C-4433-BCA6-92AC7806E182}">
      <dgm:prSet/>
      <dgm:spPr/>
      <dgm:t>
        <a:bodyPr/>
        <a:lstStyle/>
        <a:p>
          <a:endParaRPr lang="en-AU" sz="1300"/>
        </a:p>
      </dgm:t>
    </dgm:pt>
    <dgm:pt modelId="{88F48AA6-6ABF-49F6-992D-01940110975F}" type="sibTrans" cxnId="{29C0DF06-F94C-4433-BCA6-92AC7806E182}">
      <dgm:prSet/>
      <dgm:spPr/>
      <dgm:t>
        <a:bodyPr/>
        <a:lstStyle/>
        <a:p>
          <a:endParaRPr lang="en-AU" sz="1300"/>
        </a:p>
      </dgm:t>
    </dgm:pt>
    <dgm:pt modelId="{99FD8BA8-02E4-4A30-A8C8-DBA07DC993F1}">
      <dgm:prSet phldrT="[Text]" custT="1"/>
      <dgm:spPr/>
      <dgm:t>
        <a:bodyPr anchor="ctr" anchorCtr="0"/>
        <a:lstStyle/>
        <a:p>
          <a:r>
            <a:rPr lang="en-AU" sz="1300" dirty="0"/>
            <a:t>Global shares (hedged) (7.0%)</a:t>
          </a:r>
        </a:p>
      </dgm:t>
    </dgm:pt>
    <dgm:pt modelId="{358D39B9-7125-4AD5-B154-54FFB6B389DF}" type="parTrans" cxnId="{44167498-5CC9-401B-AA8B-8058272BFC49}">
      <dgm:prSet/>
      <dgm:spPr/>
      <dgm:t>
        <a:bodyPr/>
        <a:lstStyle/>
        <a:p>
          <a:endParaRPr lang="en-AU" sz="1300"/>
        </a:p>
      </dgm:t>
    </dgm:pt>
    <dgm:pt modelId="{6D5D8C85-6875-4B7B-AC0E-AD139016F1D8}" type="sibTrans" cxnId="{44167498-5CC9-401B-AA8B-8058272BFC49}">
      <dgm:prSet/>
      <dgm:spPr/>
      <dgm:t>
        <a:bodyPr/>
        <a:lstStyle/>
        <a:p>
          <a:endParaRPr lang="en-AU" sz="1300"/>
        </a:p>
      </dgm:t>
    </dgm:pt>
    <dgm:pt modelId="{D5D24DB7-4197-48EC-878D-5693F6B18D7D}">
      <dgm:prSet phldrT="[Text]" custT="1"/>
      <dgm:spPr/>
      <dgm:t>
        <a:bodyPr anchor="ctr" anchorCtr="0"/>
        <a:lstStyle/>
        <a:p>
          <a:r>
            <a:rPr lang="en-AU" sz="1300" dirty="0"/>
            <a:t>Fixed income (short maturity) (6.5%)</a:t>
          </a:r>
        </a:p>
      </dgm:t>
    </dgm:pt>
    <dgm:pt modelId="{0E87F0B5-6511-4A7A-BCDA-78DF5C3E961D}" type="parTrans" cxnId="{C14A4402-4E33-44FC-A95F-FD71CC798F78}">
      <dgm:prSet/>
      <dgm:spPr/>
      <dgm:t>
        <a:bodyPr/>
        <a:lstStyle/>
        <a:p>
          <a:endParaRPr lang="en-AU" sz="1300"/>
        </a:p>
      </dgm:t>
    </dgm:pt>
    <dgm:pt modelId="{58FCB3E0-BB44-479B-9820-5F9B113A7618}" type="sibTrans" cxnId="{C14A4402-4E33-44FC-A95F-FD71CC798F78}">
      <dgm:prSet/>
      <dgm:spPr/>
      <dgm:t>
        <a:bodyPr/>
        <a:lstStyle/>
        <a:p>
          <a:endParaRPr lang="en-AU" sz="1300"/>
        </a:p>
      </dgm:t>
    </dgm:pt>
    <dgm:pt modelId="{7388BE5C-B0BF-41BE-8573-03FC9F429A2E}">
      <dgm:prSet phldrT="[Text]" custT="1"/>
      <dgm:spPr/>
      <dgm:t>
        <a:bodyPr anchor="ctr" anchorCtr="0"/>
        <a:lstStyle/>
        <a:p>
          <a:r>
            <a:rPr lang="en-AU" sz="1300" dirty="0"/>
            <a:t>High yield bonds and loans (5.6%) </a:t>
          </a:r>
        </a:p>
      </dgm:t>
    </dgm:pt>
    <dgm:pt modelId="{DB634DEE-3D79-40BE-8040-10C9CF11ECEA}" type="parTrans" cxnId="{705C5EF0-904E-4A0A-9C83-03E3BDDB4003}">
      <dgm:prSet/>
      <dgm:spPr/>
      <dgm:t>
        <a:bodyPr/>
        <a:lstStyle/>
        <a:p>
          <a:endParaRPr lang="en-AU" sz="1300"/>
        </a:p>
      </dgm:t>
    </dgm:pt>
    <dgm:pt modelId="{34C8E0B1-F0D9-4CDE-B7EA-A7D36DE22B5B}" type="sibTrans" cxnId="{705C5EF0-904E-4A0A-9C83-03E3BDDB4003}">
      <dgm:prSet/>
      <dgm:spPr/>
      <dgm:t>
        <a:bodyPr/>
        <a:lstStyle/>
        <a:p>
          <a:endParaRPr lang="en-AU" sz="1300"/>
        </a:p>
      </dgm:t>
    </dgm:pt>
    <dgm:pt modelId="{2895811E-C2CE-49A1-8306-B10E5F2F291F}" type="pres">
      <dgm:prSet presAssocID="{91D23E88-1E40-41AE-957E-42D39E427DBB}" presName="vert0" presStyleCnt="0">
        <dgm:presLayoutVars>
          <dgm:dir/>
          <dgm:animOne val="branch"/>
          <dgm:animLvl val="lvl"/>
        </dgm:presLayoutVars>
      </dgm:prSet>
      <dgm:spPr/>
    </dgm:pt>
    <dgm:pt modelId="{02A78F3F-AF84-47C2-A902-0BA328DC9033}" type="pres">
      <dgm:prSet presAssocID="{61AB1DE2-BAEB-4F8C-94E9-A3862C9E1CF0}" presName="thickLine" presStyleLbl="alignNode1" presStyleIdx="0" presStyleCnt="1"/>
      <dgm:spPr/>
    </dgm:pt>
    <dgm:pt modelId="{63A3C31D-F885-4942-A60E-02A9973301DE}" type="pres">
      <dgm:prSet presAssocID="{61AB1DE2-BAEB-4F8C-94E9-A3862C9E1CF0}" presName="horz1" presStyleCnt="0"/>
      <dgm:spPr/>
    </dgm:pt>
    <dgm:pt modelId="{C6A7C9CC-01F3-4675-BBEB-3501B291EA59}" type="pres">
      <dgm:prSet presAssocID="{61AB1DE2-BAEB-4F8C-94E9-A3862C9E1CF0}" presName="tx1" presStyleLbl="revTx" presStyleIdx="0" presStyleCnt="4" custScaleX="241662"/>
      <dgm:spPr/>
    </dgm:pt>
    <dgm:pt modelId="{C9E596B0-48A5-4B56-B957-674311653ED7}" type="pres">
      <dgm:prSet presAssocID="{61AB1DE2-BAEB-4F8C-94E9-A3862C9E1CF0}" presName="vert1" presStyleCnt="0"/>
      <dgm:spPr/>
    </dgm:pt>
    <dgm:pt modelId="{CDAE07A1-1850-4788-9653-E7B33B00981D}" type="pres">
      <dgm:prSet presAssocID="{99FD8BA8-02E4-4A30-A8C8-DBA07DC993F1}" presName="vertSpace2a" presStyleCnt="0"/>
      <dgm:spPr/>
    </dgm:pt>
    <dgm:pt modelId="{679FA306-0871-4CA0-868C-FB8C2B9A5047}" type="pres">
      <dgm:prSet presAssocID="{99FD8BA8-02E4-4A30-A8C8-DBA07DC993F1}" presName="horz2" presStyleCnt="0"/>
      <dgm:spPr/>
    </dgm:pt>
    <dgm:pt modelId="{80D21540-521F-4173-AF2F-D1F2CD4F8510}" type="pres">
      <dgm:prSet presAssocID="{99FD8BA8-02E4-4A30-A8C8-DBA07DC993F1}" presName="horzSpace2" presStyleCnt="0"/>
      <dgm:spPr/>
    </dgm:pt>
    <dgm:pt modelId="{C0EE098D-3CAC-4B04-9492-3CC715AC4496}" type="pres">
      <dgm:prSet presAssocID="{99FD8BA8-02E4-4A30-A8C8-DBA07DC993F1}" presName="tx2" presStyleLbl="revTx" presStyleIdx="1" presStyleCnt="4"/>
      <dgm:spPr/>
    </dgm:pt>
    <dgm:pt modelId="{B470877C-3FCA-4260-942B-CF9FA5EFFE83}" type="pres">
      <dgm:prSet presAssocID="{99FD8BA8-02E4-4A30-A8C8-DBA07DC993F1}" presName="vert2" presStyleCnt="0"/>
      <dgm:spPr/>
    </dgm:pt>
    <dgm:pt modelId="{7E01C899-CB45-4919-AA4D-0CB9D28F8340}" type="pres">
      <dgm:prSet presAssocID="{99FD8BA8-02E4-4A30-A8C8-DBA07DC993F1}" presName="thinLine2b" presStyleLbl="callout" presStyleIdx="0" presStyleCnt="3"/>
      <dgm:spPr/>
    </dgm:pt>
    <dgm:pt modelId="{FEEB780C-E27C-497A-BCF5-4730DB1BB221}" type="pres">
      <dgm:prSet presAssocID="{99FD8BA8-02E4-4A30-A8C8-DBA07DC993F1}" presName="vertSpace2b" presStyleCnt="0"/>
      <dgm:spPr/>
    </dgm:pt>
    <dgm:pt modelId="{77F471D6-2EAE-42B3-9DB8-D82CB5B21B7C}" type="pres">
      <dgm:prSet presAssocID="{D5D24DB7-4197-48EC-878D-5693F6B18D7D}" presName="horz2" presStyleCnt="0"/>
      <dgm:spPr/>
    </dgm:pt>
    <dgm:pt modelId="{70D45A3E-6D8B-4D81-AC10-C1D0E2C52169}" type="pres">
      <dgm:prSet presAssocID="{D5D24DB7-4197-48EC-878D-5693F6B18D7D}" presName="horzSpace2" presStyleCnt="0"/>
      <dgm:spPr/>
    </dgm:pt>
    <dgm:pt modelId="{E8FE24F0-3D00-4BA4-BD76-BCEB810FD4F3}" type="pres">
      <dgm:prSet presAssocID="{D5D24DB7-4197-48EC-878D-5693F6B18D7D}" presName="tx2" presStyleLbl="revTx" presStyleIdx="2" presStyleCnt="4"/>
      <dgm:spPr/>
    </dgm:pt>
    <dgm:pt modelId="{92396BB8-2096-40CA-9DB6-872F0492283B}" type="pres">
      <dgm:prSet presAssocID="{D5D24DB7-4197-48EC-878D-5693F6B18D7D}" presName="vert2" presStyleCnt="0"/>
      <dgm:spPr/>
    </dgm:pt>
    <dgm:pt modelId="{1E14FDCB-6689-4611-B26E-3716F4DCDBB6}" type="pres">
      <dgm:prSet presAssocID="{D5D24DB7-4197-48EC-878D-5693F6B18D7D}" presName="thinLine2b" presStyleLbl="callout" presStyleIdx="1" presStyleCnt="3"/>
      <dgm:spPr/>
    </dgm:pt>
    <dgm:pt modelId="{63D1E195-7306-4039-9F98-07D71ECCB505}" type="pres">
      <dgm:prSet presAssocID="{D5D24DB7-4197-48EC-878D-5693F6B18D7D}" presName="vertSpace2b" presStyleCnt="0"/>
      <dgm:spPr/>
    </dgm:pt>
    <dgm:pt modelId="{A60E1C98-B44E-4A85-BC78-9D70F63863B8}" type="pres">
      <dgm:prSet presAssocID="{7388BE5C-B0BF-41BE-8573-03FC9F429A2E}" presName="horz2" presStyleCnt="0"/>
      <dgm:spPr/>
    </dgm:pt>
    <dgm:pt modelId="{2D367873-FD54-4081-8844-76EEDBAFF49F}" type="pres">
      <dgm:prSet presAssocID="{7388BE5C-B0BF-41BE-8573-03FC9F429A2E}" presName="horzSpace2" presStyleCnt="0"/>
      <dgm:spPr/>
    </dgm:pt>
    <dgm:pt modelId="{371E8459-1306-4A6D-BEE4-C6EF9BA3C610}" type="pres">
      <dgm:prSet presAssocID="{7388BE5C-B0BF-41BE-8573-03FC9F429A2E}" presName="tx2" presStyleLbl="revTx" presStyleIdx="3" presStyleCnt="4"/>
      <dgm:spPr/>
    </dgm:pt>
    <dgm:pt modelId="{9818B9AF-1947-4CE4-962C-B2438095D450}" type="pres">
      <dgm:prSet presAssocID="{7388BE5C-B0BF-41BE-8573-03FC9F429A2E}" presName="vert2" presStyleCnt="0"/>
      <dgm:spPr/>
    </dgm:pt>
    <dgm:pt modelId="{7E780D60-B9C0-479E-A81D-E9200638F1EC}" type="pres">
      <dgm:prSet presAssocID="{7388BE5C-B0BF-41BE-8573-03FC9F429A2E}" presName="thinLine2b" presStyleLbl="callout" presStyleIdx="2" presStyleCnt="3"/>
      <dgm:spPr/>
    </dgm:pt>
    <dgm:pt modelId="{7F7967CB-EB9A-4CED-AC32-625B3E503444}" type="pres">
      <dgm:prSet presAssocID="{7388BE5C-B0BF-41BE-8573-03FC9F429A2E}" presName="vertSpace2b" presStyleCnt="0"/>
      <dgm:spPr/>
    </dgm:pt>
  </dgm:ptLst>
  <dgm:cxnLst>
    <dgm:cxn modelId="{C14A4402-4E33-44FC-A95F-FD71CC798F78}" srcId="{61AB1DE2-BAEB-4F8C-94E9-A3862C9E1CF0}" destId="{D5D24DB7-4197-48EC-878D-5693F6B18D7D}" srcOrd="1" destOrd="0" parTransId="{0E87F0B5-6511-4A7A-BCDA-78DF5C3E961D}" sibTransId="{58FCB3E0-BB44-479B-9820-5F9B113A7618}"/>
    <dgm:cxn modelId="{29C0DF06-F94C-4433-BCA6-92AC7806E182}" srcId="{91D23E88-1E40-41AE-957E-42D39E427DBB}" destId="{61AB1DE2-BAEB-4F8C-94E9-A3862C9E1CF0}" srcOrd="0" destOrd="0" parTransId="{56818158-F6B3-4515-AD26-CF067AE313A7}" sibTransId="{88F48AA6-6ABF-49F6-992D-01940110975F}"/>
    <dgm:cxn modelId="{45A39F1D-1369-4C83-9349-FCB97C911077}" type="presOf" srcId="{61AB1DE2-BAEB-4F8C-94E9-A3862C9E1CF0}" destId="{C6A7C9CC-01F3-4675-BBEB-3501B291EA59}" srcOrd="0" destOrd="0" presId="urn:microsoft.com/office/officeart/2008/layout/LinedList"/>
    <dgm:cxn modelId="{92EB4F5D-E448-4920-B00F-71863622A6D4}" type="presOf" srcId="{7388BE5C-B0BF-41BE-8573-03FC9F429A2E}" destId="{371E8459-1306-4A6D-BEE4-C6EF9BA3C610}" srcOrd="0" destOrd="0" presId="urn:microsoft.com/office/officeart/2008/layout/LinedList"/>
    <dgm:cxn modelId="{331B2268-F5D7-48B5-83F0-A63BB0C71AD3}" type="presOf" srcId="{91D23E88-1E40-41AE-957E-42D39E427DBB}" destId="{2895811E-C2CE-49A1-8306-B10E5F2F291F}" srcOrd="0" destOrd="0" presId="urn:microsoft.com/office/officeart/2008/layout/LinedList"/>
    <dgm:cxn modelId="{301C3095-D2EF-4310-8B1E-E493F579900B}" type="presOf" srcId="{99FD8BA8-02E4-4A30-A8C8-DBA07DC993F1}" destId="{C0EE098D-3CAC-4B04-9492-3CC715AC4496}" srcOrd="0" destOrd="0" presId="urn:microsoft.com/office/officeart/2008/layout/LinedList"/>
    <dgm:cxn modelId="{44167498-5CC9-401B-AA8B-8058272BFC49}" srcId="{61AB1DE2-BAEB-4F8C-94E9-A3862C9E1CF0}" destId="{99FD8BA8-02E4-4A30-A8C8-DBA07DC993F1}" srcOrd="0" destOrd="0" parTransId="{358D39B9-7125-4AD5-B154-54FFB6B389DF}" sibTransId="{6D5D8C85-6875-4B7B-AC0E-AD139016F1D8}"/>
    <dgm:cxn modelId="{787C19BB-27DA-4858-B764-90575E3232C3}" type="presOf" srcId="{D5D24DB7-4197-48EC-878D-5693F6B18D7D}" destId="{E8FE24F0-3D00-4BA4-BD76-BCEB810FD4F3}" srcOrd="0" destOrd="0" presId="urn:microsoft.com/office/officeart/2008/layout/LinedList"/>
    <dgm:cxn modelId="{705C5EF0-904E-4A0A-9C83-03E3BDDB4003}" srcId="{61AB1DE2-BAEB-4F8C-94E9-A3862C9E1CF0}" destId="{7388BE5C-B0BF-41BE-8573-03FC9F429A2E}" srcOrd="2" destOrd="0" parTransId="{DB634DEE-3D79-40BE-8040-10C9CF11ECEA}" sibTransId="{34C8E0B1-F0D9-4CDE-B7EA-A7D36DE22B5B}"/>
    <dgm:cxn modelId="{3ABDFC70-EC32-422D-9ECF-8DCA46A8B2E7}" type="presParOf" srcId="{2895811E-C2CE-49A1-8306-B10E5F2F291F}" destId="{02A78F3F-AF84-47C2-A902-0BA328DC9033}" srcOrd="0" destOrd="0" presId="urn:microsoft.com/office/officeart/2008/layout/LinedList"/>
    <dgm:cxn modelId="{ECE8E54F-614A-4018-B606-1E7790904F4A}" type="presParOf" srcId="{2895811E-C2CE-49A1-8306-B10E5F2F291F}" destId="{63A3C31D-F885-4942-A60E-02A9973301DE}" srcOrd="1" destOrd="0" presId="urn:microsoft.com/office/officeart/2008/layout/LinedList"/>
    <dgm:cxn modelId="{EF995739-97E6-42FC-8136-0B2B8C977017}" type="presParOf" srcId="{63A3C31D-F885-4942-A60E-02A9973301DE}" destId="{C6A7C9CC-01F3-4675-BBEB-3501B291EA59}" srcOrd="0" destOrd="0" presId="urn:microsoft.com/office/officeart/2008/layout/LinedList"/>
    <dgm:cxn modelId="{2EC02B82-F983-4C53-BF03-A9A46D87910B}" type="presParOf" srcId="{63A3C31D-F885-4942-A60E-02A9973301DE}" destId="{C9E596B0-48A5-4B56-B957-674311653ED7}" srcOrd="1" destOrd="0" presId="urn:microsoft.com/office/officeart/2008/layout/LinedList"/>
    <dgm:cxn modelId="{7D0C2515-3540-4CD3-B994-CC69638CA5D6}" type="presParOf" srcId="{C9E596B0-48A5-4B56-B957-674311653ED7}" destId="{CDAE07A1-1850-4788-9653-E7B33B00981D}" srcOrd="0" destOrd="0" presId="urn:microsoft.com/office/officeart/2008/layout/LinedList"/>
    <dgm:cxn modelId="{296A6643-9581-4881-A4CA-34100ADD7AF5}" type="presParOf" srcId="{C9E596B0-48A5-4B56-B957-674311653ED7}" destId="{679FA306-0871-4CA0-868C-FB8C2B9A5047}" srcOrd="1" destOrd="0" presId="urn:microsoft.com/office/officeart/2008/layout/LinedList"/>
    <dgm:cxn modelId="{68B5F5B4-608B-4F21-9DD8-84E0509366B4}" type="presParOf" srcId="{679FA306-0871-4CA0-868C-FB8C2B9A5047}" destId="{80D21540-521F-4173-AF2F-D1F2CD4F8510}" srcOrd="0" destOrd="0" presId="urn:microsoft.com/office/officeart/2008/layout/LinedList"/>
    <dgm:cxn modelId="{530219E9-02F6-4503-B66D-7979B510F412}" type="presParOf" srcId="{679FA306-0871-4CA0-868C-FB8C2B9A5047}" destId="{C0EE098D-3CAC-4B04-9492-3CC715AC4496}" srcOrd="1" destOrd="0" presId="urn:microsoft.com/office/officeart/2008/layout/LinedList"/>
    <dgm:cxn modelId="{74903F37-839D-49F4-9672-46606D0FE415}" type="presParOf" srcId="{679FA306-0871-4CA0-868C-FB8C2B9A5047}" destId="{B470877C-3FCA-4260-942B-CF9FA5EFFE83}" srcOrd="2" destOrd="0" presId="urn:microsoft.com/office/officeart/2008/layout/LinedList"/>
    <dgm:cxn modelId="{D41F9229-6FED-421B-8B11-366EFCEF9926}" type="presParOf" srcId="{C9E596B0-48A5-4B56-B957-674311653ED7}" destId="{7E01C899-CB45-4919-AA4D-0CB9D28F8340}" srcOrd="2" destOrd="0" presId="urn:microsoft.com/office/officeart/2008/layout/LinedList"/>
    <dgm:cxn modelId="{309E4FAD-544D-455B-B653-6987D0B7110E}" type="presParOf" srcId="{C9E596B0-48A5-4B56-B957-674311653ED7}" destId="{FEEB780C-E27C-497A-BCF5-4730DB1BB221}" srcOrd="3" destOrd="0" presId="urn:microsoft.com/office/officeart/2008/layout/LinedList"/>
    <dgm:cxn modelId="{231735A3-EA45-46F7-8BF1-2F290EF10046}" type="presParOf" srcId="{C9E596B0-48A5-4B56-B957-674311653ED7}" destId="{77F471D6-2EAE-42B3-9DB8-D82CB5B21B7C}" srcOrd="4" destOrd="0" presId="urn:microsoft.com/office/officeart/2008/layout/LinedList"/>
    <dgm:cxn modelId="{C5150CBD-1DF2-4935-957B-51BA32710F3C}" type="presParOf" srcId="{77F471D6-2EAE-42B3-9DB8-D82CB5B21B7C}" destId="{70D45A3E-6D8B-4D81-AC10-C1D0E2C52169}" srcOrd="0" destOrd="0" presId="urn:microsoft.com/office/officeart/2008/layout/LinedList"/>
    <dgm:cxn modelId="{C0586DBC-76BC-44E2-9CDE-D2A941C4E7A8}" type="presParOf" srcId="{77F471D6-2EAE-42B3-9DB8-D82CB5B21B7C}" destId="{E8FE24F0-3D00-4BA4-BD76-BCEB810FD4F3}" srcOrd="1" destOrd="0" presId="urn:microsoft.com/office/officeart/2008/layout/LinedList"/>
    <dgm:cxn modelId="{08276B40-EBDD-4466-9CA3-46665798CBDB}" type="presParOf" srcId="{77F471D6-2EAE-42B3-9DB8-D82CB5B21B7C}" destId="{92396BB8-2096-40CA-9DB6-872F0492283B}" srcOrd="2" destOrd="0" presId="urn:microsoft.com/office/officeart/2008/layout/LinedList"/>
    <dgm:cxn modelId="{34AA88FC-2CC9-4748-8B94-78911C37E3AE}" type="presParOf" srcId="{C9E596B0-48A5-4B56-B957-674311653ED7}" destId="{1E14FDCB-6689-4611-B26E-3716F4DCDBB6}" srcOrd="5" destOrd="0" presId="urn:microsoft.com/office/officeart/2008/layout/LinedList"/>
    <dgm:cxn modelId="{EEA1FDB8-5D24-4196-8DED-350A2CF4467A}" type="presParOf" srcId="{C9E596B0-48A5-4B56-B957-674311653ED7}" destId="{63D1E195-7306-4039-9F98-07D71ECCB505}" srcOrd="6" destOrd="0" presId="urn:microsoft.com/office/officeart/2008/layout/LinedList"/>
    <dgm:cxn modelId="{142D26DA-C3B5-4562-8F53-89D470B05DF4}" type="presParOf" srcId="{C9E596B0-48A5-4B56-B957-674311653ED7}" destId="{A60E1C98-B44E-4A85-BC78-9D70F63863B8}" srcOrd="7" destOrd="0" presId="urn:microsoft.com/office/officeart/2008/layout/LinedList"/>
    <dgm:cxn modelId="{D43FC5CE-99B3-4EB8-A2A7-9B81C998E253}" type="presParOf" srcId="{A60E1C98-B44E-4A85-BC78-9D70F63863B8}" destId="{2D367873-FD54-4081-8844-76EEDBAFF49F}" srcOrd="0" destOrd="0" presId="urn:microsoft.com/office/officeart/2008/layout/LinedList"/>
    <dgm:cxn modelId="{2FED7574-AEB8-4D53-85D5-749C84623A4B}" type="presParOf" srcId="{A60E1C98-B44E-4A85-BC78-9D70F63863B8}" destId="{371E8459-1306-4A6D-BEE4-C6EF9BA3C610}" srcOrd="1" destOrd="0" presId="urn:microsoft.com/office/officeart/2008/layout/LinedList"/>
    <dgm:cxn modelId="{DADCA9EC-3DEB-44EE-AC48-68FCBF15EF77}" type="presParOf" srcId="{A60E1C98-B44E-4A85-BC78-9D70F63863B8}" destId="{9818B9AF-1947-4CE4-962C-B2438095D450}" srcOrd="2" destOrd="0" presId="urn:microsoft.com/office/officeart/2008/layout/LinedList"/>
    <dgm:cxn modelId="{F2F6C2B0-5E68-470F-8020-4D295828502E}" type="presParOf" srcId="{C9E596B0-48A5-4B56-B957-674311653ED7}" destId="{7E780D60-B9C0-479E-A81D-E9200638F1EC}" srcOrd="8" destOrd="0" presId="urn:microsoft.com/office/officeart/2008/layout/LinedList"/>
    <dgm:cxn modelId="{7A73E24A-651B-4BD0-A205-2E986396FC20}" type="presParOf" srcId="{C9E596B0-48A5-4B56-B957-674311653ED7}" destId="{7F7967CB-EB9A-4CED-AC32-625B3E503444}"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1D23E88-1E40-41AE-957E-42D39E427DBB}"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AU"/>
        </a:p>
      </dgm:t>
    </dgm:pt>
    <dgm:pt modelId="{61AB1DE2-BAEB-4F8C-94E9-A3862C9E1CF0}">
      <dgm:prSet phldrT="[Text]" custT="1"/>
      <dgm:spPr/>
      <dgm:t>
        <a:bodyPr/>
        <a:lstStyle/>
        <a:p>
          <a:br>
            <a:rPr lang="en-AU" sz="600" b="0" dirty="0"/>
          </a:br>
          <a:r>
            <a:rPr lang="en-AU" sz="1300" b="0" dirty="0"/>
            <a:t>1 year to 31 Mar 2025 </a:t>
          </a:r>
          <a:br>
            <a:rPr lang="en-AU" sz="400" b="0" dirty="0"/>
          </a:br>
          <a:br>
            <a:rPr lang="en-AU" sz="400" b="0" dirty="0"/>
          </a:br>
          <a:endParaRPr lang="en-AU" sz="1000" b="0" dirty="0"/>
        </a:p>
      </dgm:t>
    </dgm:pt>
    <dgm:pt modelId="{56818158-F6B3-4515-AD26-CF067AE313A7}" type="parTrans" cxnId="{29C0DF06-F94C-4433-BCA6-92AC7806E182}">
      <dgm:prSet/>
      <dgm:spPr/>
      <dgm:t>
        <a:bodyPr/>
        <a:lstStyle/>
        <a:p>
          <a:endParaRPr lang="en-AU"/>
        </a:p>
      </dgm:t>
    </dgm:pt>
    <dgm:pt modelId="{88F48AA6-6ABF-49F6-992D-01940110975F}" type="sibTrans" cxnId="{29C0DF06-F94C-4433-BCA6-92AC7806E182}">
      <dgm:prSet/>
      <dgm:spPr/>
      <dgm:t>
        <a:bodyPr/>
        <a:lstStyle/>
        <a:p>
          <a:endParaRPr lang="en-AU"/>
        </a:p>
      </dgm:t>
    </dgm:pt>
    <dgm:pt modelId="{99FD8BA8-02E4-4A30-A8C8-DBA07DC993F1}">
      <dgm:prSet phldrT="[Text]" custT="1"/>
      <dgm:spPr/>
      <dgm:t>
        <a:bodyPr anchor="ctr" anchorCtr="0"/>
        <a:lstStyle/>
        <a:p>
          <a:r>
            <a:rPr lang="en-AU" sz="1300" dirty="0"/>
            <a:t>Polaris Global Equity Fund </a:t>
          </a:r>
          <a:br>
            <a:rPr lang="en-AU" sz="1300" dirty="0"/>
          </a:br>
          <a:r>
            <a:rPr lang="en-AU" sz="1300" dirty="0"/>
            <a:t>(unhedged) (7.9%)</a:t>
          </a:r>
        </a:p>
      </dgm:t>
    </dgm:pt>
    <dgm:pt modelId="{358D39B9-7125-4AD5-B154-54FFB6B389DF}" type="parTrans" cxnId="{44167498-5CC9-401B-AA8B-8058272BFC49}">
      <dgm:prSet/>
      <dgm:spPr/>
      <dgm:t>
        <a:bodyPr/>
        <a:lstStyle/>
        <a:p>
          <a:endParaRPr lang="en-AU"/>
        </a:p>
      </dgm:t>
    </dgm:pt>
    <dgm:pt modelId="{6D5D8C85-6875-4B7B-AC0E-AD139016F1D8}" type="sibTrans" cxnId="{44167498-5CC9-401B-AA8B-8058272BFC49}">
      <dgm:prSet/>
      <dgm:spPr/>
      <dgm:t>
        <a:bodyPr/>
        <a:lstStyle/>
        <a:p>
          <a:endParaRPr lang="en-AU"/>
        </a:p>
      </dgm:t>
    </dgm:pt>
    <dgm:pt modelId="{D5D24DB7-4197-48EC-878D-5693F6B18D7D}">
      <dgm:prSet phldrT="[Text]" custT="1"/>
      <dgm:spPr/>
      <dgm:t>
        <a:bodyPr anchor="ctr" anchorCtr="0"/>
        <a:lstStyle/>
        <a:p>
          <a:r>
            <a:rPr lang="en-AU" sz="1300" dirty="0"/>
            <a:t>Arrowstreet Global Equity Fund (hedged) (7.0%)</a:t>
          </a:r>
        </a:p>
      </dgm:t>
    </dgm:pt>
    <dgm:pt modelId="{0E87F0B5-6511-4A7A-BCDA-78DF5C3E961D}" type="parTrans" cxnId="{C14A4402-4E33-44FC-A95F-FD71CC798F78}">
      <dgm:prSet/>
      <dgm:spPr/>
      <dgm:t>
        <a:bodyPr/>
        <a:lstStyle/>
        <a:p>
          <a:endParaRPr lang="en-AU"/>
        </a:p>
      </dgm:t>
    </dgm:pt>
    <dgm:pt modelId="{58FCB3E0-BB44-479B-9820-5F9B113A7618}" type="sibTrans" cxnId="{C14A4402-4E33-44FC-A95F-FD71CC798F78}">
      <dgm:prSet/>
      <dgm:spPr/>
      <dgm:t>
        <a:bodyPr/>
        <a:lstStyle/>
        <a:p>
          <a:endParaRPr lang="en-AU"/>
        </a:p>
      </dgm:t>
    </dgm:pt>
    <dgm:pt modelId="{7388BE5C-B0BF-41BE-8573-03FC9F429A2E}">
      <dgm:prSet phldrT="[Text]" custT="1"/>
      <dgm:spPr/>
      <dgm:t>
        <a:bodyPr anchor="ctr" anchorCtr="0"/>
        <a:lstStyle/>
        <a:p>
          <a:r>
            <a:rPr lang="en-AU" sz="1300" dirty="0"/>
            <a:t>Janus Henderson Diversified Credit Fund (6.8%)</a:t>
          </a:r>
        </a:p>
      </dgm:t>
    </dgm:pt>
    <dgm:pt modelId="{DB634DEE-3D79-40BE-8040-10C9CF11ECEA}" type="parTrans" cxnId="{705C5EF0-904E-4A0A-9C83-03E3BDDB4003}">
      <dgm:prSet/>
      <dgm:spPr/>
      <dgm:t>
        <a:bodyPr/>
        <a:lstStyle/>
        <a:p>
          <a:endParaRPr lang="en-AU"/>
        </a:p>
      </dgm:t>
    </dgm:pt>
    <dgm:pt modelId="{34C8E0B1-F0D9-4CDE-B7EA-A7D36DE22B5B}" type="sibTrans" cxnId="{705C5EF0-904E-4A0A-9C83-03E3BDDB4003}">
      <dgm:prSet/>
      <dgm:spPr/>
      <dgm:t>
        <a:bodyPr/>
        <a:lstStyle/>
        <a:p>
          <a:endParaRPr lang="en-AU"/>
        </a:p>
      </dgm:t>
    </dgm:pt>
    <dgm:pt modelId="{2895811E-C2CE-49A1-8306-B10E5F2F291F}" type="pres">
      <dgm:prSet presAssocID="{91D23E88-1E40-41AE-957E-42D39E427DBB}" presName="vert0" presStyleCnt="0">
        <dgm:presLayoutVars>
          <dgm:dir/>
          <dgm:animOne val="branch"/>
          <dgm:animLvl val="lvl"/>
        </dgm:presLayoutVars>
      </dgm:prSet>
      <dgm:spPr/>
    </dgm:pt>
    <dgm:pt modelId="{02A78F3F-AF84-47C2-A902-0BA328DC9033}" type="pres">
      <dgm:prSet presAssocID="{61AB1DE2-BAEB-4F8C-94E9-A3862C9E1CF0}" presName="thickLine" presStyleLbl="alignNode1" presStyleIdx="0" presStyleCnt="1"/>
      <dgm:spPr/>
    </dgm:pt>
    <dgm:pt modelId="{63A3C31D-F885-4942-A60E-02A9973301DE}" type="pres">
      <dgm:prSet presAssocID="{61AB1DE2-BAEB-4F8C-94E9-A3862C9E1CF0}" presName="horz1" presStyleCnt="0"/>
      <dgm:spPr/>
    </dgm:pt>
    <dgm:pt modelId="{C6A7C9CC-01F3-4675-BBEB-3501B291EA59}" type="pres">
      <dgm:prSet presAssocID="{61AB1DE2-BAEB-4F8C-94E9-A3862C9E1CF0}" presName="tx1" presStyleLbl="revTx" presStyleIdx="0" presStyleCnt="4" custScaleX="240667"/>
      <dgm:spPr/>
    </dgm:pt>
    <dgm:pt modelId="{C9E596B0-48A5-4B56-B957-674311653ED7}" type="pres">
      <dgm:prSet presAssocID="{61AB1DE2-BAEB-4F8C-94E9-A3862C9E1CF0}" presName="vert1" presStyleCnt="0"/>
      <dgm:spPr/>
    </dgm:pt>
    <dgm:pt modelId="{CDAE07A1-1850-4788-9653-E7B33B00981D}" type="pres">
      <dgm:prSet presAssocID="{99FD8BA8-02E4-4A30-A8C8-DBA07DC993F1}" presName="vertSpace2a" presStyleCnt="0"/>
      <dgm:spPr/>
    </dgm:pt>
    <dgm:pt modelId="{679FA306-0871-4CA0-868C-FB8C2B9A5047}" type="pres">
      <dgm:prSet presAssocID="{99FD8BA8-02E4-4A30-A8C8-DBA07DC993F1}" presName="horz2" presStyleCnt="0"/>
      <dgm:spPr/>
    </dgm:pt>
    <dgm:pt modelId="{80D21540-521F-4173-AF2F-D1F2CD4F8510}" type="pres">
      <dgm:prSet presAssocID="{99FD8BA8-02E4-4A30-A8C8-DBA07DC993F1}" presName="horzSpace2" presStyleCnt="0"/>
      <dgm:spPr/>
    </dgm:pt>
    <dgm:pt modelId="{C0EE098D-3CAC-4B04-9492-3CC715AC4496}" type="pres">
      <dgm:prSet presAssocID="{99FD8BA8-02E4-4A30-A8C8-DBA07DC993F1}" presName="tx2" presStyleLbl="revTx" presStyleIdx="1" presStyleCnt="4"/>
      <dgm:spPr/>
    </dgm:pt>
    <dgm:pt modelId="{B470877C-3FCA-4260-942B-CF9FA5EFFE83}" type="pres">
      <dgm:prSet presAssocID="{99FD8BA8-02E4-4A30-A8C8-DBA07DC993F1}" presName="vert2" presStyleCnt="0"/>
      <dgm:spPr/>
    </dgm:pt>
    <dgm:pt modelId="{7E01C899-CB45-4919-AA4D-0CB9D28F8340}" type="pres">
      <dgm:prSet presAssocID="{99FD8BA8-02E4-4A30-A8C8-DBA07DC993F1}" presName="thinLine2b" presStyleLbl="callout" presStyleIdx="0" presStyleCnt="3"/>
      <dgm:spPr/>
    </dgm:pt>
    <dgm:pt modelId="{FEEB780C-E27C-497A-BCF5-4730DB1BB221}" type="pres">
      <dgm:prSet presAssocID="{99FD8BA8-02E4-4A30-A8C8-DBA07DC993F1}" presName="vertSpace2b" presStyleCnt="0"/>
      <dgm:spPr/>
    </dgm:pt>
    <dgm:pt modelId="{77F471D6-2EAE-42B3-9DB8-D82CB5B21B7C}" type="pres">
      <dgm:prSet presAssocID="{D5D24DB7-4197-48EC-878D-5693F6B18D7D}" presName="horz2" presStyleCnt="0"/>
      <dgm:spPr/>
    </dgm:pt>
    <dgm:pt modelId="{70D45A3E-6D8B-4D81-AC10-C1D0E2C52169}" type="pres">
      <dgm:prSet presAssocID="{D5D24DB7-4197-48EC-878D-5693F6B18D7D}" presName="horzSpace2" presStyleCnt="0"/>
      <dgm:spPr/>
    </dgm:pt>
    <dgm:pt modelId="{E8FE24F0-3D00-4BA4-BD76-BCEB810FD4F3}" type="pres">
      <dgm:prSet presAssocID="{D5D24DB7-4197-48EC-878D-5693F6B18D7D}" presName="tx2" presStyleLbl="revTx" presStyleIdx="2" presStyleCnt="4"/>
      <dgm:spPr/>
    </dgm:pt>
    <dgm:pt modelId="{92396BB8-2096-40CA-9DB6-872F0492283B}" type="pres">
      <dgm:prSet presAssocID="{D5D24DB7-4197-48EC-878D-5693F6B18D7D}" presName="vert2" presStyleCnt="0"/>
      <dgm:spPr/>
    </dgm:pt>
    <dgm:pt modelId="{1E14FDCB-6689-4611-B26E-3716F4DCDBB6}" type="pres">
      <dgm:prSet presAssocID="{D5D24DB7-4197-48EC-878D-5693F6B18D7D}" presName="thinLine2b" presStyleLbl="callout" presStyleIdx="1" presStyleCnt="3"/>
      <dgm:spPr/>
    </dgm:pt>
    <dgm:pt modelId="{63D1E195-7306-4039-9F98-07D71ECCB505}" type="pres">
      <dgm:prSet presAssocID="{D5D24DB7-4197-48EC-878D-5693F6B18D7D}" presName="vertSpace2b" presStyleCnt="0"/>
      <dgm:spPr/>
    </dgm:pt>
    <dgm:pt modelId="{A60E1C98-B44E-4A85-BC78-9D70F63863B8}" type="pres">
      <dgm:prSet presAssocID="{7388BE5C-B0BF-41BE-8573-03FC9F429A2E}" presName="horz2" presStyleCnt="0"/>
      <dgm:spPr/>
    </dgm:pt>
    <dgm:pt modelId="{2D367873-FD54-4081-8844-76EEDBAFF49F}" type="pres">
      <dgm:prSet presAssocID="{7388BE5C-B0BF-41BE-8573-03FC9F429A2E}" presName="horzSpace2" presStyleCnt="0"/>
      <dgm:spPr/>
    </dgm:pt>
    <dgm:pt modelId="{371E8459-1306-4A6D-BEE4-C6EF9BA3C610}" type="pres">
      <dgm:prSet presAssocID="{7388BE5C-B0BF-41BE-8573-03FC9F429A2E}" presName="tx2" presStyleLbl="revTx" presStyleIdx="3" presStyleCnt="4"/>
      <dgm:spPr/>
    </dgm:pt>
    <dgm:pt modelId="{9818B9AF-1947-4CE4-962C-B2438095D450}" type="pres">
      <dgm:prSet presAssocID="{7388BE5C-B0BF-41BE-8573-03FC9F429A2E}" presName="vert2" presStyleCnt="0"/>
      <dgm:spPr/>
    </dgm:pt>
    <dgm:pt modelId="{7E780D60-B9C0-479E-A81D-E9200638F1EC}" type="pres">
      <dgm:prSet presAssocID="{7388BE5C-B0BF-41BE-8573-03FC9F429A2E}" presName="thinLine2b" presStyleLbl="callout" presStyleIdx="2" presStyleCnt="3"/>
      <dgm:spPr/>
    </dgm:pt>
    <dgm:pt modelId="{7F7967CB-EB9A-4CED-AC32-625B3E503444}" type="pres">
      <dgm:prSet presAssocID="{7388BE5C-B0BF-41BE-8573-03FC9F429A2E}" presName="vertSpace2b" presStyleCnt="0"/>
      <dgm:spPr/>
    </dgm:pt>
  </dgm:ptLst>
  <dgm:cxnLst>
    <dgm:cxn modelId="{C14A4402-4E33-44FC-A95F-FD71CC798F78}" srcId="{61AB1DE2-BAEB-4F8C-94E9-A3862C9E1CF0}" destId="{D5D24DB7-4197-48EC-878D-5693F6B18D7D}" srcOrd="1" destOrd="0" parTransId="{0E87F0B5-6511-4A7A-BCDA-78DF5C3E961D}" sibTransId="{58FCB3E0-BB44-479B-9820-5F9B113A7618}"/>
    <dgm:cxn modelId="{29C0DF06-F94C-4433-BCA6-92AC7806E182}" srcId="{91D23E88-1E40-41AE-957E-42D39E427DBB}" destId="{61AB1DE2-BAEB-4F8C-94E9-A3862C9E1CF0}" srcOrd="0" destOrd="0" parTransId="{56818158-F6B3-4515-AD26-CF067AE313A7}" sibTransId="{88F48AA6-6ABF-49F6-992D-01940110975F}"/>
    <dgm:cxn modelId="{45A39F1D-1369-4C83-9349-FCB97C911077}" type="presOf" srcId="{61AB1DE2-BAEB-4F8C-94E9-A3862C9E1CF0}" destId="{C6A7C9CC-01F3-4675-BBEB-3501B291EA59}" srcOrd="0" destOrd="0" presId="urn:microsoft.com/office/officeart/2008/layout/LinedList"/>
    <dgm:cxn modelId="{92EB4F5D-E448-4920-B00F-71863622A6D4}" type="presOf" srcId="{7388BE5C-B0BF-41BE-8573-03FC9F429A2E}" destId="{371E8459-1306-4A6D-BEE4-C6EF9BA3C610}" srcOrd="0" destOrd="0" presId="urn:microsoft.com/office/officeart/2008/layout/LinedList"/>
    <dgm:cxn modelId="{331B2268-F5D7-48B5-83F0-A63BB0C71AD3}" type="presOf" srcId="{91D23E88-1E40-41AE-957E-42D39E427DBB}" destId="{2895811E-C2CE-49A1-8306-B10E5F2F291F}" srcOrd="0" destOrd="0" presId="urn:microsoft.com/office/officeart/2008/layout/LinedList"/>
    <dgm:cxn modelId="{301C3095-D2EF-4310-8B1E-E493F579900B}" type="presOf" srcId="{99FD8BA8-02E4-4A30-A8C8-DBA07DC993F1}" destId="{C0EE098D-3CAC-4B04-9492-3CC715AC4496}" srcOrd="0" destOrd="0" presId="urn:microsoft.com/office/officeart/2008/layout/LinedList"/>
    <dgm:cxn modelId="{44167498-5CC9-401B-AA8B-8058272BFC49}" srcId="{61AB1DE2-BAEB-4F8C-94E9-A3862C9E1CF0}" destId="{99FD8BA8-02E4-4A30-A8C8-DBA07DC993F1}" srcOrd="0" destOrd="0" parTransId="{358D39B9-7125-4AD5-B154-54FFB6B389DF}" sibTransId="{6D5D8C85-6875-4B7B-AC0E-AD139016F1D8}"/>
    <dgm:cxn modelId="{787C19BB-27DA-4858-B764-90575E3232C3}" type="presOf" srcId="{D5D24DB7-4197-48EC-878D-5693F6B18D7D}" destId="{E8FE24F0-3D00-4BA4-BD76-BCEB810FD4F3}" srcOrd="0" destOrd="0" presId="urn:microsoft.com/office/officeart/2008/layout/LinedList"/>
    <dgm:cxn modelId="{705C5EF0-904E-4A0A-9C83-03E3BDDB4003}" srcId="{61AB1DE2-BAEB-4F8C-94E9-A3862C9E1CF0}" destId="{7388BE5C-B0BF-41BE-8573-03FC9F429A2E}" srcOrd="2" destOrd="0" parTransId="{DB634DEE-3D79-40BE-8040-10C9CF11ECEA}" sibTransId="{34C8E0B1-F0D9-4CDE-B7EA-A7D36DE22B5B}"/>
    <dgm:cxn modelId="{3ABDFC70-EC32-422D-9ECF-8DCA46A8B2E7}" type="presParOf" srcId="{2895811E-C2CE-49A1-8306-B10E5F2F291F}" destId="{02A78F3F-AF84-47C2-A902-0BA328DC9033}" srcOrd="0" destOrd="0" presId="urn:microsoft.com/office/officeart/2008/layout/LinedList"/>
    <dgm:cxn modelId="{ECE8E54F-614A-4018-B606-1E7790904F4A}" type="presParOf" srcId="{2895811E-C2CE-49A1-8306-B10E5F2F291F}" destId="{63A3C31D-F885-4942-A60E-02A9973301DE}" srcOrd="1" destOrd="0" presId="urn:microsoft.com/office/officeart/2008/layout/LinedList"/>
    <dgm:cxn modelId="{EF995739-97E6-42FC-8136-0B2B8C977017}" type="presParOf" srcId="{63A3C31D-F885-4942-A60E-02A9973301DE}" destId="{C6A7C9CC-01F3-4675-BBEB-3501B291EA59}" srcOrd="0" destOrd="0" presId="urn:microsoft.com/office/officeart/2008/layout/LinedList"/>
    <dgm:cxn modelId="{2EC02B82-F983-4C53-BF03-A9A46D87910B}" type="presParOf" srcId="{63A3C31D-F885-4942-A60E-02A9973301DE}" destId="{C9E596B0-48A5-4B56-B957-674311653ED7}" srcOrd="1" destOrd="0" presId="urn:microsoft.com/office/officeart/2008/layout/LinedList"/>
    <dgm:cxn modelId="{7D0C2515-3540-4CD3-B994-CC69638CA5D6}" type="presParOf" srcId="{C9E596B0-48A5-4B56-B957-674311653ED7}" destId="{CDAE07A1-1850-4788-9653-E7B33B00981D}" srcOrd="0" destOrd="0" presId="urn:microsoft.com/office/officeart/2008/layout/LinedList"/>
    <dgm:cxn modelId="{296A6643-9581-4881-A4CA-34100ADD7AF5}" type="presParOf" srcId="{C9E596B0-48A5-4B56-B957-674311653ED7}" destId="{679FA306-0871-4CA0-868C-FB8C2B9A5047}" srcOrd="1" destOrd="0" presId="urn:microsoft.com/office/officeart/2008/layout/LinedList"/>
    <dgm:cxn modelId="{68B5F5B4-608B-4F21-9DD8-84E0509366B4}" type="presParOf" srcId="{679FA306-0871-4CA0-868C-FB8C2B9A5047}" destId="{80D21540-521F-4173-AF2F-D1F2CD4F8510}" srcOrd="0" destOrd="0" presId="urn:microsoft.com/office/officeart/2008/layout/LinedList"/>
    <dgm:cxn modelId="{530219E9-02F6-4503-B66D-7979B510F412}" type="presParOf" srcId="{679FA306-0871-4CA0-868C-FB8C2B9A5047}" destId="{C0EE098D-3CAC-4B04-9492-3CC715AC4496}" srcOrd="1" destOrd="0" presId="urn:microsoft.com/office/officeart/2008/layout/LinedList"/>
    <dgm:cxn modelId="{74903F37-839D-49F4-9672-46606D0FE415}" type="presParOf" srcId="{679FA306-0871-4CA0-868C-FB8C2B9A5047}" destId="{B470877C-3FCA-4260-942B-CF9FA5EFFE83}" srcOrd="2" destOrd="0" presId="urn:microsoft.com/office/officeart/2008/layout/LinedList"/>
    <dgm:cxn modelId="{D41F9229-6FED-421B-8B11-366EFCEF9926}" type="presParOf" srcId="{C9E596B0-48A5-4B56-B957-674311653ED7}" destId="{7E01C899-CB45-4919-AA4D-0CB9D28F8340}" srcOrd="2" destOrd="0" presId="urn:microsoft.com/office/officeart/2008/layout/LinedList"/>
    <dgm:cxn modelId="{309E4FAD-544D-455B-B653-6987D0B7110E}" type="presParOf" srcId="{C9E596B0-48A5-4B56-B957-674311653ED7}" destId="{FEEB780C-E27C-497A-BCF5-4730DB1BB221}" srcOrd="3" destOrd="0" presId="urn:microsoft.com/office/officeart/2008/layout/LinedList"/>
    <dgm:cxn modelId="{231735A3-EA45-46F7-8BF1-2F290EF10046}" type="presParOf" srcId="{C9E596B0-48A5-4B56-B957-674311653ED7}" destId="{77F471D6-2EAE-42B3-9DB8-D82CB5B21B7C}" srcOrd="4" destOrd="0" presId="urn:microsoft.com/office/officeart/2008/layout/LinedList"/>
    <dgm:cxn modelId="{C5150CBD-1DF2-4935-957B-51BA32710F3C}" type="presParOf" srcId="{77F471D6-2EAE-42B3-9DB8-D82CB5B21B7C}" destId="{70D45A3E-6D8B-4D81-AC10-C1D0E2C52169}" srcOrd="0" destOrd="0" presId="urn:microsoft.com/office/officeart/2008/layout/LinedList"/>
    <dgm:cxn modelId="{C0586DBC-76BC-44E2-9CDE-D2A941C4E7A8}" type="presParOf" srcId="{77F471D6-2EAE-42B3-9DB8-D82CB5B21B7C}" destId="{E8FE24F0-3D00-4BA4-BD76-BCEB810FD4F3}" srcOrd="1" destOrd="0" presId="urn:microsoft.com/office/officeart/2008/layout/LinedList"/>
    <dgm:cxn modelId="{08276B40-EBDD-4466-9CA3-46665798CBDB}" type="presParOf" srcId="{77F471D6-2EAE-42B3-9DB8-D82CB5B21B7C}" destId="{92396BB8-2096-40CA-9DB6-872F0492283B}" srcOrd="2" destOrd="0" presId="urn:microsoft.com/office/officeart/2008/layout/LinedList"/>
    <dgm:cxn modelId="{34AA88FC-2CC9-4748-8B94-78911C37E3AE}" type="presParOf" srcId="{C9E596B0-48A5-4B56-B957-674311653ED7}" destId="{1E14FDCB-6689-4611-B26E-3716F4DCDBB6}" srcOrd="5" destOrd="0" presId="urn:microsoft.com/office/officeart/2008/layout/LinedList"/>
    <dgm:cxn modelId="{EEA1FDB8-5D24-4196-8DED-350A2CF4467A}" type="presParOf" srcId="{C9E596B0-48A5-4B56-B957-674311653ED7}" destId="{63D1E195-7306-4039-9F98-07D71ECCB505}" srcOrd="6" destOrd="0" presId="urn:microsoft.com/office/officeart/2008/layout/LinedList"/>
    <dgm:cxn modelId="{142D26DA-C3B5-4562-8F53-89D470B05DF4}" type="presParOf" srcId="{C9E596B0-48A5-4B56-B957-674311653ED7}" destId="{A60E1C98-B44E-4A85-BC78-9D70F63863B8}" srcOrd="7" destOrd="0" presId="urn:microsoft.com/office/officeart/2008/layout/LinedList"/>
    <dgm:cxn modelId="{D43FC5CE-99B3-4EB8-A2A7-9B81C998E253}" type="presParOf" srcId="{A60E1C98-B44E-4A85-BC78-9D70F63863B8}" destId="{2D367873-FD54-4081-8844-76EEDBAFF49F}" srcOrd="0" destOrd="0" presId="urn:microsoft.com/office/officeart/2008/layout/LinedList"/>
    <dgm:cxn modelId="{2FED7574-AEB8-4D53-85D5-749C84623A4B}" type="presParOf" srcId="{A60E1C98-B44E-4A85-BC78-9D70F63863B8}" destId="{371E8459-1306-4A6D-BEE4-C6EF9BA3C610}" srcOrd="1" destOrd="0" presId="urn:microsoft.com/office/officeart/2008/layout/LinedList"/>
    <dgm:cxn modelId="{DADCA9EC-3DEB-44EE-AC48-68FCBF15EF77}" type="presParOf" srcId="{A60E1C98-B44E-4A85-BC78-9D70F63863B8}" destId="{9818B9AF-1947-4CE4-962C-B2438095D450}" srcOrd="2" destOrd="0" presId="urn:microsoft.com/office/officeart/2008/layout/LinedList"/>
    <dgm:cxn modelId="{F2F6C2B0-5E68-470F-8020-4D295828502E}" type="presParOf" srcId="{C9E596B0-48A5-4B56-B957-674311653ED7}" destId="{7E780D60-B9C0-479E-A81D-E9200638F1EC}" srcOrd="8" destOrd="0" presId="urn:microsoft.com/office/officeart/2008/layout/LinedList"/>
    <dgm:cxn modelId="{7A73E24A-651B-4BD0-A205-2E986396FC20}" type="presParOf" srcId="{C9E596B0-48A5-4B56-B957-674311653ED7}" destId="{7F7967CB-EB9A-4CED-AC32-625B3E503444}" srcOrd="9" destOrd="0" presId="urn:microsoft.com/office/officeart/2008/layout/LinedList"/>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D23E88-1E40-41AE-957E-42D39E427DBB}"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AU"/>
        </a:p>
      </dgm:t>
    </dgm:pt>
    <dgm:pt modelId="{61AB1DE2-BAEB-4F8C-94E9-A3862C9E1CF0}">
      <dgm:prSet phldrT="[Text]" custT="1"/>
      <dgm:spPr/>
      <dgm:t>
        <a:bodyPr/>
        <a:lstStyle/>
        <a:p>
          <a:br>
            <a:rPr lang="en-AU" sz="600" b="0" dirty="0"/>
          </a:br>
          <a:r>
            <a:rPr lang="en-AU" sz="1300" b="0" dirty="0"/>
            <a:t>1 year to 31 Mar 2025 </a:t>
          </a:r>
          <a:br>
            <a:rPr lang="en-AU" sz="400" b="0" dirty="0"/>
          </a:br>
          <a:br>
            <a:rPr lang="en-AU" sz="400" b="0" dirty="0"/>
          </a:br>
          <a:r>
            <a:rPr lang="en-AU" sz="1000" b="0" dirty="0"/>
            <a:t>(</a:t>
          </a:r>
          <a:r>
            <a:rPr lang="en-AU" sz="1000" dirty="0">
              <a:latin typeface="Arial" panose="020B0604020202020204" pitchFamily="34" charset="0"/>
              <a:cs typeface="Arial" panose="020B0604020202020204" pitchFamily="34" charset="0"/>
            </a:rPr>
            <a:t>Gross of fees)</a:t>
          </a:r>
          <a:endParaRPr lang="en-AU" sz="1000" b="0" dirty="0"/>
        </a:p>
      </dgm:t>
    </dgm:pt>
    <dgm:pt modelId="{56818158-F6B3-4515-AD26-CF067AE313A7}" type="parTrans" cxnId="{29C0DF06-F94C-4433-BCA6-92AC7806E182}">
      <dgm:prSet/>
      <dgm:spPr/>
      <dgm:t>
        <a:bodyPr/>
        <a:lstStyle/>
        <a:p>
          <a:endParaRPr lang="en-AU"/>
        </a:p>
      </dgm:t>
    </dgm:pt>
    <dgm:pt modelId="{88F48AA6-6ABF-49F6-992D-01940110975F}" type="sibTrans" cxnId="{29C0DF06-F94C-4433-BCA6-92AC7806E182}">
      <dgm:prSet/>
      <dgm:spPr/>
      <dgm:t>
        <a:bodyPr/>
        <a:lstStyle/>
        <a:p>
          <a:endParaRPr lang="en-AU"/>
        </a:p>
      </dgm:t>
    </dgm:pt>
    <dgm:pt modelId="{99FD8BA8-02E4-4A30-A8C8-DBA07DC993F1}">
      <dgm:prSet phldrT="[Text]" custT="1"/>
      <dgm:spPr/>
      <dgm:t>
        <a:bodyPr anchor="ctr" anchorCtr="0"/>
        <a:lstStyle/>
        <a:p>
          <a:r>
            <a:rPr lang="en-AU" sz="1300" dirty="0"/>
            <a:t>Macquarie – Infrastructure (15.1%)</a:t>
          </a:r>
        </a:p>
      </dgm:t>
    </dgm:pt>
    <dgm:pt modelId="{358D39B9-7125-4AD5-B154-54FFB6B389DF}" type="parTrans" cxnId="{44167498-5CC9-401B-AA8B-8058272BFC49}">
      <dgm:prSet/>
      <dgm:spPr/>
      <dgm:t>
        <a:bodyPr/>
        <a:lstStyle/>
        <a:p>
          <a:endParaRPr lang="en-AU"/>
        </a:p>
      </dgm:t>
    </dgm:pt>
    <dgm:pt modelId="{6D5D8C85-6875-4B7B-AC0E-AD139016F1D8}" type="sibTrans" cxnId="{44167498-5CC9-401B-AA8B-8058272BFC49}">
      <dgm:prSet/>
      <dgm:spPr/>
      <dgm:t>
        <a:bodyPr/>
        <a:lstStyle/>
        <a:p>
          <a:endParaRPr lang="en-AU"/>
        </a:p>
      </dgm:t>
    </dgm:pt>
    <dgm:pt modelId="{D5D24DB7-4197-48EC-878D-5693F6B18D7D}">
      <dgm:prSet phldrT="[Text]" custT="1"/>
      <dgm:spPr/>
      <dgm:t>
        <a:bodyPr anchor="ctr" anchorCtr="0"/>
        <a:lstStyle/>
        <a:p>
          <a:r>
            <a:rPr lang="en-AU" sz="1300" dirty="0"/>
            <a:t>Invesco – Global shares unhedged (12.2%)</a:t>
          </a:r>
        </a:p>
      </dgm:t>
    </dgm:pt>
    <dgm:pt modelId="{0E87F0B5-6511-4A7A-BCDA-78DF5C3E961D}" type="parTrans" cxnId="{C14A4402-4E33-44FC-A95F-FD71CC798F78}">
      <dgm:prSet/>
      <dgm:spPr/>
      <dgm:t>
        <a:bodyPr/>
        <a:lstStyle/>
        <a:p>
          <a:endParaRPr lang="en-AU"/>
        </a:p>
      </dgm:t>
    </dgm:pt>
    <dgm:pt modelId="{58FCB3E0-BB44-479B-9820-5F9B113A7618}" type="sibTrans" cxnId="{C14A4402-4E33-44FC-A95F-FD71CC798F78}">
      <dgm:prSet/>
      <dgm:spPr/>
      <dgm:t>
        <a:bodyPr/>
        <a:lstStyle/>
        <a:p>
          <a:endParaRPr lang="en-AU"/>
        </a:p>
      </dgm:t>
    </dgm:pt>
    <dgm:pt modelId="{7388BE5C-B0BF-41BE-8573-03FC9F429A2E}">
      <dgm:prSet phldrT="[Text]" custT="1"/>
      <dgm:spPr/>
      <dgm:t>
        <a:bodyPr anchor="ctr" anchorCtr="0"/>
        <a:lstStyle/>
        <a:p>
          <a:r>
            <a:rPr lang="en-AU" sz="1300" dirty="0"/>
            <a:t>Invesco – Global shares hedged (6.7%)</a:t>
          </a:r>
        </a:p>
      </dgm:t>
    </dgm:pt>
    <dgm:pt modelId="{DB634DEE-3D79-40BE-8040-10C9CF11ECEA}" type="parTrans" cxnId="{705C5EF0-904E-4A0A-9C83-03E3BDDB4003}">
      <dgm:prSet/>
      <dgm:spPr/>
      <dgm:t>
        <a:bodyPr/>
        <a:lstStyle/>
        <a:p>
          <a:endParaRPr lang="en-AU"/>
        </a:p>
      </dgm:t>
    </dgm:pt>
    <dgm:pt modelId="{34C8E0B1-F0D9-4CDE-B7EA-A7D36DE22B5B}" type="sibTrans" cxnId="{705C5EF0-904E-4A0A-9C83-03E3BDDB4003}">
      <dgm:prSet/>
      <dgm:spPr/>
      <dgm:t>
        <a:bodyPr/>
        <a:lstStyle/>
        <a:p>
          <a:endParaRPr lang="en-AU"/>
        </a:p>
      </dgm:t>
    </dgm:pt>
    <dgm:pt modelId="{2895811E-C2CE-49A1-8306-B10E5F2F291F}" type="pres">
      <dgm:prSet presAssocID="{91D23E88-1E40-41AE-957E-42D39E427DBB}" presName="vert0" presStyleCnt="0">
        <dgm:presLayoutVars>
          <dgm:dir/>
          <dgm:animOne val="branch"/>
          <dgm:animLvl val="lvl"/>
        </dgm:presLayoutVars>
      </dgm:prSet>
      <dgm:spPr/>
    </dgm:pt>
    <dgm:pt modelId="{02A78F3F-AF84-47C2-A902-0BA328DC9033}" type="pres">
      <dgm:prSet presAssocID="{61AB1DE2-BAEB-4F8C-94E9-A3862C9E1CF0}" presName="thickLine" presStyleLbl="alignNode1" presStyleIdx="0" presStyleCnt="1"/>
      <dgm:spPr/>
    </dgm:pt>
    <dgm:pt modelId="{63A3C31D-F885-4942-A60E-02A9973301DE}" type="pres">
      <dgm:prSet presAssocID="{61AB1DE2-BAEB-4F8C-94E9-A3862C9E1CF0}" presName="horz1" presStyleCnt="0"/>
      <dgm:spPr/>
    </dgm:pt>
    <dgm:pt modelId="{C6A7C9CC-01F3-4675-BBEB-3501B291EA59}" type="pres">
      <dgm:prSet presAssocID="{61AB1DE2-BAEB-4F8C-94E9-A3862C9E1CF0}" presName="tx1" presStyleLbl="revTx" presStyleIdx="0" presStyleCnt="4" custScaleX="240667"/>
      <dgm:spPr/>
    </dgm:pt>
    <dgm:pt modelId="{C9E596B0-48A5-4B56-B957-674311653ED7}" type="pres">
      <dgm:prSet presAssocID="{61AB1DE2-BAEB-4F8C-94E9-A3862C9E1CF0}" presName="vert1" presStyleCnt="0"/>
      <dgm:spPr/>
    </dgm:pt>
    <dgm:pt modelId="{CDAE07A1-1850-4788-9653-E7B33B00981D}" type="pres">
      <dgm:prSet presAssocID="{99FD8BA8-02E4-4A30-A8C8-DBA07DC993F1}" presName="vertSpace2a" presStyleCnt="0"/>
      <dgm:spPr/>
    </dgm:pt>
    <dgm:pt modelId="{679FA306-0871-4CA0-868C-FB8C2B9A5047}" type="pres">
      <dgm:prSet presAssocID="{99FD8BA8-02E4-4A30-A8C8-DBA07DC993F1}" presName="horz2" presStyleCnt="0"/>
      <dgm:spPr/>
    </dgm:pt>
    <dgm:pt modelId="{80D21540-521F-4173-AF2F-D1F2CD4F8510}" type="pres">
      <dgm:prSet presAssocID="{99FD8BA8-02E4-4A30-A8C8-DBA07DC993F1}" presName="horzSpace2" presStyleCnt="0"/>
      <dgm:spPr/>
    </dgm:pt>
    <dgm:pt modelId="{C0EE098D-3CAC-4B04-9492-3CC715AC4496}" type="pres">
      <dgm:prSet presAssocID="{99FD8BA8-02E4-4A30-A8C8-DBA07DC993F1}" presName="tx2" presStyleLbl="revTx" presStyleIdx="1" presStyleCnt="4"/>
      <dgm:spPr/>
    </dgm:pt>
    <dgm:pt modelId="{B470877C-3FCA-4260-942B-CF9FA5EFFE83}" type="pres">
      <dgm:prSet presAssocID="{99FD8BA8-02E4-4A30-A8C8-DBA07DC993F1}" presName="vert2" presStyleCnt="0"/>
      <dgm:spPr/>
    </dgm:pt>
    <dgm:pt modelId="{7E01C899-CB45-4919-AA4D-0CB9D28F8340}" type="pres">
      <dgm:prSet presAssocID="{99FD8BA8-02E4-4A30-A8C8-DBA07DC993F1}" presName="thinLine2b" presStyleLbl="callout" presStyleIdx="0" presStyleCnt="3"/>
      <dgm:spPr/>
    </dgm:pt>
    <dgm:pt modelId="{FEEB780C-E27C-497A-BCF5-4730DB1BB221}" type="pres">
      <dgm:prSet presAssocID="{99FD8BA8-02E4-4A30-A8C8-DBA07DC993F1}" presName="vertSpace2b" presStyleCnt="0"/>
      <dgm:spPr/>
    </dgm:pt>
    <dgm:pt modelId="{77F471D6-2EAE-42B3-9DB8-D82CB5B21B7C}" type="pres">
      <dgm:prSet presAssocID="{D5D24DB7-4197-48EC-878D-5693F6B18D7D}" presName="horz2" presStyleCnt="0"/>
      <dgm:spPr/>
    </dgm:pt>
    <dgm:pt modelId="{70D45A3E-6D8B-4D81-AC10-C1D0E2C52169}" type="pres">
      <dgm:prSet presAssocID="{D5D24DB7-4197-48EC-878D-5693F6B18D7D}" presName="horzSpace2" presStyleCnt="0"/>
      <dgm:spPr/>
    </dgm:pt>
    <dgm:pt modelId="{E8FE24F0-3D00-4BA4-BD76-BCEB810FD4F3}" type="pres">
      <dgm:prSet presAssocID="{D5D24DB7-4197-48EC-878D-5693F6B18D7D}" presName="tx2" presStyleLbl="revTx" presStyleIdx="2" presStyleCnt="4"/>
      <dgm:spPr/>
    </dgm:pt>
    <dgm:pt modelId="{92396BB8-2096-40CA-9DB6-872F0492283B}" type="pres">
      <dgm:prSet presAssocID="{D5D24DB7-4197-48EC-878D-5693F6B18D7D}" presName="vert2" presStyleCnt="0"/>
      <dgm:spPr/>
    </dgm:pt>
    <dgm:pt modelId="{1E14FDCB-6689-4611-B26E-3716F4DCDBB6}" type="pres">
      <dgm:prSet presAssocID="{D5D24DB7-4197-48EC-878D-5693F6B18D7D}" presName="thinLine2b" presStyleLbl="callout" presStyleIdx="1" presStyleCnt="3"/>
      <dgm:spPr/>
    </dgm:pt>
    <dgm:pt modelId="{63D1E195-7306-4039-9F98-07D71ECCB505}" type="pres">
      <dgm:prSet presAssocID="{D5D24DB7-4197-48EC-878D-5693F6B18D7D}" presName="vertSpace2b" presStyleCnt="0"/>
      <dgm:spPr/>
    </dgm:pt>
    <dgm:pt modelId="{A60E1C98-B44E-4A85-BC78-9D70F63863B8}" type="pres">
      <dgm:prSet presAssocID="{7388BE5C-B0BF-41BE-8573-03FC9F429A2E}" presName="horz2" presStyleCnt="0"/>
      <dgm:spPr/>
    </dgm:pt>
    <dgm:pt modelId="{2D367873-FD54-4081-8844-76EEDBAFF49F}" type="pres">
      <dgm:prSet presAssocID="{7388BE5C-B0BF-41BE-8573-03FC9F429A2E}" presName="horzSpace2" presStyleCnt="0"/>
      <dgm:spPr/>
    </dgm:pt>
    <dgm:pt modelId="{371E8459-1306-4A6D-BEE4-C6EF9BA3C610}" type="pres">
      <dgm:prSet presAssocID="{7388BE5C-B0BF-41BE-8573-03FC9F429A2E}" presName="tx2" presStyleLbl="revTx" presStyleIdx="3" presStyleCnt="4"/>
      <dgm:spPr/>
    </dgm:pt>
    <dgm:pt modelId="{9818B9AF-1947-4CE4-962C-B2438095D450}" type="pres">
      <dgm:prSet presAssocID="{7388BE5C-B0BF-41BE-8573-03FC9F429A2E}" presName="vert2" presStyleCnt="0"/>
      <dgm:spPr/>
    </dgm:pt>
    <dgm:pt modelId="{7E780D60-B9C0-479E-A81D-E9200638F1EC}" type="pres">
      <dgm:prSet presAssocID="{7388BE5C-B0BF-41BE-8573-03FC9F429A2E}" presName="thinLine2b" presStyleLbl="callout" presStyleIdx="2" presStyleCnt="3"/>
      <dgm:spPr/>
    </dgm:pt>
    <dgm:pt modelId="{7F7967CB-EB9A-4CED-AC32-625B3E503444}" type="pres">
      <dgm:prSet presAssocID="{7388BE5C-B0BF-41BE-8573-03FC9F429A2E}" presName="vertSpace2b" presStyleCnt="0"/>
      <dgm:spPr/>
    </dgm:pt>
  </dgm:ptLst>
  <dgm:cxnLst>
    <dgm:cxn modelId="{C14A4402-4E33-44FC-A95F-FD71CC798F78}" srcId="{61AB1DE2-BAEB-4F8C-94E9-A3862C9E1CF0}" destId="{D5D24DB7-4197-48EC-878D-5693F6B18D7D}" srcOrd="1" destOrd="0" parTransId="{0E87F0B5-6511-4A7A-BCDA-78DF5C3E961D}" sibTransId="{58FCB3E0-BB44-479B-9820-5F9B113A7618}"/>
    <dgm:cxn modelId="{29C0DF06-F94C-4433-BCA6-92AC7806E182}" srcId="{91D23E88-1E40-41AE-957E-42D39E427DBB}" destId="{61AB1DE2-BAEB-4F8C-94E9-A3862C9E1CF0}" srcOrd="0" destOrd="0" parTransId="{56818158-F6B3-4515-AD26-CF067AE313A7}" sibTransId="{88F48AA6-6ABF-49F6-992D-01940110975F}"/>
    <dgm:cxn modelId="{45A39F1D-1369-4C83-9349-FCB97C911077}" type="presOf" srcId="{61AB1DE2-BAEB-4F8C-94E9-A3862C9E1CF0}" destId="{C6A7C9CC-01F3-4675-BBEB-3501B291EA59}" srcOrd="0" destOrd="0" presId="urn:microsoft.com/office/officeart/2008/layout/LinedList"/>
    <dgm:cxn modelId="{92EB4F5D-E448-4920-B00F-71863622A6D4}" type="presOf" srcId="{7388BE5C-B0BF-41BE-8573-03FC9F429A2E}" destId="{371E8459-1306-4A6D-BEE4-C6EF9BA3C610}" srcOrd="0" destOrd="0" presId="urn:microsoft.com/office/officeart/2008/layout/LinedList"/>
    <dgm:cxn modelId="{331B2268-F5D7-48B5-83F0-A63BB0C71AD3}" type="presOf" srcId="{91D23E88-1E40-41AE-957E-42D39E427DBB}" destId="{2895811E-C2CE-49A1-8306-B10E5F2F291F}" srcOrd="0" destOrd="0" presId="urn:microsoft.com/office/officeart/2008/layout/LinedList"/>
    <dgm:cxn modelId="{301C3095-D2EF-4310-8B1E-E493F579900B}" type="presOf" srcId="{99FD8BA8-02E4-4A30-A8C8-DBA07DC993F1}" destId="{C0EE098D-3CAC-4B04-9492-3CC715AC4496}" srcOrd="0" destOrd="0" presId="urn:microsoft.com/office/officeart/2008/layout/LinedList"/>
    <dgm:cxn modelId="{44167498-5CC9-401B-AA8B-8058272BFC49}" srcId="{61AB1DE2-BAEB-4F8C-94E9-A3862C9E1CF0}" destId="{99FD8BA8-02E4-4A30-A8C8-DBA07DC993F1}" srcOrd="0" destOrd="0" parTransId="{358D39B9-7125-4AD5-B154-54FFB6B389DF}" sibTransId="{6D5D8C85-6875-4B7B-AC0E-AD139016F1D8}"/>
    <dgm:cxn modelId="{787C19BB-27DA-4858-B764-90575E3232C3}" type="presOf" srcId="{D5D24DB7-4197-48EC-878D-5693F6B18D7D}" destId="{E8FE24F0-3D00-4BA4-BD76-BCEB810FD4F3}" srcOrd="0" destOrd="0" presId="urn:microsoft.com/office/officeart/2008/layout/LinedList"/>
    <dgm:cxn modelId="{705C5EF0-904E-4A0A-9C83-03E3BDDB4003}" srcId="{61AB1DE2-BAEB-4F8C-94E9-A3862C9E1CF0}" destId="{7388BE5C-B0BF-41BE-8573-03FC9F429A2E}" srcOrd="2" destOrd="0" parTransId="{DB634DEE-3D79-40BE-8040-10C9CF11ECEA}" sibTransId="{34C8E0B1-F0D9-4CDE-B7EA-A7D36DE22B5B}"/>
    <dgm:cxn modelId="{3ABDFC70-EC32-422D-9ECF-8DCA46A8B2E7}" type="presParOf" srcId="{2895811E-C2CE-49A1-8306-B10E5F2F291F}" destId="{02A78F3F-AF84-47C2-A902-0BA328DC9033}" srcOrd="0" destOrd="0" presId="urn:microsoft.com/office/officeart/2008/layout/LinedList"/>
    <dgm:cxn modelId="{ECE8E54F-614A-4018-B606-1E7790904F4A}" type="presParOf" srcId="{2895811E-C2CE-49A1-8306-B10E5F2F291F}" destId="{63A3C31D-F885-4942-A60E-02A9973301DE}" srcOrd="1" destOrd="0" presId="urn:microsoft.com/office/officeart/2008/layout/LinedList"/>
    <dgm:cxn modelId="{EF995739-97E6-42FC-8136-0B2B8C977017}" type="presParOf" srcId="{63A3C31D-F885-4942-A60E-02A9973301DE}" destId="{C6A7C9CC-01F3-4675-BBEB-3501B291EA59}" srcOrd="0" destOrd="0" presId="urn:microsoft.com/office/officeart/2008/layout/LinedList"/>
    <dgm:cxn modelId="{2EC02B82-F983-4C53-BF03-A9A46D87910B}" type="presParOf" srcId="{63A3C31D-F885-4942-A60E-02A9973301DE}" destId="{C9E596B0-48A5-4B56-B957-674311653ED7}" srcOrd="1" destOrd="0" presId="urn:microsoft.com/office/officeart/2008/layout/LinedList"/>
    <dgm:cxn modelId="{7D0C2515-3540-4CD3-B994-CC69638CA5D6}" type="presParOf" srcId="{C9E596B0-48A5-4B56-B957-674311653ED7}" destId="{CDAE07A1-1850-4788-9653-E7B33B00981D}" srcOrd="0" destOrd="0" presId="urn:microsoft.com/office/officeart/2008/layout/LinedList"/>
    <dgm:cxn modelId="{296A6643-9581-4881-A4CA-34100ADD7AF5}" type="presParOf" srcId="{C9E596B0-48A5-4B56-B957-674311653ED7}" destId="{679FA306-0871-4CA0-868C-FB8C2B9A5047}" srcOrd="1" destOrd="0" presId="urn:microsoft.com/office/officeart/2008/layout/LinedList"/>
    <dgm:cxn modelId="{68B5F5B4-608B-4F21-9DD8-84E0509366B4}" type="presParOf" srcId="{679FA306-0871-4CA0-868C-FB8C2B9A5047}" destId="{80D21540-521F-4173-AF2F-D1F2CD4F8510}" srcOrd="0" destOrd="0" presId="urn:microsoft.com/office/officeart/2008/layout/LinedList"/>
    <dgm:cxn modelId="{530219E9-02F6-4503-B66D-7979B510F412}" type="presParOf" srcId="{679FA306-0871-4CA0-868C-FB8C2B9A5047}" destId="{C0EE098D-3CAC-4B04-9492-3CC715AC4496}" srcOrd="1" destOrd="0" presId="urn:microsoft.com/office/officeart/2008/layout/LinedList"/>
    <dgm:cxn modelId="{74903F37-839D-49F4-9672-46606D0FE415}" type="presParOf" srcId="{679FA306-0871-4CA0-868C-FB8C2B9A5047}" destId="{B470877C-3FCA-4260-942B-CF9FA5EFFE83}" srcOrd="2" destOrd="0" presId="urn:microsoft.com/office/officeart/2008/layout/LinedList"/>
    <dgm:cxn modelId="{D41F9229-6FED-421B-8B11-366EFCEF9926}" type="presParOf" srcId="{C9E596B0-48A5-4B56-B957-674311653ED7}" destId="{7E01C899-CB45-4919-AA4D-0CB9D28F8340}" srcOrd="2" destOrd="0" presId="urn:microsoft.com/office/officeart/2008/layout/LinedList"/>
    <dgm:cxn modelId="{309E4FAD-544D-455B-B653-6987D0B7110E}" type="presParOf" srcId="{C9E596B0-48A5-4B56-B957-674311653ED7}" destId="{FEEB780C-E27C-497A-BCF5-4730DB1BB221}" srcOrd="3" destOrd="0" presId="urn:microsoft.com/office/officeart/2008/layout/LinedList"/>
    <dgm:cxn modelId="{231735A3-EA45-46F7-8BF1-2F290EF10046}" type="presParOf" srcId="{C9E596B0-48A5-4B56-B957-674311653ED7}" destId="{77F471D6-2EAE-42B3-9DB8-D82CB5B21B7C}" srcOrd="4" destOrd="0" presId="urn:microsoft.com/office/officeart/2008/layout/LinedList"/>
    <dgm:cxn modelId="{C5150CBD-1DF2-4935-957B-51BA32710F3C}" type="presParOf" srcId="{77F471D6-2EAE-42B3-9DB8-D82CB5B21B7C}" destId="{70D45A3E-6D8B-4D81-AC10-C1D0E2C52169}" srcOrd="0" destOrd="0" presId="urn:microsoft.com/office/officeart/2008/layout/LinedList"/>
    <dgm:cxn modelId="{C0586DBC-76BC-44E2-9CDE-D2A941C4E7A8}" type="presParOf" srcId="{77F471D6-2EAE-42B3-9DB8-D82CB5B21B7C}" destId="{E8FE24F0-3D00-4BA4-BD76-BCEB810FD4F3}" srcOrd="1" destOrd="0" presId="urn:microsoft.com/office/officeart/2008/layout/LinedList"/>
    <dgm:cxn modelId="{08276B40-EBDD-4466-9CA3-46665798CBDB}" type="presParOf" srcId="{77F471D6-2EAE-42B3-9DB8-D82CB5B21B7C}" destId="{92396BB8-2096-40CA-9DB6-872F0492283B}" srcOrd="2" destOrd="0" presId="urn:microsoft.com/office/officeart/2008/layout/LinedList"/>
    <dgm:cxn modelId="{34AA88FC-2CC9-4748-8B94-78911C37E3AE}" type="presParOf" srcId="{C9E596B0-48A5-4B56-B957-674311653ED7}" destId="{1E14FDCB-6689-4611-B26E-3716F4DCDBB6}" srcOrd="5" destOrd="0" presId="urn:microsoft.com/office/officeart/2008/layout/LinedList"/>
    <dgm:cxn modelId="{EEA1FDB8-5D24-4196-8DED-350A2CF4467A}" type="presParOf" srcId="{C9E596B0-48A5-4B56-B957-674311653ED7}" destId="{63D1E195-7306-4039-9F98-07D71ECCB505}" srcOrd="6" destOrd="0" presId="urn:microsoft.com/office/officeart/2008/layout/LinedList"/>
    <dgm:cxn modelId="{142D26DA-C3B5-4562-8F53-89D470B05DF4}" type="presParOf" srcId="{C9E596B0-48A5-4B56-B957-674311653ED7}" destId="{A60E1C98-B44E-4A85-BC78-9D70F63863B8}" srcOrd="7" destOrd="0" presId="urn:microsoft.com/office/officeart/2008/layout/LinedList"/>
    <dgm:cxn modelId="{D43FC5CE-99B3-4EB8-A2A7-9B81C998E253}" type="presParOf" srcId="{A60E1C98-B44E-4A85-BC78-9D70F63863B8}" destId="{2D367873-FD54-4081-8844-76EEDBAFF49F}" srcOrd="0" destOrd="0" presId="urn:microsoft.com/office/officeart/2008/layout/LinedList"/>
    <dgm:cxn modelId="{2FED7574-AEB8-4D53-85D5-749C84623A4B}" type="presParOf" srcId="{A60E1C98-B44E-4A85-BC78-9D70F63863B8}" destId="{371E8459-1306-4A6D-BEE4-C6EF9BA3C610}" srcOrd="1" destOrd="0" presId="urn:microsoft.com/office/officeart/2008/layout/LinedList"/>
    <dgm:cxn modelId="{DADCA9EC-3DEB-44EE-AC48-68FCBF15EF77}" type="presParOf" srcId="{A60E1C98-B44E-4A85-BC78-9D70F63863B8}" destId="{9818B9AF-1947-4CE4-962C-B2438095D450}" srcOrd="2" destOrd="0" presId="urn:microsoft.com/office/officeart/2008/layout/LinedList"/>
    <dgm:cxn modelId="{F2F6C2B0-5E68-470F-8020-4D295828502E}" type="presParOf" srcId="{C9E596B0-48A5-4B56-B957-674311653ED7}" destId="{7E780D60-B9C0-479E-A81D-E9200638F1EC}" srcOrd="8" destOrd="0" presId="urn:microsoft.com/office/officeart/2008/layout/LinedList"/>
    <dgm:cxn modelId="{7A73E24A-651B-4BD0-A205-2E986396FC20}" type="presParOf" srcId="{C9E596B0-48A5-4B56-B957-674311653ED7}" destId="{7F7967CB-EB9A-4CED-AC32-625B3E503444}" srcOrd="9" destOrd="0" presId="urn:microsoft.com/office/officeart/2008/layout/LinedList"/>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D23E88-1E40-41AE-957E-42D39E427DB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AU"/>
        </a:p>
      </dgm:t>
    </dgm:pt>
    <dgm:pt modelId="{61AB1DE2-BAEB-4F8C-94E9-A3862C9E1CF0}">
      <dgm:prSet phldrT="[Text]" custT="1"/>
      <dgm:spPr/>
      <dgm:t>
        <a:bodyPr/>
        <a:lstStyle/>
        <a:p>
          <a:br>
            <a:rPr lang="en-AU" sz="600" b="0" dirty="0"/>
          </a:br>
          <a:r>
            <a:rPr lang="en-AU" sz="1300" b="0" dirty="0"/>
            <a:t>1 year to 31 Mar 2025</a:t>
          </a:r>
          <a:br>
            <a:rPr lang="en-AU" sz="400" b="0" dirty="0"/>
          </a:br>
          <a:br>
            <a:rPr lang="en-AU" sz="400" b="0" dirty="0"/>
          </a:br>
          <a:r>
            <a:rPr lang="en-AU" sz="1000" b="0" dirty="0"/>
            <a:t>(</a:t>
          </a:r>
          <a:r>
            <a:rPr lang="en-AU" sz="1000" dirty="0">
              <a:latin typeface="Arial" panose="020B0604020202020204" pitchFamily="34" charset="0"/>
              <a:cs typeface="Arial" panose="020B0604020202020204" pitchFamily="34" charset="0"/>
            </a:rPr>
            <a:t>Gross of fees)</a:t>
          </a:r>
          <a:endParaRPr lang="en-AU" sz="1000" b="0" dirty="0"/>
        </a:p>
      </dgm:t>
    </dgm:pt>
    <dgm:pt modelId="{56818158-F6B3-4515-AD26-CF067AE313A7}" type="parTrans" cxnId="{29C0DF06-F94C-4433-BCA6-92AC7806E182}">
      <dgm:prSet/>
      <dgm:spPr/>
      <dgm:t>
        <a:bodyPr/>
        <a:lstStyle/>
        <a:p>
          <a:endParaRPr lang="en-AU" sz="1300"/>
        </a:p>
      </dgm:t>
    </dgm:pt>
    <dgm:pt modelId="{88F48AA6-6ABF-49F6-992D-01940110975F}" type="sibTrans" cxnId="{29C0DF06-F94C-4433-BCA6-92AC7806E182}">
      <dgm:prSet/>
      <dgm:spPr/>
      <dgm:t>
        <a:bodyPr/>
        <a:lstStyle/>
        <a:p>
          <a:endParaRPr lang="en-AU" sz="1300"/>
        </a:p>
      </dgm:t>
    </dgm:pt>
    <dgm:pt modelId="{99FD8BA8-02E4-4A30-A8C8-DBA07DC993F1}">
      <dgm:prSet phldrT="[Text]" custT="1"/>
      <dgm:spPr/>
      <dgm:t>
        <a:bodyPr anchor="ctr" anchorCtr="0"/>
        <a:lstStyle/>
        <a:p>
          <a:r>
            <a:rPr lang="en-AU" sz="1300" dirty="0"/>
            <a:t>Infrastructure (15.3%)</a:t>
          </a:r>
        </a:p>
      </dgm:t>
    </dgm:pt>
    <dgm:pt modelId="{358D39B9-7125-4AD5-B154-54FFB6B389DF}" type="parTrans" cxnId="{44167498-5CC9-401B-AA8B-8058272BFC49}">
      <dgm:prSet/>
      <dgm:spPr/>
      <dgm:t>
        <a:bodyPr/>
        <a:lstStyle/>
        <a:p>
          <a:endParaRPr lang="en-AU" sz="1300"/>
        </a:p>
      </dgm:t>
    </dgm:pt>
    <dgm:pt modelId="{6D5D8C85-6875-4B7B-AC0E-AD139016F1D8}" type="sibTrans" cxnId="{44167498-5CC9-401B-AA8B-8058272BFC49}">
      <dgm:prSet/>
      <dgm:spPr/>
      <dgm:t>
        <a:bodyPr/>
        <a:lstStyle/>
        <a:p>
          <a:endParaRPr lang="en-AU" sz="1300"/>
        </a:p>
      </dgm:t>
    </dgm:pt>
    <dgm:pt modelId="{D5D24DB7-4197-48EC-878D-5693F6B18D7D}">
      <dgm:prSet phldrT="[Text]" custT="1"/>
      <dgm:spPr/>
      <dgm:t>
        <a:bodyPr anchor="ctr" anchorCtr="0"/>
        <a:lstStyle/>
        <a:p>
          <a:r>
            <a:rPr lang="en-AU" sz="1300" dirty="0"/>
            <a:t>Emerging market shares (13.0%)</a:t>
          </a:r>
        </a:p>
      </dgm:t>
    </dgm:pt>
    <dgm:pt modelId="{0E87F0B5-6511-4A7A-BCDA-78DF5C3E961D}" type="parTrans" cxnId="{C14A4402-4E33-44FC-A95F-FD71CC798F78}">
      <dgm:prSet/>
      <dgm:spPr/>
      <dgm:t>
        <a:bodyPr/>
        <a:lstStyle/>
        <a:p>
          <a:endParaRPr lang="en-AU" sz="1300"/>
        </a:p>
      </dgm:t>
    </dgm:pt>
    <dgm:pt modelId="{58FCB3E0-BB44-479B-9820-5F9B113A7618}" type="sibTrans" cxnId="{C14A4402-4E33-44FC-A95F-FD71CC798F78}">
      <dgm:prSet/>
      <dgm:spPr/>
      <dgm:t>
        <a:bodyPr/>
        <a:lstStyle/>
        <a:p>
          <a:endParaRPr lang="en-AU" sz="1300"/>
        </a:p>
      </dgm:t>
    </dgm:pt>
    <dgm:pt modelId="{7388BE5C-B0BF-41BE-8573-03FC9F429A2E}">
      <dgm:prSet phldrT="[Text]" custT="1"/>
      <dgm:spPr/>
      <dgm:t>
        <a:bodyPr anchor="ctr" anchorCtr="0"/>
        <a:lstStyle/>
        <a:p>
          <a:r>
            <a:rPr lang="en-AU" sz="1300" dirty="0"/>
            <a:t>Private debt (10.1%)</a:t>
          </a:r>
        </a:p>
      </dgm:t>
    </dgm:pt>
    <dgm:pt modelId="{DB634DEE-3D79-40BE-8040-10C9CF11ECEA}" type="parTrans" cxnId="{705C5EF0-904E-4A0A-9C83-03E3BDDB4003}">
      <dgm:prSet/>
      <dgm:spPr/>
      <dgm:t>
        <a:bodyPr/>
        <a:lstStyle/>
        <a:p>
          <a:endParaRPr lang="en-AU" sz="1300"/>
        </a:p>
      </dgm:t>
    </dgm:pt>
    <dgm:pt modelId="{34C8E0B1-F0D9-4CDE-B7EA-A7D36DE22B5B}" type="sibTrans" cxnId="{705C5EF0-904E-4A0A-9C83-03E3BDDB4003}">
      <dgm:prSet/>
      <dgm:spPr/>
      <dgm:t>
        <a:bodyPr/>
        <a:lstStyle/>
        <a:p>
          <a:endParaRPr lang="en-AU" sz="1300"/>
        </a:p>
      </dgm:t>
    </dgm:pt>
    <dgm:pt modelId="{2895811E-C2CE-49A1-8306-B10E5F2F291F}" type="pres">
      <dgm:prSet presAssocID="{91D23E88-1E40-41AE-957E-42D39E427DBB}" presName="vert0" presStyleCnt="0">
        <dgm:presLayoutVars>
          <dgm:dir/>
          <dgm:animOne val="branch"/>
          <dgm:animLvl val="lvl"/>
        </dgm:presLayoutVars>
      </dgm:prSet>
      <dgm:spPr/>
    </dgm:pt>
    <dgm:pt modelId="{02A78F3F-AF84-47C2-A902-0BA328DC9033}" type="pres">
      <dgm:prSet presAssocID="{61AB1DE2-BAEB-4F8C-94E9-A3862C9E1CF0}" presName="thickLine" presStyleLbl="alignNode1" presStyleIdx="0" presStyleCnt="1"/>
      <dgm:spPr/>
    </dgm:pt>
    <dgm:pt modelId="{63A3C31D-F885-4942-A60E-02A9973301DE}" type="pres">
      <dgm:prSet presAssocID="{61AB1DE2-BAEB-4F8C-94E9-A3862C9E1CF0}" presName="horz1" presStyleCnt="0"/>
      <dgm:spPr/>
    </dgm:pt>
    <dgm:pt modelId="{C6A7C9CC-01F3-4675-BBEB-3501B291EA59}" type="pres">
      <dgm:prSet presAssocID="{61AB1DE2-BAEB-4F8C-94E9-A3862C9E1CF0}" presName="tx1" presStyleLbl="revTx" presStyleIdx="0" presStyleCnt="4" custScaleX="241662"/>
      <dgm:spPr/>
    </dgm:pt>
    <dgm:pt modelId="{C9E596B0-48A5-4B56-B957-674311653ED7}" type="pres">
      <dgm:prSet presAssocID="{61AB1DE2-BAEB-4F8C-94E9-A3862C9E1CF0}" presName="vert1" presStyleCnt="0"/>
      <dgm:spPr/>
    </dgm:pt>
    <dgm:pt modelId="{CDAE07A1-1850-4788-9653-E7B33B00981D}" type="pres">
      <dgm:prSet presAssocID="{99FD8BA8-02E4-4A30-A8C8-DBA07DC993F1}" presName="vertSpace2a" presStyleCnt="0"/>
      <dgm:spPr/>
    </dgm:pt>
    <dgm:pt modelId="{679FA306-0871-4CA0-868C-FB8C2B9A5047}" type="pres">
      <dgm:prSet presAssocID="{99FD8BA8-02E4-4A30-A8C8-DBA07DC993F1}" presName="horz2" presStyleCnt="0"/>
      <dgm:spPr/>
    </dgm:pt>
    <dgm:pt modelId="{80D21540-521F-4173-AF2F-D1F2CD4F8510}" type="pres">
      <dgm:prSet presAssocID="{99FD8BA8-02E4-4A30-A8C8-DBA07DC993F1}" presName="horzSpace2" presStyleCnt="0"/>
      <dgm:spPr/>
    </dgm:pt>
    <dgm:pt modelId="{C0EE098D-3CAC-4B04-9492-3CC715AC4496}" type="pres">
      <dgm:prSet presAssocID="{99FD8BA8-02E4-4A30-A8C8-DBA07DC993F1}" presName="tx2" presStyleLbl="revTx" presStyleIdx="1" presStyleCnt="4"/>
      <dgm:spPr/>
    </dgm:pt>
    <dgm:pt modelId="{B470877C-3FCA-4260-942B-CF9FA5EFFE83}" type="pres">
      <dgm:prSet presAssocID="{99FD8BA8-02E4-4A30-A8C8-DBA07DC993F1}" presName="vert2" presStyleCnt="0"/>
      <dgm:spPr/>
    </dgm:pt>
    <dgm:pt modelId="{7E01C899-CB45-4919-AA4D-0CB9D28F8340}" type="pres">
      <dgm:prSet presAssocID="{99FD8BA8-02E4-4A30-A8C8-DBA07DC993F1}" presName="thinLine2b" presStyleLbl="callout" presStyleIdx="0" presStyleCnt="3"/>
      <dgm:spPr/>
    </dgm:pt>
    <dgm:pt modelId="{FEEB780C-E27C-497A-BCF5-4730DB1BB221}" type="pres">
      <dgm:prSet presAssocID="{99FD8BA8-02E4-4A30-A8C8-DBA07DC993F1}" presName="vertSpace2b" presStyleCnt="0"/>
      <dgm:spPr/>
    </dgm:pt>
    <dgm:pt modelId="{77F471D6-2EAE-42B3-9DB8-D82CB5B21B7C}" type="pres">
      <dgm:prSet presAssocID="{D5D24DB7-4197-48EC-878D-5693F6B18D7D}" presName="horz2" presStyleCnt="0"/>
      <dgm:spPr/>
    </dgm:pt>
    <dgm:pt modelId="{70D45A3E-6D8B-4D81-AC10-C1D0E2C52169}" type="pres">
      <dgm:prSet presAssocID="{D5D24DB7-4197-48EC-878D-5693F6B18D7D}" presName="horzSpace2" presStyleCnt="0"/>
      <dgm:spPr/>
    </dgm:pt>
    <dgm:pt modelId="{E8FE24F0-3D00-4BA4-BD76-BCEB810FD4F3}" type="pres">
      <dgm:prSet presAssocID="{D5D24DB7-4197-48EC-878D-5693F6B18D7D}" presName="tx2" presStyleLbl="revTx" presStyleIdx="2" presStyleCnt="4"/>
      <dgm:spPr/>
    </dgm:pt>
    <dgm:pt modelId="{92396BB8-2096-40CA-9DB6-872F0492283B}" type="pres">
      <dgm:prSet presAssocID="{D5D24DB7-4197-48EC-878D-5693F6B18D7D}" presName="vert2" presStyleCnt="0"/>
      <dgm:spPr/>
    </dgm:pt>
    <dgm:pt modelId="{1E14FDCB-6689-4611-B26E-3716F4DCDBB6}" type="pres">
      <dgm:prSet presAssocID="{D5D24DB7-4197-48EC-878D-5693F6B18D7D}" presName="thinLine2b" presStyleLbl="callout" presStyleIdx="1" presStyleCnt="3"/>
      <dgm:spPr/>
    </dgm:pt>
    <dgm:pt modelId="{63D1E195-7306-4039-9F98-07D71ECCB505}" type="pres">
      <dgm:prSet presAssocID="{D5D24DB7-4197-48EC-878D-5693F6B18D7D}" presName="vertSpace2b" presStyleCnt="0"/>
      <dgm:spPr/>
    </dgm:pt>
    <dgm:pt modelId="{A60E1C98-B44E-4A85-BC78-9D70F63863B8}" type="pres">
      <dgm:prSet presAssocID="{7388BE5C-B0BF-41BE-8573-03FC9F429A2E}" presName="horz2" presStyleCnt="0"/>
      <dgm:spPr/>
    </dgm:pt>
    <dgm:pt modelId="{2D367873-FD54-4081-8844-76EEDBAFF49F}" type="pres">
      <dgm:prSet presAssocID="{7388BE5C-B0BF-41BE-8573-03FC9F429A2E}" presName="horzSpace2" presStyleCnt="0"/>
      <dgm:spPr/>
    </dgm:pt>
    <dgm:pt modelId="{371E8459-1306-4A6D-BEE4-C6EF9BA3C610}" type="pres">
      <dgm:prSet presAssocID="{7388BE5C-B0BF-41BE-8573-03FC9F429A2E}" presName="tx2" presStyleLbl="revTx" presStyleIdx="3" presStyleCnt="4"/>
      <dgm:spPr/>
    </dgm:pt>
    <dgm:pt modelId="{9818B9AF-1947-4CE4-962C-B2438095D450}" type="pres">
      <dgm:prSet presAssocID="{7388BE5C-B0BF-41BE-8573-03FC9F429A2E}" presName="vert2" presStyleCnt="0"/>
      <dgm:spPr/>
    </dgm:pt>
    <dgm:pt modelId="{7E780D60-B9C0-479E-A81D-E9200638F1EC}" type="pres">
      <dgm:prSet presAssocID="{7388BE5C-B0BF-41BE-8573-03FC9F429A2E}" presName="thinLine2b" presStyleLbl="callout" presStyleIdx="2" presStyleCnt="3"/>
      <dgm:spPr/>
    </dgm:pt>
    <dgm:pt modelId="{7F7967CB-EB9A-4CED-AC32-625B3E503444}" type="pres">
      <dgm:prSet presAssocID="{7388BE5C-B0BF-41BE-8573-03FC9F429A2E}" presName="vertSpace2b" presStyleCnt="0"/>
      <dgm:spPr/>
    </dgm:pt>
  </dgm:ptLst>
  <dgm:cxnLst>
    <dgm:cxn modelId="{C14A4402-4E33-44FC-A95F-FD71CC798F78}" srcId="{61AB1DE2-BAEB-4F8C-94E9-A3862C9E1CF0}" destId="{D5D24DB7-4197-48EC-878D-5693F6B18D7D}" srcOrd="1" destOrd="0" parTransId="{0E87F0B5-6511-4A7A-BCDA-78DF5C3E961D}" sibTransId="{58FCB3E0-BB44-479B-9820-5F9B113A7618}"/>
    <dgm:cxn modelId="{29C0DF06-F94C-4433-BCA6-92AC7806E182}" srcId="{91D23E88-1E40-41AE-957E-42D39E427DBB}" destId="{61AB1DE2-BAEB-4F8C-94E9-A3862C9E1CF0}" srcOrd="0" destOrd="0" parTransId="{56818158-F6B3-4515-AD26-CF067AE313A7}" sibTransId="{88F48AA6-6ABF-49F6-992D-01940110975F}"/>
    <dgm:cxn modelId="{45A39F1D-1369-4C83-9349-FCB97C911077}" type="presOf" srcId="{61AB1DE2-BAEB-4F8C-94E9-A3862C9E1CF0}" destId="{C6A7C9CC-01F3-4675-BBEB-3501B291EA59}" srcOrd="0" destOrd="0" presId="urn:microsoft.com/office/officeart/2008/layout/LinedList"/>
    <dgm:cxn modelId="{92EB4F5D-E448-4920-B00F-71863622A6D4}" type="presOf" srcId="{7388BE5C-B0BF-41BE-8573-03FC9F429A2E}" destId="{371E8459-1306-4A6D-BEE4-C6EF9BA3C610}" srcOrd="0" destOrd="0" presId="urn:microsoft.com/office/officeart/2008/layout/LinedList"/>
    <dgm:cxn modelId="{331B2268-F5D7-48B5-83F0-A63BB0C71AD3}" type="presOf" srcId="{91D23E88-1E40-41AE-957E-42D39E427DBB}" destId="{2895811E-C2CE-49A1-8306-B10E5F2F291F}" srcOrd="0" destOrd="0" presId="urn:microsoft.com/office/officeart/2008/layout/LinedList"/>
    <dgm:cxn modelId="{301C3095-D2EF-4310-8B1E-E493F579900B}" type="presOf" srcId="{99FD8BA8-02E4-4A30-A8C8-DBA07DC993F1}" destId="{C0EE098D-3CAC-4B04-9492-3CC715AC4496}" srcOrd="0" destOrd="0" presId="urn:microsoft.com/office/officeart/2008/layout/LinedList"/>
    <dgm:cxn modelId="{44167498-5CC9-401B-AA8B-8058272BFC49}" srcId="{61AB1DE2-BAEB-4F8C-94E9-A3862C9E1CF0}" destId="{99FD8BA8-02E4-4A30-A8C8-DBA07DC993F1}" srcOrd="0" destOrd="0" parTransId="{358D39B9-7125-4AD5-B154-54FFB6B389DF}" sibTransId="{6D5D8C85-6875-4B7B-AC0E-AD139016F1D8}"/>
    <dgm:cxn modelId="{787C19BB-27DA-4858-B764-90575E3232C3}" type="presOf" srcId="{D5D24DB7-4197-48EC-878D-5693F6B18D7D}" destId="{E8FE24F0-3D00-4BA4-BD76-BCEB810FD4F3}" srcOrd="0" destOrd="0" presId="urn:microsoft.com/office/officeart/2008/layout/LinedList"/>
    <dgm:cxn modelId="{705C5EF0-904E-4A0A-9C83-03E3BDDB4003}" srcId="{61AB1DE2-BAEB-4F8C-94E9-A3862C9E1CF0}" destId="{7388BE5C-B0BF-41BE-8573-03FC9F429A2E}" srcOrd="2" destOrd="0" parTransId="{DB634DEE-3D79-40BE-8040-10C9CF11ECEA}" sibTransId="{34C8E0B1-F0D9-4CDE-B7EA-A7D36DE22B5B}"/>
    <dgm:cxn modelId="{3ABDFC70-EC32-422D-9ECF-8DCA46A8B2E7}" type="presParOf" srcId="{2895811E-C2CE-49A1-8306-B10E5F2F291F}" destId="{02A78F3F-AF84-47C2-A902-0BA328DC9033}" srcOrd="0" destOrd="0" presId="urn:microsoft.com/office/officeart/2008/layout/LinedList"/>
    <dgm:cxn modelId="{ECE8E54F-614A-4018-B606-1E7790904F4A}" type="presParOf" srcId="{2895811E-C2CE-49A1-8306-B10E5F2F291F}" destId="{63A3C31D-F885-4942-A60E-02A9973301DE}" srcOrd="1" destOrd="0" presId="urn:microsoft.com/office/officeart/2008/layout/LinedList"/>
    <dgm:cxn modelId="{EF995739-97E6-42FC-8136-0B2B8C977017}" type="presParOf" srcId="{63A3C31D-F885-4942-A60E-02A9973301DE}" destId="{C6A7C9CC-01F3-4675-BBEB-3501B291EA59}" srcOrd="0" destOrd="0" presId="urn:microsoft.com/office/officeart/2008/layout/LinedList"/>
    <dgm:cxn modelId="{2EC02B82-F983-4C53-BF03-A9A46D87910B}" type="presParOf" srcId="{63A3C31D-F885-4942-A60E-02A9973301DE}" destId="{C9E596B0-48A5-4B56-B957-674311653ED7}" srcOrd="1" destOrd="0" presId="urn:microsoft.com/office/officeart/2008/layout/LinedList"/>
    <dgm:cxn modelId="{7D0C2515-3540-4CD3-B994-CC69638CA5D6}" type="presParOf" srcId="{C9E596B0-48A5-4B56-B957-674311653ED7}" destId="{CDAE07A1-1850-4788-9653-E7B33B00981D}" srcOrd="0" destOrd="0" presId="urn:microsoft.com/office/officeart/2008/layout/LinedList"/>
    <dgm:cxn modelId="{296A6643-9581-4881-A4CA-34100ADD7AF5}" type="presParOf" srcId="{C9E596B0-48A5-4B56-B957-674311653ED7}" destId="{679FA306-0871-4CA0-868C-FB8C2B9A5047}" srcOrd="1" destOrd="0" presId="urn:microsoft.com/office/officeart/2008/layout/LinedList"/>
    <dgm:cxn modelId="{68B5F5B4-608B-4F21-9DD8-84E0509366B4}" type="presParOf" srcId="{679FA306-0871-4CA0-868C-FB8C2B9A5047}" destId="{80D21540-521F-4173-AF2F-D1F2CD4F8510}" srcOrd="0" destOrd="0" presId="urn:microsoft.com/office/officeart/2008/layout/LinedList"/>
    <dgm:cxn modelId="{530219E9-02F6-4503-B66D-7979B510F412}" type="presParOf" srcId="{679FA306-0871-4CA0-868C-FB8C2B9A5047}" destId="{C0EE098D-3CAC-4B04-9492-3CC715AC4496}" srcOrd="1" destOrd="0" presId="urn:microsoft.com/office/officeart/2008/layout/LinedList"/>
    <dgm:cxn modelId="{74903F37-839D-49F4-9672-46606D0FE415}" type="presParOf" srcId="{679FA306-0871-4CA0-868C-FB8C2B9A5047}" destId="{B470877C-3FCA-4260-942B-CF9FA5EFFE83}" srcOrd="2" destOrd="0" presId="urn:microsoft.com/office/officeart/2008/layout/LinedList"/>
    <dgm:cxn modelId="{D41F9229-6FED-421B-8B11-366EFCEF9926}" type="presParOf" srcId="{C9E596B0-48A5-4B56-B957-674311653ED7}" destId="{7E01C899-CB45-4919-AA4D-0CB9D28F8340}" srcOrd="2" destOrd="0" presId="urn:microsoft.com/office/officeart/2008/layout/LinedList"/>
    <dgm:cxn modelId="{309E4FAD-544D-455B-B653-6987D0B7110E}" type="presParOf" srcId="{C9E596B0-48A5-4B56-B957-674311653ED7}" destId="{FEEB780C-E27C-497A-BCF5-4730DB1BB221}" srcOrd="3" destOrd="0" presId="urn:microsoft.com/office/officeart/2008/layout/LinedList"/>
    <dgm:cxn modelId="{231735A3-EA45-46F7-8BF1-2F290EF10046}" type="presParOf" srcId="{C9E596B0-48A5-4B56-B957-674311653ED7}" destId="{77F471D6-2EAE-42B3-9DB8-D82CB5B21B7C}" srcOrd="4" destOrd="0" presId="urn:microsoft.com/office/officeart/2008/layout/LinedList"/>
    <dgm:cxn modelId="{C5150CBD-1DF2-4935-957B-51BA32710F3C}" type="presParOf" srcId="{77F471D6-2EAE-42B3-9DB8-D82CB5B21B7C}" destId="{70D45A3E-6D8B-4D81-AC10-C1D0E2C52169}" srcOrd="0" destOrd="0" presId="urn:microsoft.com/office/officeart/2008/layout/LinedList"/>
    <dgm:cxn modelId="{C0586DBC-76BC-44E2-9CDE-D2A941C4E7A8}" type="presParOf" srcId="{77F471D6-2EAE-42B3-9DB8-D82CB5B21B7C}" destId="{E8FE24F0-3D00-4BA4-BD76-BCEB810FD4F3}" srcOrd="1" destOrd="0" presId="urn:microsoft.com/office/officeart/2008/layout/LinedList"/>
    <dgm:cxn modelId="{08276B40-EBDD-4466-9CA3-46665798CBDB}" type="presParOf" srcId="{77F471D6-2EAE-42B3-9DB8-D82CB5B21B7C}" destId="{92396BB8-2096-40CA-9DB6-872F0492283B}" srcOrd="2" destOrd="0" presId="urn:microsoft.com/office/officeart/2008/layout/LinedList"/>
    <dgm:cxn modelId="{34AA88FC-2CC9-4748-8B94-78911C37E3AE}" type="presParOf" srcId="{C9E596B0-48A5-4B56-B957-674311653ED7}" destId="{1E14FDCB-6689-4611-B26E-3716F4DCDBB6}" srcOrd="5" destOrd="0" presId="urn:microsoft.com/office/officeart/2008/layout/LinedList"/>
    <dgm:cxn modelId="{EEA1FDB8-5D24-4196-8DED-350A2CF4467A}" type="presParOf" srcId="{C9E596B0-48A5-4B56-B957-674311653ED7}" destId="{63D1E195-7306-4039-9F98-07D71ECCB505}" srcOrd="6" destOrd="0" presId="urn:microsoft.com/office/officeart/2008/layout/LinedList"/>
    <dgm:cxn modelId="{142D26DA-C3B5-4562-8F53-89D470B05DF4}" type="presParOf" srcId="{C9E596B0-48A5-4B56-B957-674311653ED7}" destId="{A60E1C98-B44E-4A85-BC78-9D70F63863B8}" srcOrd="7" destOrd="0" presId="urn:microsoft.com/office/officeart/2008/layout/LinedList"/>
    <dgm:cxn modelId="{D43FC5CE-99B3-4EB8-A2A7-9B81C998E253}" type="presParOf" srcId="{A60E1C98-B44E-4A85-BC78-9D70F63863B8}" destId="{2D367873-FD54-4081-8844-76EEDBAFF49F}" srcOrd="0" destOrd="0" presId="urn:microsoft.com/office/officeart/2008/layout/LinedList"/>
    <dgm:cxn modelId="{2FED7574-AEB8-4D53-85D5-749C84623A4B}" type="presParOf" srcId="{A60E1C98-B44E-4A85-BC78-9D70F63863B8}" destId="{371E8459-1306-4A6D-BEE4-C6EF9BA3C610}" srcOrd="1" destOrd="0" presId="urn:microsoft.com/office/officeart/2008/layout/LinedList"/>
    <dgm:cxn modelId="{DADCA9EC-3DEB-44EE-AC48-68FCBF15EF77}" type="presParOf" srcId="{A60E1C98-B44E-4A85-BC78-9D70F63863B8}" destId="{9818B9AF-1947-4CE4-962C-B2438095D450}" srcOrd="2" destOrd="0" presId="urn:microsoft.com/office/officeart/2008/layout/LinedList"/>
    <dgm:cxn modelId="{F2F6C2B0-5E68-470F-8020-4D295828502E}" type="presParOf" srcId="{C9E596B0-48A5-4B56-B957-674311653ED7}" destId="{7E780D60-B9C0-479E-A81D-E9200638F1EC}" srcOrd="8" destOrd="0" presId="urn:microsoft.com/office/officeart/2008/layout/LinedList"/>
    <dgm:cxn modelId="{7A73E24A-651B-4BD0-A205-2E986396FC20}" type="presParOf" srcId="{C9E596B0-48A5-4B56-B957-674311653ED7}" destId="{7F7967CB-EB9A-4CED-AC32-625B3E503444}" srcOrd="9"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D23E88-1E40-41AE-957E-42D39E427DBB}"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AU"/>
        </a:p>
      </dgm:t>
    </dgm:pt>
    <dgm:pt modelId="{61AB1DE2-BAEB-4F8C-94E9-A3862C9E1CF0}">
      <dgm:prSet phldrT="[Text]" custT="1"/>
      <dgm:spPr/>
      <dgm:t>
        <a:bodyPr/>
        <a:lstStyle/>
        <a:p>
          <a:br>
            <a:rPr lang="en-AU" sz="600" b="0" dirty="0"/>
          </a:br>
          <a:r>
            <a:rPr lang="en-AU" sz="1300" b="0" dirty="0"/>
            <a:t>1 year to 31 Mar 2025 </a:t>
          </a:r>
          <a:br>
            <a:rPr lang="en-AU" sz="400" b="0" dirty="0"/>
          </a:br>
          <a:br>
            <a:rPr lang="en-AU" sz="400" b="0" dirty="0"/>
          </a:br>
          <a:r>
            <a:rPr lang="en-AU" sz="1000" b="0" dirty="0"/>
            <a:t>(</a:t>
          </a:r>
          <a:r>
            <a:rPr lang="en-AU" sz="1000" dirty="0">
              <a:latin typeface="Arial" panose="020B0604020202020204" pitchFamily="34" charset="0"/>
              <a:cs typeface="Arial" panose="020B0604020202020204" pitchFamily="34" charset="0"/>
            </a:rPr>
            <a:t>Gross of fees)</a:t>
          </a:r>
          <a:endParaRPr lang="en-AU" sz="1000" b="0" dirty="0"/>
        </a:p>
      </dgm:t>
    </dgm:pt>
    <dgm:pt modelId="{56818158-F6B3-4515-AD26-CF067AE313A7}" type="parTrans" cxnId="{29C0DF06-F94C-4433-BCA6-92AC7806E182}">
      <dgm:prSet/>
      <dgm:spPr/>
      <dgm:t>
        <a:bodyPr/>
        <a:lstStyle/>
        <a:p>
          <a:endParaRPr lang="en-AU"/>
        </a:p>
      </dgm:t>
    </dgm:pt>
    <dgm:pt modelId="{88F48AA6-6ABF-49F6-992D-01940110975F}" type="sibTrans" cxnId="{29C0DF06-F94C-4433-BCA6-92AC7806E182}">
      <dgm:prSet/>
      <dgm:spPr/>
      <dgm:t>
        <a:bodyPr/>
        <a:lstStyle/>
        <a:p>
          <a:endParaRPr lang="en-AU"/>
        </a:p>
      </dgm:t>
    </dgm:pt>
    <dgm:pt modelId="{99FD8BA8-02E4-4A30-A8C8-DBA07DC993F1}">
      <dgm:prSet phldrT="[Text]" custT="1"/>
      <dgm:spPr/>
      <dgm:t>
        <a:bodyPr anchor="ctr" anchorCtr="0"/>
        <a:lstStyle/>
        <a:p>
          <a:r>
            <a:rPr lang="en-AU" sz="1300" dirty="0"/>
            <a:t>ICG – Alternatives (34.2%)</a:t>
          </a:r>
        </a:p>
      </dgm:t>
    </dgm:pt>
    <dgm:pt modelId="{358D39B9-7125-4AD5-B154-54FFB6B389DF}" type="parTrans" cxnId="{44167498-5CC9-401B-AA8B-8058272BFC49}">
      <dgm:prSet/>
      <dgm:spPr/>
      <dgm:t>
        <a:bodyPr/>
        <a:lstStyle/>
        <a:p>
          <a:endParaRPr lang="en-AU"/>
        </a:p>
      </dgm:t>
    </dgm:pt>
    <dgm:pt modelId="{6D5D8C85-6875-4B7B-AC0E-AD139016F1D8}" type="sibTrans" cxnId="{44167498-5CC9-401B-AA8B-8058272BFC49}">
      <dgm:prSet/>
      <dgm:spPr/>
      <dgm:t>
        <a:bodyPr/>
        <a:lstStyle/>
        <a:p>
          <a:endParaRPr lang="en-AU"/>
        </a:p>
      </dgm:t>
    </dgm:pt>
    <dgm:pt modelId="{D5D24DB7-4197-48EC-878D-5693F6B18D7D}">
      <dgm:prSet phldrT="[Text]" custT="1"/>
      <dgm:spPr/>
      <dgm:t>
        <a:bodyPr anchor="ctr" anchorCtr="0"/>
        <a:lstStyle/>
        <a:p>
          <a:r>
            <a:rPr lang="en-AU" sz="1300" dirty="0"/>
            <a:t>Invesco – Infrastructure (15.5%)</a:t>
          </a:r>
        </a:p>
      </dgm:t>
    </dgm:pt>
    <dgm:pt modelId="{0E87F0B5-6511-4A7A-BCDA-78DF5C3E961D}" type="parTrans" cxnId="{C14A4402-4E33-44FC-A95F-FD71CC798F78}">
      <dgm:prSet/>
      <dgm:spPr/>
      <dgm:t>
        <a:bodyPr/>
        <a:lstStyle/>
        <a:p>
          <a:endParaRPr lang="en-AU"/>
        </a:p>
      </dgm:t>
    </dgm:pt>
    <dgm:pt modelId="{58FCB3E0-BB44-479B-9820-5F9B113A7618}" type="sibTrans" cxnId="{C14A4402-4E33-44FC-A95F-FD71CC798F78}">
      <dgm:prSet/>
      <dgm:spPr/>
      <dgm:t>
        <a:bodyPr/>
        <a:lstStyle/>
        <a:p>
          <a:endParaRPr lang="en-AU"/>
        </a:p>
      </dgm:t>
    </dgm:pt>
    <dgm:pt modelId="{7388BE5C-B0BF-41BE-8573-03FC9F429A2E}">
      <dgm:prSet phldrT="[Text]" custT="1"/>
      <dgm:spPr/>
      <dgm:t>
        <a:bodyPr anchor="ctr" anchorCtr="0"/>
        <a:lstStyle/>
        <a:p>
          <a:pPr algn="l"/>
          <a:r>
            <a:rPr lang="en-AU" sz="1300" dirty="0"/>
            <a:t>Macquarie – Infrastructure (15.1%)</a:t>
          </a:r>
        </a:p>
      </dgm:t>
    </dgm:pt>
    <dgm:pt modelId="{34C8E0B1-F0D9-4CDE-B7EA-A7D36DE22B5B}" type="sibTrans" cxnId="{705C5EF0-904E-4A0A-9C83-03E3BDDB4003}">
      <dgm:prSet/>
      <dgm:spPr/>
      <dgm:t>
        <a:bodyPr/>
        <a:lstStyle/>
        <a:p>
          <a:endParaRPr lang="en-AU"/>
        </a:p>
      </dgm:t>
    </dgm:pt>
    <dgm:pt modelId="{DB634DEE-3D79-40BE-8040-10C9CF11ECEA}" type="parTrans" cxnId="{705C5EF0-904E-4A0A-9C83-03E3BDDB4003}">
      <dgm:prSet/>
      <dgm:spPr/>
      <dgm:t>
        <a:bodyPr/>
        <a:lstStyle/>
        <a:p>
          <a:endParaRPr lang="en-AU"/>
        </a:p>
      </dgm:t>
    </dgm:pt>
    <dgm:pt modelId="{2895811E-C2CE-49A1-8306-B10E5F2F291F}" type="pres">
      <dgm:prSet presAssocID="{91D23E88-1E40-41AE-957E-42D39E427DBB}" presName="vert0" presStyleCnt="0">
        <dgm:presLayoutVars>
          <dgm:dir/>
          <dgm:animOne val="branch"/>
          <dgm:animLvl val="lvl"/>
        </dgm:presLayoutVars>
      </dgm:prSet>
      <dgm:spPr/>
    </dgm:pt>
    <dgm:pt modelId="{02A78F3F-AF84-47C2-A902-0BA328DC9033}" type="pres">
      <dgm:prSet presAssocID="{61AB1DE2-BAEB-4F8C-94E9-A3862C9E1CF0}" presName="thickLine" presStyleLbl="alignNode1" presStyleIdx="0" presStyleCnt="1"/>
      <dgm:spPr/>
    </dgm:pt>
    <dgm:pt modelId="{63A3C31D-F885-4942-A60E-02A9973301DE}" type="pres">
      <dgm:prSet presAssocID="{61AB1DE2-BAEB-4F8C-94E9-A3862C9E1CF0}" presName="horz1" presStyleCnt="0"/>
      <dgm:spPr/>
    </dgm:pt>
    <dgm:pt modelId="{C6A7C9CC-01F3-4675-BBEB-3501B291EA59}" type="pres">
      <dgm:prSet presAssocID="{61AB1DE2-BAEB-4F8C-94E9-A3862C9E1CF0}" presName="tx1" presStyleLbl="revTx" presStyleIdx="0" presStyleCnt="4" custScaleX="240667"/>
      <dgm:spPr/>
    </dgm:pt>
    <dgm:pt modelId="{C9E596B0-48A5-4B56-B957-674311653ED7}" type="pres">
      <dgm:prSet presAssocID="{61AB1DE2-BAEB-4F8C-94E9-A3862C9E1CF0}" presName="vert1" presStyleCnt="0"/>
      <dgm:spPr/>
    </dgm:pt>
    <dgm:pt modelId="{CDAE07A1-1850-4788-9653-E7B33B00981D}" type="pres">
      <dgm:prSet presAssocID="{99FD8BA8-02E4-4A30-A8C8-DBA07DC993F1}" presName="vertSpace2a" presStyleCnt="0"/>
      <dgm:spPr/>
    </dgm:pt>
    <dgm:pt modelId="{679FA306-0871-4CA0-868C-FB8C2B9A5047}" type="pres">
      <dgm:prSet presAssocID="{99FD8BA8-02E4-4A30-A8C8-DBA07DC993F1}" presName="horz2" presStyleCnt="0"/>
      <dgm:spPr/>
    </dgm:pt>
    <dgm:pt modelId="{80D21540-521F-4173-AF2F-D1F2CD4F8510}" type="pres">
      <dgm:prSet presAssocID="{99FD8BA8-02E4-4A30-A8C8-DBA07DC993F1}" presName="horzSpace2" presStyleCnt="0"/>
      <dgm:spPr/>
    </dgm:pt>
    <dgm:pt modelId="{C0EE098D-3CAC-4B04-9492-3CC715AC4496}" type="pres">
      <dgm:prSet presAssocID="{99FD8BA8-02E4-4A30-A8C8-DBA07DC993F1}" presName="tx2" presStyleLbl="revTx" presStyleIdx="1" presStyleCnt="4"/>
      <dgm:spPr/>
    </dgm:pt>
    <dgm:pt modelId="{B470877C-3FCA-4260-942B-CF9FA5EFFE83}" type="pres">
      <dgm:prSet presAssocID="{99FD8BA8-02E4-4A30-A8C8-DBA07DC993F1}" presName="vert2" presStyleCnt="0"/>
      <dgm:spPr/>
    </dgm:pt>
    <dgm:pt modelId="{7E01C899-CB45-4919-AA4D-0CB9D28F8340}" type="pres">
      <dgm:prSet presAssocID="{99FD8BA8-02E4-4A30-A8C8-DBA07DC993F1}" presName="thinLine2b" presStyleLbl="callout" presStyleIdx="0" presStyleCnt="3"/>
      <dgm:spPr/>
    </dgm:pt>
    <dgm:pt modelId="{FEEB780C-E27C-497A-BCF5-4730DB1BB221}" type="pres">
      <dgm:prSet presAssocID="{99FD8BA8-02E4-4A30-A8C8-DBA07DC993F1}" presName="vertSpace2b" presStyleCnt="0"/>
      <dgm:spPr/>
    </dgm:pt>
    <dgm:pt modelId="{77F471D6-2EAE-42B3-9DB8-D82CB5B21B7C}" type="pres">
      <dgm:prSet presAssocID="{D5D24DB7-4197-48EC-878D-5693F6B18D7D}" presName="horz2" presStyleCnt="0"/>
      <dgm:spPr/>
    </dgm:pt>
    <dgm:pt modelId="{70D45A3E-6D8B-4D81-AC10-C1D0E2C52169}" type="pres">
      <dgm:prSet presAssocID="{D5D24DB7-4197-48EC-878D-5693F6B18D7D}" presName="horzSpace2" presStyleCnt="0"/>
      <dgm:spPr/>
    </dgm:pt>
    <dgm:pt modelId="{E8FE24F0-3D00-4BA4-BD76-BCEB810FD4F3}" type="pres">
      <dgm:prSet presAssocID="{D5D24DB7-4197-48EC-878D-5693F6B18D7D}" presName="tx2" presStyleLbl="revTx" presStyleIdx="2" presStyleCnt="4"/>
      <dgm:spPr/>
    </dgm:pt>
    <dgm:pt modelId="{92396BB8-2096-40CA-9DB6-872F0492283B}" type="pres">
      <dgm:prSet presAssocID="{D5D24DB7-4197-48EC-878D-5693F6B18D7D}" presName="vert2" presStyleCnt="0"/>
      <dgm:spPr/>
    </dgm:pt>
    <dgm:pt modelId="{1E14FDCB-6689-4611-B26E-3716F4DCDBB6}" type="pres">
      <dgm:prSet presAssocID="{D5D24DB7-4197-48EC-878D-5693F6B18D7D}" presName="thinLine2b" presStyleLbl="callout" presStyleIdx="1" presStyleCnt="3"/>
      <dgm:spPr/>
    </dgm:pt>
    <dgm:pt modelId="{63D1E195-7306-4039-9F98-07D71ECCB505}" type="pres">
      <dgm:prSet presAssocID="{D5D24DB7-4197-48EC-878D-5693F6B18D7D}" presName="vertSpace2b" presStyleCnt="0"/>
      <dgm:spPr/>
    </dgm:pt>
    <dgm:pt modelId="{A60E1C98-B44E-4A85-BC78-9D70F63863B8}" type="pres">
      <dgm:prSet presAssocID="{7388BE5C-B0BF-41BE-8573-03FC9F429A2E}" presName="horz2" presStyleCnt="0"/>
      <dgm:spPr/>
    </dgm:pt>
    <dgm:pt modelId="{2D367873-FD54-4081-8844-76EEDBAFF49F}" type="pres">
      <dgm:prSet presAssocID="{7388BE5C-B0BF-41BE-8573-03FC9F429A2E}" presName="horzSpace2" presStyleCnt="0"/>
      <dgm:spPr/>
    </dgm:pt>
    <dgm:pt modelId="{371E8459-1306-4A6D-BEE4-C6EF9BA3C610}" type="pres">
      <dgm:prSet presAssocID="{7388BE5C-B0BF-41BE-8573-03FC9F429A2E}" presName="tx2" presStyleLbl="revTx" presStyleIdx="3" presStyleCnt="4"/>
      <dgm:spPr/>
    </dgm:pt>
    <dgm:pt modelId="{9818B9AF-1947-4CE4-962C-B2438095D450}" type="pres">
      <dgm:prSet presAssocID="{7388BE5C-B0BF-41BE-8573-03FC9F429A2E}" presName="vert2" presStyleCnt="0"/>
      <dgm:spPr/>
    </dgm:pt>
    <dgm:pt modelId="{7E780D60-B9C0-479E-A81D-E9200638F1EC}" type="pres">
      <dgm:prSet presAssocID="{7388BE5C-B0BF-41BE-8573-03FC9F429A2E}" presName="thinLine2b" presStyleLbl="callout" presStyleIdx="2" presStyleCnt="3"/>
      <dgm:spPr/>
    </dgm:pt>
    <dgm:pt modelId="{7F7967CB-EB9A-4CED-AC32-625B3E503444}" type="pres">
      <dgm:prSet presAssocID="{7388BE5C-B0BF-41BE-8573-03FC9F429A2E}" presName="vertSpace2b" presStyleCnt="0"/>
      <dgm:spPr/>
    </dgm:pt>
  </dgm:ptLst>
  <dgm:cxnLst>
    <dgm:cxn modelId="{C14A4402-4E33-44FC-A95F-FD71CC798F78}" srcId="{61AB1DE2-BAEB-4F8C-94E9-A3862C9E1CF0}" destId="{D5D24DB7-4197-48EC-878D-5693F6B18D7D}" srcOrd="1" destOrd="0" parTransId="{0E87F0B5-6511-4A7A-BCDA-78DF5C3E961D}" sibTransId="{58FCB3E0-BB44-479B-9820-5F9B113A7618}"/>
    <dgm:cxn modelId="{29C0DF06-F94C-4433-BCA6-92AC7806E182}" srcId="{91D23E88-1E40-41AE-957E-42D39E427DBB}" destId="{61AB1DE2-BAEB-4F8C-94E9-A3862C9E1CF0}" srcOrd="0" destOrd="0" parTransId="{56818158-F6B3-4515-AD26-CF067AE313A7}" sibTransId="{88F48AA6-6ABF-49F6-992D-01940110975F}"/>
    <dgm:cxn modelId="{45A39F1D-1369-4C83-9349-FCB97C911077}" type="presOf" srcId="{61AB1DE2-BAEB-4F8C-94E9-A3862C9E1CF0}" destId="{C6A7C9CC-01F3-4675-BBEB-3501B291EA59}" srcOrd="0" destOrd="0" presId="urn:microsoft.com/office/officeart/2008/layout/LinedList"/>
    <dgm:cxn modelId="{92EB4F5D-E448-4920-B00F-71863622A6D4}" type="presOf" srcId="{7388BE5C-B0BF-41BE-8573-03FC9F429A2E}" destId="{371E8459-1306-4A6D-BEE4-C6EF9BA3C610}" srcOrd="0" destOrd="0" presId="urn:microsoft.com/office/officeart/2008/layout/LinedList"/>
    <dgm:cxn modelId="{331B2268-F5D7-48B5-83F0-A63BB0C71AD3}" type="presOf" srcId="{91D23E88-1E40-41AE-957E-42D39E427DBB}" destId="{2895811E-C2CE-49A1-8306-B10E5F2F291F}" srcOrd="0" destOrd="0" presId="urn:microsoft.com/office/officeart/2008/layout/LinedList"/>
    <dgm:cxn modelId="{301C3095-D2EF-4310-8B1E-E493F579900B}" type="presOf" srcId="{99FD8BA8-02E4-4A30-A8C8-DBA07DC993F1}" destId="{C0EE098D-3CAC-4B04-9492-3CC715AC4496}" srcOrd="0" destOrd="0" presId="urn:microsoft.com/office/officeart/2008/layout/LinedList"/>
    <dgm:cxn modelId="{44167498-5CC9-401B-AA8B-8058272BFC49}" srcId="{61AB1DE2-BAEB-4F8C-94E9-A3862C9E1CF0}" destId="{99FD8BA8-02E4-4A30-A8C8-DBA07DC993F1}" srcOrd="0" destOrd="0" parTransId="{358D39B9-7125-4AD5-B154-54FFB6B389DF}" sibTransId="{6D5D8C85-6875-4B7B-AC0E-AD139016F1D8}"/>
    <dgm:cxn modelId="{787C19BB-27DA-4858-B764-90575E3232C3}" type="presOf" srcId="{D5D24DB7-4197-48EC-878D-5693F6B18D7D}" destId="{E8FE24F0-3D00-4BA4-BD76-BCEB810FD4F3}" srcOrd="0" destOrd="0" presId="urn:microsoft.com/office/officeart/2008/layout/LinedList"/>
    <dgm:cxn modelId="{705C5EF0-904E-4A0A-9C83-03E3BDDB4003}" srcId="{61AB1DE2-BAEB-4F8C-94E9-A3862C9E1CF0}" destId="{7388BE5C-B0BF-41BE-8573-03FC9F429A2E}" srcOrd="2" destOrd="0" parTransId="{DB634DEE-3D79-40BE-8040-10C9CF11ECEA}" sibTransId="{34C8E0B1-F0D9-4CDE-B7EA-A7D36DE22B5B}"/>
    <dgm:cxn modelId="{3ABDFC70-EC32-422D-9ECF-8DCA46A8B2E7}" type="presParOf" srcId="{2895811E-C2CE-49A1-8306-B10E5F2F291F}" destId="{02A78F3F-AF84-47C2-A902-0BA328DC9033}" srcOrd="0" destOrd="0" presId="urn:microsoft.com/office/officeart/2008/layout/LinedList"/>
    <dgm:cxn modelId="{ECE8E54F-614A-4018-B606-1E7790904F4A}" type="presParOf" srcId="{2895811E-C2CE-49A1-8306-B10E5F2F291F}" destId="{63A3C31D-F885-4942-A60E-02A9973301DE}" srcOrd="1" destOrd="0" presId="urn:microsoft.com/office/officeart/2008/layout/LinedList"/>
    <dgm:cxn modelId="{EF995739-97E6-42FC-8136-0B2B8C977017}" type="presParOf" srcId="{63A3C31D-F885-4942-A60E-02A9973301DE}" destId="{C6A7C9CC-01F3-4675-BBEB-3501B291EA59}" srcOrd="0" destOrd="0" presId="urn:microsoft.com/office/officeart/2008/layout/LinedList"/>
    <dgm:cxn modelId="{2EC02B82-F983-4C53-BF03-A9A46D87910B}" type="presParOf" srcId="{63A3C31D-F885-4942-A60E-02A9973301DE}" destId="{C9E596B0-48A5-4B56-B957-674311653ED7}" srcOrd="1" destOrd="0" presId="urn:microsoft.com/office/officeart/2008/layout/LinedList"/>
    <dgm:cxn modelId="{7D0C2515-3540-4CD3-B994-CC69638CA5D6}" type="presParOf" srcId="{C9E596B0-48A5-4B56-B957-674311653ED7}" destId="{CDAE07A1-1850-4788-9653-E7B33B00981D}" srcOrd="0" destOrd="0" presId="urn:microsoft.com/office/officeart/2008/layout/LinedList"/>
    <dgm:cxn modelId="{296A6643-9581-4881-A4CA-34100ADD7AF5}" type="presParOf" srcId="{C9E596B0-48A5-4B56-B957-674311653ED7}" destId="{679FA306-0871-4CA0-868C-FB8C2B9A5047}" srcOrd="1" destOrd="0" presId="urn:microsoft.com/office/officeart/2008/layout/LinedList"/>
    <dgm:cxn modelId="{68B5F5B4-608B-4F21-9DD8-84E0509366B4}" type="presParOf" srcId="{679FA306-0871-4CA0-868C-FB8C2B9A5047}" destId="{80D21540-521F-4173-AF2F-D1F2CD4F8510}" srcOrd="0" destOrd="0" presId="urn:microsoft.com/office/officeart/2008/layout/LinedList"/>
    <dgm:cxn modelId="{530219E9-02F6-4503-B66D-7979B510F412}" type="presParOf" srcId="{679FA306-0871-4CA0-868C-FB8C2B9A5047}" destId="{C0EE098D-3CAC-4B04-9492-3CC715AC4496}" srcOrd="1" destOrd="0" presId="urn:microsoft.com/office/officeart/2008/layout/LinedList"/>
    <dgm:cxn modelId="{74903F37-839D-49F4-9672-46606D0FE415}" type="presParOf" srcId="{679FA306-0871-4CA0-868C-FB8C2B9A5047}" destId="{B470877C-3FCA-4260-942B-CF9FA5EFFE83}" srcOrd="2" destOrd="0" presId="urn:microsoft.com/office/officeart/2008/layout/LinedList"/>
    <dgm:cxn modelId="{D41F9229-6FED-421B-8B11-366EFCEF9926}" type="presParOf" srcId="{C9E596B0-48A5-4B56-B957-674311653ED7}" destId="{7E01C899-CB45-4919-AA4D-0CB9D28F8340}" srcOrd="2" destOrd="0" presId="urn:microsoft.com/office/officeart/2008/layout/LinedList"/>
    <dgm:cxn modelId="{309E4FAD-544D-455B-B653-6987D0B7110E}" type="presParOf" srcId="{C9E596B0-48A5-4B56-B957-674311653ED7}" destId="{FEEB780C-E27C-497A-BCF5-4730DB1BB221}" srcOrd="3" destOrd="0" presId="urn:microsoft.com/office/officeart/2008/layout/LinedList"/>
    <dgm:cxn modelId="{231735A3-EA45-46F7-8BF1-2F290EF10046}" type="presParOf" srcId="{C9E596B0-48A5-4B56-B957-674311653ED7}" destId="{77F471D6-2EAE-42B3-9DB8-D82CB5B21B7C}" srcOrd="4" destOrd="0" presId="urn:microsoft.com/office/officeart/2008/layout/LinedList"/>
    <dgm:cxn modelId="{C5150CBD-1DF2-4935-957B-51BA32710F3C}" type="presParOf" srcId="{77F471D6-2EAE-42B3-9DB8-D82CB5B21B7C}" destId="{70D45A3E-6D8B-4D81-AC10-C1D0E2C52169}" srcOrd="0" destOrd="0" presId="urn:microsoft.com/office/officeart/2008/layout/LinedList"/>
    <dgm:cxn modelId="{C0586DBC-76BC-44E2-9CDE-D2A941C4E7A8}" type="presParOf" srcId="{77F471D6-2EAE-42B3-9DB8-D82CB5B21B7C}" destId="{E8FE24F0-3D00-4BA4-BD76-BCEB810FD4F3}" srcOrd="1" destOrd="0" presId="urn:microsoft.com/office/officeart/2008/layout/LinedList"/>
    <dgm:cxn modelId="{08276B40-EBDD-4466-9CA3-46665798CBDB}" type="presParOf" srcId="{77F471D6-2EAE-42B3-9DB8-D82CB5B21B7C}" destId="{92396BB8-2096-40CA-9DB6-872F0492283B}" srcOrd="2" destOrd="0" presId="urn:microsoft.com/office/officeart/2008/layout/LinedList"/>
    <dgm:cxn modelId="{34AA88FC-2CC9-4748-8B94-78911C37E3AE}" type="presParOf" srcId="{C9E596B0-48A5-4B56-B957-674311653ED7}" destId="{1E14FDCB-6689-4611-B26E-3716F4DCDBB6}" srcOrd="5" destOrd="0" presId="urn:microsoft.com/office/officeart/2008/layout/LinedList"/>
    <dgm:cxn modelId="{EEA1FDB8-5D24-4196-8DED-350A2CF4467A}" type="presParOf" srcId="{C9E596B0-48A5-4B56-B957-674311653ED7}" destId="{63D1E195-7306-4039-9F98-07D71ECCB505}" srcOrd="6" destOrd="0" presId="urn:microsoft.com/office/officeart/2008/layout/LinedList"/>
    <dgm:cxn modelId="{142D26DA-C3B5-4562-8F53-89D470B05DF4}" type="presParOf" srcId="{C9E596B0-48A5-4B56-B957-674311653ED7}" destId="{A60E1C98-B44E-4A85-BC78-9D70F63863B8}" srcOrd="7" destOrd="0" presId="urn:microsoft.com/office/officeart/2008/layout/LinedList"/>
    <dgm:cxn modelId="{D43FC5CE-99B3-4EB8-A2A7-9B81C998E253}" type="presParOf" srcId="{A60E1C98-B44E-4A85-BC78-9D70F63863B8}" destId="{2D367873-FD54-4081-8844-76EEDBAFF49F}" srcOrd="0" destOrd="0" presId="urn:microsoft.com/office/officeart/2008/layout/LinedList"/>
    <dgm:cxn modelId="{2FED7574-AEB8-4D53-85D5-749C84623A4B}" type="presParOf" srcId="{A60E1C98-B44E-4A85-BC78-9D70F63863B8}" destId="{371E8459-1306-4A6D-BEE4-C6EF9BA3C610}" srcOrd="1" destOrd="0" presId="urn:microsoft.com/office/officeart/2008/layout/LinedList"/>
    <dgm:cxn modelId="{DADCA9EC-3DEB-44EE-AC48-68FCBF15EF77}" type="presParOf" srcId="{A60E1C98-B44E-4A85-BC78-9D70F63863B8}" destId="{9818B9AF-1947-4CE4-962C-B2438095D450}" srcOrd="2" destOrd="0" presId="urn:microsoft.com/office/officeart/2008/layout/LinedList"/>
    <dgm:cxn modelId="{F2F6C2B0-5E68-470F-8020-4D295828502E}" type="presParOf" srcId="{C9E596B0-48A5-4B56-B957-674311653ED7}" destId="{7E780D60-B9C0-479E-A81D-E9200638F1EC}" srcOrd="8" destOrd="0" presId="urn:microsoft.com/office/officeart/2008/layout/LinedList"/>
    <dgm:cxn modelId="{7A73E24A-651B-4BD0-A205-2E986396FC20}" type="presParOf" srcId="{C9E596B0-48A5-4B56-B957-674311653ED7}" destId="{7F7967CB-EB9A-4CED-AC32-625B3E503444}" srcOrd="9" destOrd="0" presId="urn:microsoft.com/office/officeart/2008/layout/LinedList"/>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D23E88-1E40-41AE-957E-42D39E427DB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AU"/>
        </a:p>
      </dgm:t>
    </dgm:pt>
    <dgm:pt modelId="{61AB1DE2-BAEB-4F8C-94E9-A3862C9E1CF0}">
      <dgm:prSet phldrT="[Text]" custT="1"/>
      <dgm:spPr/>
      <dgm:t>
        <a:bodyPr/>
        <a:lstStyle/>
        <a:p>
          <a:br>
            <a:rPr lang="en-AU" sz="600" b="0" dirty="0"/>
          </a:br>
          <a:r>
            <a:rPr lang="en-AU" sz="1300" b="0" dirty="0"/>
            <a:t>1 year to 31 Mar 2025</a:t>
          </a:r>
          <a:br>
            <a:rPr lang="en-AU" sz="400" b="0" dirty="0"/>
          </a:br>
          <a:br>
            <a:rPr lang="en-AU" sz="400" b="0" dirty="0"/>
          </a:br>
          <a:r>
            <a:rPr lang="en-AU" sz="1000" b="0" dirty="0"/>
            <a:t>(</a:t>
          </a:r>
          <a:r>
            <a:rPr lang="en-AU" sz="1000" dirty="0">
              <a:latin typeface="Arial" panose="020B0604020202020204" pitchFamily="34" charset="0"/>
              <a:cs typeface="Arial" panose="020B0604020202020204" pitchFamily="34" charset="0"/>
            </a:rPr>
            <a:t>Gross of fees)</a:t>
          </a:r>
          <a:endParaRPr lang="en-AU" sz="1000" b="0" dirty="0"/>
        </a:p>
      </dgm:t>
    </dgm:pt>
    <dgm:pt modelId="{56818158-F6B3-4515-AD26-CF067AE313A7}" type="parTrans" cxnId="{29C0DF06-F94C-4433-BCA6-92AC7806E182}">
      <dgm:prSet/>
      <dgm:spPr/>
      <dgm:t>
        <a:bodyPr/>
        <a:lstStyle/>
        <a:p>
          <a:endParaRPr lang="en-AU" sz="1300"/>
        </a:p>
      </dgm:t>
    </dgm:pt>
    <dgm:pt modelId="{88F48AA6-6ABF-49F6-992D-01940110975F}" type="sibTrans" cxnId="{29C0DF06-F94C-4433-BCA6-92AC7806E182}">
      <dgm:prSet/>
      <dgm:spPr/>
      <dgm:t>
        <a:bodyPr/>
        <a:lstStyle/>
        <a:p>
          <a:endParaRPr lang="en-AU" sz="1300"/>
        </a:p>
      </dgm:t>
    </dgm:pt>
    <dgm:pt modelId="{99FD8BA8-02E4-4A30-A8C8-DBA07DC993F1}">
      <dgm:prSet phldrT="[Text]" custT="1"/>
      <dgm:spPr/>
      <dgm:t>
        <a:bodyPr anchor="ctr" anchorCtr="0"/>
        <a:lstStyle/>
        <a:p>
          <a:r>
            <a:rPr lang="en-AU" sz="1300" dirty="0"/>
            <a:t>Global small companies (16.2%)</a:t>
          </a:r>
        </a:p>
      </dgm:t>
    </dgm:pt>
    <dgm:pt modelId="{358D39B9-7125-4AD5-B154-54FFB6B389DF}" type="parTrans" cxnId="{44167498-5CC9-401B-AA8B-8058272BFC49}">
      <dgm:prSet/>
      <dgm:spPr/>
      <dgm:t>
        <a:bodyPr/>
        <a:lstStyle/>
        <a:p>
          <a:endParaRPr lang="en-AU" sz="1300"/>
        </a:p>
      </dgm:t>
    </dgm:pt>
    <dgm:pt modelId="{6D5D8C85-6875-4B7B-AC0E-AD139016F1D8}" type="sibTrans" cxnId="{44167498-5CC9-401B-AA8B-8058272BFC49}">
      <dgm:prSet/>
      <dgm:spPr/>
      <dgm:t>
        <a:bodyPr/>
        <a:lstStyle/>
        <a:p>
          <a:endParaRPr lang="en-AU" sz="1300"/>
        </a:p>
      </dgm:t>
    </dgm:pt>
    <dgm:pt modelId="{D5D24DB7-4197-48EC-878D-5693F6B18D7D}">
      <dgm:prSet phldrT="[Text]" custT="1"/>
      <dgm:spPr/>
      <dgm:t>
        <a:bodyPr anchor="ctr" anchorCtr="0"/>
        <a:lstStyle/>
        <a:p>
          <a:r>
            <a:rPr lang="en-AU" sz="1300" dirty="0"/>
            <a:t>Listed infrastructure (15.1%)</a:t>
          </a:r>
        </a:p>
      </dgm:t>
    </dgm:pt>
    <dgm:pt modelId="{0E87F0B5-6511-4A7A-BCDA-78DF5C3E961D}" type="parTrans" cxnId="{C14A4402-4E33-44FC-A95F-FD71CC798F78}">
      <dgm:prSet/>
      <dgm:spPr/>
      <dgm:t>
        <a:bodyPr/>
        <a:lstStyle/>
        <a:p>
          <a:endParaRPr lang="en-AU" sz="1300"/>
        </a:p>
      </dgm:t>
    </dgm:pt>
    <dgm:pt modelId="{58FCB3E0-BB44-479B-9820-5F9B113A7618}" type="sibTrans" cxnId="{C14A4402-4E33-44FC-A95F-FD71CC798F78}">
      <dgm:prSet/>
      <dgm:spPr/>
      <dgm:t>
        <a:bodyPr/>
        <a:lstStyle/>
        <a:p>
          <a:endParaRPr lang="en-AU" sz="1300"/>
        </a:p>
      </dgm:t>
    </dgm:pt>
    <dgm:pt modelId="{7388BE5C-B0BF-41BE-8573-03FC9F429A2E}">
      <dgm:prSet phldrT="[Text]" custT="1"/>
      <dgm:spPr/>
      <dgm:t>
        <a:bodyPr anchor="ctr" anchorCtr="0"/>
        <a:lstStyle/>
        <a:p>
          <a:r>
            <a:rPr lang="en-AU" sz="1300" dirty="0"/>
            <a:t>Emerging market shares (13.0%)</a:t>
          </a:r>
        </a:p>
      </dgm:t>
    </dgm:pt>
    <dgm:pt modelId="{DB634DEE-3D79-40BE-8040-10C9CF11ECEA}" type="parTrans" cxnId="{705C5EF0-904E-4A0A-9C83-03E3BDDB4003}">
      <dgm:prSet/>
      <dgm:spPr/>
      <dgm:t>
        <a:bodyPr/>
        <a:lstStyle/>
        <a:p>
          <a:endParaRPr lang="en-AU" sz="1300"/>
        </a:p>
      </dgm:t>
    </dgm:pt>
    <dgm:pt modelId="{34C8E0B1-F0D9-4CDE-B7EA-A7D36DE22B5B}" type="sibTrans" cxnId="{705C5EF0-904E-4A0A-9C83-03E3BDDB4003}">
      <dgm:prSet/>
      <dgm:spPr/>
      <dgm:t>
        <a:bodyPr/>
        <a:lstStyle/>
        <a:p>
          <a:endParaRPr lang="en-AU" sz="1300"/>
        </a:p>
      </dgm:t>
    </dgm:pt>
    <dgm:pt modelId="{2895811E-C2CE-49A1-8306-B10E5F2F291F}" type="pres">
      <dgm:prSet presAssocID="{91D23E88-1E40-41AE-957E-42D39E427DBB}" presName="vert0" presStyleCnt="0">
        <dgm:presLayoutVars>
          <dgm:dir/>
          <dgm:animOne val="branch"/>
          <dgm:animLvl val="lvl"/>
        </dgm:presLayoutVars>
      </dgm:prSet>
      <dgm:spPr/>
    </dgm:pt>
    <dgm:pt modelId="{02A78F3F-AF84-47C2-A902-0BA328DC9033}" type="pres">
      <dgm:prSet presAssocID="{61AB1DE2-BAEB-4F8C-94E9-A3862C9E1CF0}" presName="thickLine" presStyleLbl="alignNode1" presStyleIdx="0" presStyleCnt="1"/>
      <dgm:spPr/>
    </dgm:pt>
    <dgm:pt modelId="{63A3C31D-F885-4942-A60E-02A9973301DE}" type="pres">
      <dgm:prSet presAssocID="{61AB1DE2-BAEB-4F8C-94E9-A3862C9E1CF0}" presName="horz1" presStyleCnt="0"/>
      <dgm:spPr/>
    </dgm:pt>
    <dgm:pt modelId="{C6A7C9CC-01F3-4675-BBEB-3501B291EA59}" type="pres">
      <dgm:prSet presAssocID="{61AB1DE2-BAEB-4F8C-94E9-A3862C9E1CF0}" presName="tx1" presStyleLbl="revTx" presStyleIdx="0" presStyleCnt="4" custScaleX="241662"/>
      <dgm:spPr/>
    </dgm:pt>
    <dgm:pt modelId="{C9E596B0-48A5-4B56-B957-674311653ED7}" type="pres">
      <dgm:prSet presAssocID="{61AB1DE2-BAEB-4F8C-94E9-A3862C9E1CF0}" presName="vert1" presStyleCnt="0"/>
      <dgm:spPr/>
    </dgm:pt>
    <dgm:pt modelId="{CDAE07A1-1850-4788-9653-E7B33B00981D}" type="pres">
      <dgm:prSet presAssocID="{99FD8BA8-02E4-4A30-A8C8-DBA07DC993F1}" presName="vertSpace2a" presStyleCnt="0"/>
      <dgm:spPr/>
    </dgm:pt>
    <dgm:pt modelId="{679FA306-0871-4CA0-868C-FB8C2B9A5047}" type="pres">
      <dgm:prSet presAssocID="{99FD8BA8-02E4-4A30-A8C8-DBA07DC993F1}" presName="horz2" presStyleCnt="0"/>
      <dgm:spPr/>
    </dgm:pt>
    <dgm:pt modelId="{80D21540-521F-4173-AF2F-D1F2CD4F8510}" type="pres">
      <dgm:prSet presAssocID="{99FD8BA8-02E4-4A30-A8C8-DBA07DC993F1}" presName="horzSpace2" presStyleCnt="0"/>
      <dgm:spPr/>
    </dgm:pt>
    <dgm:pt modelId="{C0EE098D-3CAC-4B04-9492-3CC715AC4496}" type="pres">
      <dgm:prSet presAssocID="{99FD8BA8-02E4-4A30-A8C8-DBA07DC993F1}" presName="tx2" presStyleLbl="revTx" presStyleIdx="1" presStyleCnt="4"/>
      <dgm:spPr/>
    </dgm:pt>
    <dgm:pt modelId="{B470877C-3FCA-4260-942B-CF9FA5EFFE83}" type="pres">
      <dgm:prSet presAssocID="{99FD8BA8-02E4-4A30-A8C8-DBA07DC993F1}" presName="vert2" presStyleCnt="0"/>
      <dgm:spPr/>
    </dgm:pt>
    <dgm:pt modelId="{7E01C899-CB45-4919-AA4D-0CB9D28F8340}" type="pres">
      <dgm:prSet presAssocID="{99FD8BA8-02E4-4A30-A8C8-DBA07DC993F1}" presName="thinLine2b" presStyleLbl="callout" presStyleIdx="0" presStyleCnt="3"/>
      <dgm:spPr/>
    </dgm:pt>
    <dgm:pt modelId="{FEEB780C-E27C-497A-BCF5-4730DB1BB221}" type="pres">
      <dgm:prSet presAssocID="{99FD8BA8-02E4-4A30-A8C8-DBA07DC993F1}" presName="vertSpace2b" presStyleCnt="0"/>
      <dgm:spPr/>
    </dgm:pt>
    <dgm:pt modelId="{77F471D6-2EAE-42B3-9DB8-D82CB5B21B7C}" type="pres">
      <dgm:prSet presAssocID="{D5D24DB7-4197-48EC-878D-5693F6B18D7D}" presName="horz2" presStyleCnt="0"/>
      <dgm:spPr/>
    </dgm:pt>
    <dgm:pt modelId="{70D45A3E-6D8B-4D81-AC10-C1D0E2C52169}" type="pres">
      <dgm:prSet presAssocID="{D5D24DB7-4197-48EC-878D-5693F6B18D7D}" presName="horzSpace2" presStyleCnt="0"/>
      <dgm:spPr/>
    </dgm:pt>
    <dgm:pt modelId="{E8FE24F0-3D00-4BA4-BD76-BCEB810FD4F3}" type="pres">
      <dgm:prSet presAssocID="{D5D24DB7-4197-48EC-878D-5693F6B18D7D}" presName="tx2" presStyleLbl="revTx" presStyleIdx="2" presStyleCnt="4"/>
      <dgm:spPr/>
    </dgm:pt>
    <dgm:pt modelId="{92396BB8-2096-40CA-9DB6-872F0492283B}" type="pres">
      <dgm:prSet presAssocID="{D5D24DB7-4197-48EC-878D-5693F6B18D7D}" presName="vert2" presStyleCnt="0"/>
      <dgm:spPr/>
    </dgm:pt>
    <dgm:pt modelId="{1E14FDCB-6689-4611-B26E-3716F4DCDBB6}" type="pres">
      <dgm:prSet presAssocID="{D5D24DB7-4197-48EC-878D-5693F6B18D7D}" presName="thinLine2b" presStyleLbl="callout" presStyleIdx="1" presStyleCnt="3"/>
      <dgm:spPr/>
    </dgm:pt>
    <dgm:pt modelId="{63D1E195-7306-4039-9F98-07D71ECCB505}" type="pres">
      <dgm:prSet presAssocID="{D5D24DB7-4197-48EC-878D-5693F6B18D7D}" presName="vertSpace2b" presStyleCnt="0"/>
      <dgm:spPr/>
    </dgm:pt>
    <dgm:pt modelId="{A60E1C98-B44E-4A85-BC78-9D70F63863B8}" type="pres">
      <dgm:prSet presAssocID="{7388BE5C-B0BF-41BE-8573-03FC9F429A2E}" presName="horz2" presStyleCnt="0"/>
      <dgm:spPr/>
    </dgm:pt>
    <dgm:pt modelId="{2D367873-FD54-4081-8844-76EEDBAFF49F}" type="pres">
      <dgm:prSet presAssocID="{7388BE5C-B0BF-41BE-8573-03FC9F429A2E}" presName="horzSpace2" presStyleCnt="0"/>
      <dgm:spPr/>
    </dgm:pt>
    <dgm:pt modelId="{371E8459-1306-4A6D-BEE4-C6EF9BA3C610}" type="pres">
      <dgm:prSet presAssocID="{7388BE5C-B0BF-41BE-8573-03FC9F429A2E}" presName="tx2" presStyleLbl="revTx" presStyleIdx="3" presStyleCnt="4"/>
      <dgm:spPr/>
    </dgm:pt>
    <dgm:pt modelId="{9818B9AF-1947-4CE4-962C-B2438095D450}" type="pres">
      <dgm:prSet presAssocID="{7388BE5C-B0BF-41BE-8573-03FC9F429A2E}" presName="vert2" presStyleCnt="0"/>
      <dgm:spPr/>
    </dgm:pt>
    <dgm:pt modelId="{7E780D60-B9C0-479E-A81D-E9200638F1EC}" type="pres">
      <dgm:prSet presAssocID="{7388BE5C-B0BF-41BE-8573-03FC9F429A2E}" presName="thinLine2b" presStyleLbl="callout" presStyleIdx="2" presStyleCnt="3"/>
      <dgm:spPr/>
    </dgm:pt>
    <dgm:pt modelId="{7F7967CB-EB9A-4CED-AC32-625B3E503444}" type="pres">
      <dgm:prSet presAssocID="{7388BE5C-B0BF-41BE-8573-03FC9F429A2E}" presName="vertSpace2b" presStyleCnt="0"/>
      <dgm:spPr/>
    </dgm:pt>
  </dgm:ptLst>
  <dgm:cxnLst>
    <dgm:cxn modelId="{C14A4402-4E33-44FC-A95F-FD71CC798F78}" srcId="{61AB1DE2-BAEB-4F8C-94E9-A3862C9E1CF0}" destId="{D5D24DB7-4197-48EC-878D-5693F6B18D7D}" srcOrd="1" destOrd="0" parTransId="{0E87F0B5-6511-4A7A-BCDA-78DF5C3E961D}" sibTransId="{58FCB3E0-BB44-479B-9820-5F9B113A7618}"/>
    <dgm:cxn modelId="{29C0DF06-F94C-4433-BCA6-92AC7806E182}" srcId="{91D23E88-1E40-41AE-957E-42D39E427DBB}" destId="{61AB1DE2-BAEB-4F8C-94E9-A3862C9E1CF0}" srcOrd="0" destOrd="0" parTransId="{56818158-F6B3-4515-AD26-CF067AE313A7}" sibTransId="{88F48AA6-6ABF-49F6-992D-01940110975F}"/>
    <dgm:cxn modelId="{45A39F1D-1369-4C83-9349-FCB97C911077}" type="presOf" srcId="{61AB1DE2-BAEB-4F8C-94E9-A3862C9E1CF0}" destId="{C6A7C9CC-01F3-4675-BBEB-3501B291EA59}" srcOrd="0" destOrd="0" presId="urn:microsoft.com/office/officeart/2008/layout/LinedList"/>
    <dgm:cxn modelId="{92EB4F5D-E448-4920-B00F-71863622A6D4}" type="presOf" srcId="{7388BE5C-B0BF-41BE-8573-03FC9F429A2E}" destId="{371E8459-1306-4A6D-BEE4-C6EF9BA3C610}" srcOrd="0" destOrd="0" presId="urn:microsoft.com/office/officeart/2008/layout/LinedList"/>
    <dgm:cxn modelId="{331B2268-F5D7-48B5-83F0-A63BB0C71AD3}" type="presOf" srcId="{91D23E88-1E40-41AE-957E-42D39E427DBB}" destId="{2895811E-C2CE-49A1-8306-B10E5F2F291F}" srcOrd="0" destOrd="0" presId="urn:microsoft.com/office/officeart/2008/layout/LinedList"/>
    <dgm:cxn modelId="{301C3095-D2EF-4310-8B1E-E493F579900B}" type="presOf" srcId="{99FD8BA8-02E4-4A30-A8C8-DBA07DC993F1}" destId="{C0EE098D-3CAC-4B04-9492-3CC715AC4496}" srcOrd="0" destOrd="0" presId="urn:microsoft.com/office/officeart/2008/layout/LinedList"/>
    <dgm:cxn modelId="{44167498-5CC9-401B-AA8B-8058272BFC49}" srcId="{61AB1DE2-BAEB-4F8C-94E9-A3862C9E1CF0}" destId="{99FD8BA8-02E4-4A30-A8C8-DBA07DC993F1}" srcOrd="0" destOrd="0" parTransId="{358D39B9-7125-4AD5-B154-54FFB6B389DF}" sibTransId="{6D5D8C85-6875-4B7B-AC0E-AD139016F1D8}"/>
    <dgm:cxn modelId="{787C19BB-27DA-4858-B764-90575E3232C3}" type="presOf" srcId="{D5D24DB7-4197-48EC-878D-5693F6B18D7D}" destId="{E8FE24F0-3D00-4BA4-BD76-BCEB810FD4F3}" srcOrd="0" destOrd="0" presId="urn:microsoft.com/office/officeart/2008/layout/LinedList"/>
    <dgm:cxn modelId="{705C5EF0-904E-4A0A-9C83-03E3BDDB4003}" srcId="{61AB1DE2-BAEB-4F8C-94E9-A3862C9E1CF0}" destId="{7388BE5C-B0BF-41BE-8573-03FC9F429A2E}" srcOrd="2" destOrd="0" parTransId="{DB634DEE-3D79-40BE-8040-10C9CF11ECEA}" sibTransId="{34C8E0B1-F0D9-4CDE-B7EA-A7D36DE22B5B}"/>
    <dgm:cxn modelId="{3ABDFC70-EC32-422D-9ECF-8DCA46A8B2E7}" type="presParOf" srcId="{2895811E-C2CE-49A1-8306-B10E5F2F291F}" destId="{02A78F3F-AF84-47C2-A902-0BA328DC9033}" srcOrd="0" destOrd="0" presId="urn:microsoft.com/office/officeart/2008/layout/LinedList"/>
    <dgm:cxn modelId="{ECE8E54F-614A-4018-B606-1E7790904F4A}" type="presParOf" srcId="{2895811E-C2CE-49A1-8306-B10E5F2F291F}" destId="{63A3C31D-F885-4942-A60E-02A9973301DE}" srcOrd="1" destOrd="0" presId="urn:microsoft.com/office/officeart/2008/layout/LinedList"/>
    <dgm:cxn modelId="{EF995739-97E6-42FC-8136-0B2B8C977017}" type="presParOf" srcId="{63A3C31D-F885-4942-A60E-02A9973301DE}" destId="{C6A7C9CC-01F3-4675-BBEB-3501B291EA59}" srcOrd="0" destOrd="0" presId="urn:microsoft.com/office/officeart/2008/layout/LinedList"/>
    <dgm:cxn modelId="{2EC02B82-F983-4C53-BF03-A9A46D87910B}" type="presParOf" srcId="{63A3C31D-F885-4942-A60E-02A9973301DE}" destId="{C9E596B0-48A5-4B56-B957-674311653ED7}" srcOrd="1" destOrd="0" presId="urn:microsoft.com/office/officeart/2008/layout/LinedList"/>
    <dgm:cxn modelId="{7D0C2515-3540-4CD3-B994-CC69638CA5D6}" type="presParOf" srcId="{C9E596B0-48A5-4B56-B957-674311653ED7}" destId="{CDAE07A1-1850-4788-9653-E7B33B00981D}" srcOrd="0" destOrd="0" presId="urn:microsoft.com/office/officeart/2008/layout/LinedList"/>
    <dgm:cxn modelId="{296A6643-9581-4881-A4CA-34100ADD7AF5}" type="presParOf" srcId="{C9E596B0-48A5-4B56-B957-674311653ED7}" destId="{679FA306-0871-4CA0-868C-FB8C2B9A5047}" srcOrd="1" destOrd="0" presId="urn:microsoft.com/office/officeart/2008/layout/LinedList"/>
    <dgm:cxn modelId="{68B5F5B4-608B-4F21-9DD8-84E0509366B4}" type="presParOf" srcId="{679FA306-0871-4CA0-868C-FB8C2B9A5047}" destId="{80D21540-521F-4173-AF2F-D1F2CD4F8510}" srcOrd="0" destOrd="0" presId="urn:microsoft.com/office/officeart/2008/layout/LinedList"/>
    <dgm:cxn modelId="{530219E9-02F6-4503-B66D-7979B510F412}" type="presParOf" srcId="{679FA306-0871-4CA0-868C-FB8C2B9A5047}" destId="{C0EE098D-3CAC-4B04-9492-3CC715AC4496}" srcOrd="1" destOrd="0" presId="urn:microsoft.com/office/officeart/2008/layout/LinedList"/>
    <dgm:cxn modelId="{74903F37-839D-49F4-9672-46606D0FE415}" type="presParOf" srcId="{679FA306-0871-4CA0-868C-FB8C2B9A5047}" destId="{B470877C-3FCA-4260-942B-CF9FA5EFFE83}" srcOrd="2" destOrd="0" presId="urn:microsoft.com/office/officeart/2008/layout/LinedList"/>
    <dgm:cxn modelId="{D41F9229-6FED-421B-8B11-366EFCEF9926}" type="presParOf" srcId="{C9E596B0-48A5-4B56-B957-674311653ED7}" destId="{7E01C899-CB45-4919-AA4D-0CB9D28F8340}" srcOrd="2" destOrd="0" presId="urn:microsoft.com/office/officeart/2008/layout/LinedList"/>
    <dgm:cxn modelId="{309E4FAD-544D-455B-B653-6987D0B7110E}" type="presParOf" srcId="{C9E596B0-48A5-4B56-B957-674311653ED7}" destId="{FEEB780C-E27C-497A-BCF5-4730DB1BB221}" srcOrd="3" destOrd="0" presId="urn:microsoft.com/office/officeart/2008/layout/LinedList"/>
    <dgm:cxn modelId="{231735A3-EA45-46F7-8BF1-2F290EF10046}" type="presParOf" srcId="{C9E596B0-48A5-4B56-B957-674311653ED7}" destId="{77F471D6-2EAE-42B3-9DB8-D82CB5B21B7C}" srcOrd="4" destOrd="0" presId="urn:microsoft.com/office/officeart/2008/layout/LinedList"/>
    <dgm:cxn modelId="{C5150CBD-1DF2-4935-957B-51BA32710F3C}" type="presParOf" srcId="{77F471D6-2EAE-42B3-9DB8-D82CB5B21B7C}" destId="{70D45A3E-6D8B-4D81-AC10-C1D0E2C52169}" srcOrd="0" destOrd="0" presId="urn:microsoft.com/office/officeart/2008/layout/LinedList"/>
    <dgm:cxn modelId="{C0586DBC-76BC-44E2-9CDE-D2A941C4E7A8}" type="presParOf" srcId="{77F471D6-2EAE-42B3-9DB8-D82CB5B21B7C}" destId="{E8FE24F0-3D00-4BA4-BD76-BCEB810FD4F3}" srcOrd="1" destOrd="0" presId="urn:microsoft.com/office/officeart/2008/layout/LinedList"/>
    <dgm:cxn modelId="{08276B40-EBDD-4466-9CA3-46665798CBDB}" type="presParOf" srcId="{77F471D6-2EAE-42B3-9DB8-D82CB5B21B7C}" destId="{92396BB8-2096-40CA-9DB6-872F0492283B}" srcOrd="2" destOrd="0" presId="urn:microsoft.com/office/officeart/2008/layout/LinedList"/>
    <dgm:cxn modelId="{34AA88FC-2CC9-4748-8B94-78911C37E3AE}" type="presParOf" srcId="{C9E596B0-48A5-4B56-B957-674311653ED7}" destId="{1E14FDCB-6689-4611-B26E-3716F4DCDBB6}" srcOrd="5" destOrd="0" presId="urn:microsoft.com/office/officeart/2008/layout/LinedList"/>
    <dgm:cxn modelId="{EEA1FDB8-5D24-4196-8DED-350A2CF4467A}" type="presParOf" srcId="{C9E596B0-48A5-4B56-B957-674311653ED7}" destId="{63D1E195-7306-4039-9F98-07D71ECCB505}" srcOrd="6" destOrd="0" presId="urn:microsoft.com/office/officeart/2008/layout/LinedList"/>
    <dgm:cxn modelId="{142D26DA-C3B5-4562-8F53-89D470B05DF4}" type="presParOf" srcId="{C9E596B0-48A5-4B56-B957-674311653ED7}" destId="{A60E1C98-B44E-4A85-BC78-9D70F63863B8}" srcOrd="7" destOrd="0" presId="urn:microsoft.com/office/officeart/2008/layout/LinedList"/>
    <dgm:cxn modelId="{D43FC5CE-99B3-4EB8-A2A7-9B81C998E253}" type="presParOf" srcId="{A60E1C98-B44E-4A85-BC78-9D70F63863B8}" destId="{2D367873-FD54-4081-8844-76EEDBAFF49F}" srcOrd="0" destOrd="0" presId="urn:microsoft.com/office/officeart/2008/layout/LinedList"/>
    <dgm:cxn modelId="{2FED7574-AEB8-4D53-85D5-749C84623A4B}" type="presParOf" srcId="{A60E1C98-B44E-4A85-BC78-9D70F63863B8}" destId="{371E8459-1306-4A6D-BEE4-C6EF9BA3C610}" srcOrd="1" destOrd="0" presId="urn:microsoft.com/office/officeart/2008/layout/LinedList"/>
    <dgm:cxn modelId="{DADCA9EC-3DEB-44EE-AC48-68FCBF15EF77}" type="presParOf" srcId="{A60E1C98-B44E-4A85-BC78-9D70F63863B8}" destId="{9818B9AF-1947-4CE4-962C-B2438095D450}" srcOrd="2" destOrd="0" presId="urn:microsoft.com/office/officeart/2008/layout/LinedList"/>
    <dgm:cxn modelId="{F2F6C2B0-5E68-470F-8020-4D295828502E}" type="presParOf" srcId="{C9E596B0-48A5-4B56-B957-674311653ED7}" destId="{7E780D60-B9C0-479E-A81D-E9200638F1EC}" srcOrd="8" destOrd="0" presId="urn:microsoft.com/office/officeart/2008/layout/LinedList"/>
    <dgm:cxn modelId="{7A73E24A-651B-4BD0-A205-2E986396FC20}" type="presParOf" srcId="{C9E596B0-48A5-4B56-B957-674311653ED7}" destId="{7F7967CB-EB9A-4CED-AC32-625B3E503444}"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1D23E88-1E40-41AE-957E-42D39E427DBB}"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AU"/>
        </a:p>
      </dgm:t>
    </dgm:pt>
    <dgm:pt modelId="{61AB1DE2-BAEB-4F8C-94E9-A3862C9E1CF0}">
      <dgm:prSet phldrT="[Text]" custT="1"/>
      <dgm:spPr/>
      <dgm:t>
        <a:bodyPr/>
        <a:lstStyle/>
        <a:p>
          <a:br>
            <a:rPr lang="en-AU" sz="600" b="0" dirty="0"/>
          </a:br>
          <a:r>
            <a:rPr lang="en-AU" sz="1300" b="0" dirty="0"/>
            <a:t>1 year to 31 Mar 2025 </a:t>
          </a:r>
          <a:br>
            <a:rPr lang="en-AU" sz="400" b="0" dirty="0"/>
          </a:br>
          <a:br>
            <a:rPr lang="en-AU" sz="400" b="0" dirty="0"/>
          </a:br>
          <a:r>
            <a:rPr lang="en-AU" sz="1000" b="0" dirty="0"/>
            <a:t>(</a:t>
          </a:r>
          <a:r>
            <a:rPr lang="en-AU" sz="1000" dirty="0">
              <a:latin typeface="Arial" panose="020B0604020202020204" pitchFamily="34" charset="0"/>
              <a:cs typeface="Arial" panose="020B0604020202020204" pitchFamily="34" charset="0"/>
            </a:rPr>
            <a:t>Gross of fees)</a:t>
          </a:r>
          <a:endParaRPr lang="en-AU" sz="1000" b="0" dirty="0"/>
        </a:p>
      </dgm:t>
    </dgm:pt>
    <dgm:pt modelId="{56818158-F6B3-4515-AD26-CF067AE313A7}" type="parTrans" cxnId="{29C0DF06-F94C-4433-BCA6-92AC7806E182}">
      <dgm:prSet/>
      <dgm:spPr/>
      <dgm:t>
        <a:bodyPr/>
        <a:lstStyle/>
        <a:p>
          <a:endParaRPr lang="en-AU"/>
        </a:p>
      </dgm:t>
    </dgm:pt>
    <dgm:pt modelId="{88F48AA6-6ABF-49F6-992D-01940110975F}" type="sibTrans" cxnId="{29C0DF06-F94C-4433-BCA6-92AC7806E182}">
      <dgm:prSet/>
      <dgm:spPr/>
      <dgm:t>
        <a:bodyPr/>
        <a:lstStyle/>
        <a:p>
          <a:endParaRPr lang="en-AU"/>
        </a:p>
      </dgm:t>
    </dgm:pt>
    <dgm:pt modelId="{99FD8BA8-02E4-4A30-A8C8-DBA07DC993F1}">
      <dgm:prSet phldrT="[Text]" custT="1"/>
      <dgm:spPr/>
      <dgm:t>
        <a:bodyPr anchor="ctr" anchorCtr="0"/>
        <a:lstStyle/>
        <a:p>
          <a:r>
            <a:rPr lang="en-AU" sz="1300" dirty="0"/>
            <a:t>Performance Equity Management – Alternatives (32.6%)</a:t>
          </a:r>
        </a:p>
      </dgm:t>
    </dgm:pt>
    <dgm:pt modelId="{358D39B9-7125-4AD5-B154-54FFB6B389DF}" type="parTrans" cxnId="{44167498-5CC9-401B-AA8B-8058272BFC49}">
      <dgm:prSet/>
      <dgm:spPr/>
      <dgm:t>
        <a:bodyPr/>
        <a:lstStyle/>
        <a:p>
          <a:endParaRPr lang="en-AU"/>
        </a:p>
      </dgm:t>
    </dgm:pt>
    <dgm:pt modelId="{6D5D8C85-6875-4B7B-AC0E-AD139016F1D8}" type="sibTrans" cxnId="{44167498-5CC9-401B-AA8B-8058272BFC49}">
      <dgm:prSet/>
      <dgm:spPr/>
      <dgm:t>
        <a:bodyPr/>
        <a:lstStyle/>
        <a:p>
          <a:endParaRPr lang="en-AU"/>
        </a:p>
      </dgm:t>
    </dgm:pt>
    <dgm:pt modelId="{D5D24DB7-4197-48EC-878D-5693F6B18D7D}">
      <dgm:prSet phldrT="[Text]" custT="1"/>
      <dgm:spPr/>
      <dgm:t>
        <a:bodyPr anchor="ctr" anchorCtr="0"/>
        <a:lstStyle/>
        <a:p>
          <a:r>
            <a:rPr lang="en-AU" sz="1300" dirty="0"/>
            <a:t>Warburg Pincus – Alternatives (27.8%)</a:t>
          </a:r>
        </a:p>
      </dgm:t>
    </dgm:pt>
    <dgm:pt modelId="{0E87F0B5-6511-4A7A-BCDA-78DF5C3E961D}" type="parTrans" cxnId="{C14A4402-4E33-44FC-A95F-FD71CC798F78}">
      <dgm:prSet/>
      <dgm:spPr/>
      <dgm:t>
        <a:bodyPr/>
        <a:lstStyle/>
        <a:p>
          <a:endParaRPr lang="en-AU"/>
        </a:p>
      </dgm:t>
    </dgm:pt>
    <dgm:pt modelId="{58FCB3E0-BB44-479B-9820-5F9B113A7618}" type="sibTrans" cxnId="{C14A4402-4E33-44FC-A95F-FD71CC798F78}">
      <dgm:prSet/>
      <dgm:spPr/>
      <dgm:t>
        <a:bodyPr/>
        <a:lstStyle/>
        <a:p>
          <a:endParaRPr lang="en-AU"/>
        </a:p>
      </dgm:t>
    </dgm:pt>
    <dgm:pt modelId="{7388BE5C-B0BF-41BE-8573-03FC9F429A2E}">
      <dgm:prSet phldrT="[Text]" custT="1"/>
      <dgm:spPr/>
      <dgm:t>
        <a:bodyPr anchor="ctr" anchorCtr="0"/>
        <a:lstStyle/>
        <a:p>
          <a:r>
            <a:rPr lang="en-AU" sz="1300" dirty="0"/>
            <a:t>Riverstone – Alternatives (24.8%)</a:t>
          </a:r>
        </a:p>
      </dgm:t>
    </dgm:pt>
    <dgm:pt modelId="{DB634DEE-3D79-40BE-8040-10C9CF11ECEA}" type="parTrans" cxnId="{705C5EF0-904E-4A0A-9C83-03E3BDDB4003}">
      <dgm:prSet/>
      <dgm:spPr/>
      <dgm:t>
        <a:bodyPr/>
        <a:lstStyle/>
        <a:p>
          <a:endParaRPr lang="en-AU"/>
        </a:p>
      </dgm:t>
    </dgm:pt>
    <dgm:pt modelId="{34C8E0B1-F0D9-4CDE-B7EA-A7D36DE22B5B}" type="sibTrans" cxnId="{705C5EF0-904E-4A0A-9C83-03E3BDDB4003}">
      <dgm:prSet/>
      <dgm:spPr/>
      <dgm:t>
        <a:bodyPr/>
        <a:lstStyle/>
        <a:p>
          <a:endParaRPr lang="en-AU"/>
        </a:p>
      </dgm:t>
    </dgm:pt>
    <dgm:pt modelId="{2895811E-C2CE-49A1-8306-B10E5F2F291F}" type="pres">
      <dgm:prSet presAssocID="{91D23E88-1E40-41AE-957E-42D39E427DBB}" presName="vert0" presStyleCnt="0">
        <dgm:presLayoutVars>
          <dgm:dir/>
          <dgm:animOne val="branch"/>
          <dgm:animLvl val="lvl"/>
        </dgm:presLayoutVars>
      </dgm:prSet>
      <dgm:spPr/>
    </dgm:pt>
    <dgm:pt modelId="{02A78F3F-AF84-47C2-A902-0BA328DC9033}" type="pres">
      <dgm:prSet presAssocID="{61AB1DE2-BAEB-4F8C-94E9-A3862C9E1CF0}" presName="thickLine" presStyleLbl="alignNode1" presStyleIdx="0" presStyleCnt="1"/>
      <dgm:spPr/>
    </dgm:pt>
    <dgm:pt modelId="{63A3C31D-F885-4942-A60E-02A9973301DE}" type="pres">
      <dgm:prSet presAssocID="{61AB1DE2-BAEB-4F8C-94E9-A3862C9E1CF0}" presName="horz1" presStyleCnt="0"/>
      <dgm:spPr/>
    </dgm:pt>
    <dgm:pt modelId="{C6A7C9CC-01F3-4675-BBEB-3501B291EA59}" type="pres">
      <dgm:prSet presAssocID="{61AB1DE2-BAEB-4F8C-94E9-A3862C9E1CF0}" presName="tx1" presStyleLbl="revTx" presStyleIdx="0" presStyleCnt="4" custScaleX="240667"/>
      <dgm:spPr/>
    </dgm:pt>
    <dgm:pt modelId="{C9E596B0-48A5-4B56-B957-674311653ED7}" type="pres">
      <dgm:prSet presAssocID="{61AB1DE2-BAEB-4F8C-94E9-A3862C9E1CF0}" presName="vert1" presStyleCnt="0"/>
      <dgm:spPr/>
    </dgm:pt>
    <dgm:pt modelId="{CDAE07A1-1850-4788-9653-E7B33B00981D}" type="pres">
      <dgm:prSet presAssocID="{99FD8BA8-02E4-4A30-A8C8-DBA07DC993F1}" presName="vertSpace2a" presStyleCnt="0"/>
      <dgm:spPr/>
    </dgm:pt>
    <dgm:pt modelId="{679FA306-0871-4CA0-868C-FB8C2B9A5047}" type="pres">
      <dgm:prSet presAssocID="{99FD8BA8-02E4-4A30-A8C8-DBA07DC993F1}" presName="horz2" presStyleCnt="0"/>
      <dgm:spPr/>
    </dgm:pt>
    <dgm:pt modelId="{80D21540-521F-4173-AF2F-D1F2CD4F8510}" type="pres">
      <dgm:prSet presAssocID="{99FD8BA8-02E4-4A30-A8C8-DBA07DC993F1}" presName="horzSpace2" presStyleCnt="0"/>
      <dgm:spPr/>
    </dgm:pt>
    <dgm:pt modelId="{C0EE098D-3CAC-4B04-9492-3CC715AC4496}" type="pres">
      <dgm:prSet presAssocID="{99FD8BA8-02E4-4A30-A8C8-DBA07DC993F1}" presName="tx2" presStyleLbl="revTx" presStyleIdx="1" presStyleCnt="4" custScaleY="121645"/>
      <dgm:spPr/>
    </dgm:pt>
    <dgm:pt modelId="{B470877C-3FCA-4260-942B-CF9FA5EFFE83}" type="pres">
      <dgm:prSet presAssocID="{99FD8BA8-02E4-4A30-A8C8-DBA07DC993F1}" presName="vert2" presStyleCnt="0"/>
      <dgm:spPr/>
    </dgm:pt>
    <dgm:pt modelId="{7E01C899-CB45-4919-AA4D-0CB9D28F8340}" type="pres">
      <dgm:prSet presAssocID="{99FD8BA8-02E4-4A30-A8C8-DBA07DC993F1}" presName="thinLine2b" presStyleLbl="callout" presStyleIdx="0" presStyleCnt="3"/>
      <dgm:spPr/>
    </dgm:pt>
    <dgm:pt modelId="{FEEB780C-E27C-497A-BCF5-4730DB1BB221}" type="pres">
      <dgm:prSet presAssocID="{99FD8BA8-02E4-4A30-A8C8-DBA07DC993F1}" presName="vertSpace2b" presStyleCnt="0"/>
      <dgm:spPr/>
    </dgm:pt>
    <dgm:pt modelId="{77F471D6-2EAE-42B3-9DB8-D82CB5B21B7C}" type="pres">
      <dgm:prSet presAssocID="{D5D24DB7-4197-48EC-878D-5693F6B18D7D}" presName="horz2" presStyleCnt="0"/>
      <dgm:spPr/>
    </dgm:pt>
    <dgm:pt modelId="{70D45A3E-6D8B-4D81-AC10-C1D0E2C52169}" type="pres">
      <dgm:prSet presAssocID="{D5D24DB7-4197-48EC-878D-5693F6B18D7D}" presName="horzSpace2" presStyleCnt="0"/>
      <dgm:spPr/>
    </dgm:pt>
    <dgm:pt modelId="{E8FE24F0-3D00-4BA4-BD76-BCEB810FD4F3}" type="pres">
      <dgm:prSet presAssocID="{D5D24DB7-4197-48EC-878D-5693F6B18D7D}" presName="tx2" presStyleLbl="revTx" presStyleIdx="2" presStyleCnt="4"/>
      <dgm:spPr/>
    </dgm:pt>
    <dgm:pt modelId="{92396BB8-2096-40CA-9DB6-872F0492283B}" type="pres">
      <dgm:prSet presAssocID="{D5D24DB7-4197-48EC-878D-5693F6B18D7D}" presName="vert2" presStyleCnt="0"/>
      <dgm:spPr/>
    </dgm:pt>
    <dgm:pt modelId="{1E14FDCB-6689-4611-B26E-3716F4DCDBB6}" type="pres">
      <dgm:prSet presAssocID="{D5D24DB7-4197-48EC-878D-5693F6B18D7D}" presName="thinLine2b" presStyleLbl="callout" presStyleIdx="1" presStyleCnt="3"/>
      <dgm:spPr/>
    </dgm:pt>
    <dgm:pt modelId="{63D1E195-7306-4039-9F98-07D71ECCB505}" type="pres">
      <dgm:prSet presAssocID="{D5D24DB7-4197-48EC-878D-5693F6B18D7D}" presName="vertSpace2b" presStyleCnt="0"/>
      <dgm:spPr/>
    </dgm:pt>
    <dgm:pt modelId="{A60E1C98-B44E-4A85-BC78-9D70F63863B8}" type="pres">
      <dgm:prSet presAssocID="{7388BE5C-B0BF-41BE-8573-03FC9F429A2E}" presName="horz2" presStyleCnt="0"/>
      <dgm:spPr/>
    </dgm:pt>
    <dgm:pt modelId="{2D367873-FD54-4081-8844-76EEDBAFF49F}" type="pres">
      <dgm:prSet presAssocID="{7388BE5C-B0BF-41BE-8573-03FC9F429A2E}" presName="horzSpace2" presStyleCnt="0"/>
      <dgm:spPr/>
    </dgm:pt>
    <dgm:pt modelId="{371E8459-1306-4A6D-BEE4-C6EF9BA3C610}" type="pres">
      <dgm:prSet presAssocID="{7388BE5C-B0BF-41BE-8573-03FC9F429A2E}" presName="tx2" presStyleLbl="revTx" presStyleIdx="3" presStyleCnt="4"/>
      <dgm:spPr/>
    </dgm:pt>
    <dgm:pt modelId="{9818B9AF-1947-4CE4-962C-B2438095D450}" type="pres">
      <dgm:prSet presAssocID="{7388BE5C-B0BF-41BE-8573-03FC9F429A2E}" presName="vert2" presStyleCnt="0"/>
      <dgm:spPr/>
    </dgm:pt>
    <dgm:pt modelId="{7E780D60-B9C0-479E-A81D-E9200638F1EC}" type="pres">
      <dgm:prSet presAssocID="{7388BE5C-B0BF-41BE-8573-03FC9F429A2E}" presName="thinLine2b" presStyleLbl="callout" presStyleIdx="2" presStyleCnt="3"/>
      <dgm:spPr/>
    </dgm:pt>
    <dgm:pt modelId="{7F7967CB-EB9A-4CED-AC32-625B3E503444}" type="pres">
      <dgm:prSet presAssocID="{7388BE5C-B0BF-41BE-8573-03FC9F429A2E}" presName="vertSpace2b" presStyleCnt="0"/>
      <dgm:spPr/>
    </dgm:pt>
  </dgm:ptLst>
  <dgm:cxnLst>
    <dgm:cxn modelId="{C14A4402-4E33-44FC-A95F-FD71CC798F78}" srcId="{61AB1DE2-BAEB-4F8C-94E9-A3862C9E1CF0}" destId="{D5D24DB7-4197-48EC-878D-5693F6B18D7D}" srcOrd="1" destOrd="0" parTransId="{0E87F0B5-6511-4A7A-BCDA-78DF5C3E961D}" sibTransId="{58FCB3E0-BB44-479B-9820-5F9B113A7618}"/>
    <dgm:cxn modelId="{29C0DF06-F94C-4433-BCA6-92AC7806E182}" srcId="{91D23E88-1E40-41AE-957E-42D39E427DBB}" destId="{61AB1DE2-BAEB-4F8C-94E9-A3862C9E1CF0}" srcOrd="0" destOrd="0" parTransId="{56818158-F6B3-4515-AD26-CF067AE313A7}" sibTransId="{88F48AA6-6ABF-49F6-992D-01940110975F}"/>
    <dgm:cxn modelId="{45A39F1D-1369-4C83-9349-FCB97C911077}" type="presOf" srcId="{61AB1DE2-BAEB-4F8C-94E9-A3862C9E1CF0}" destId="{C6A7C9CC-01F3-4675-BBEB-3501B291EA59}" srcOrd="0" destOrd="0" presId="urn:microsoft.com/office/officeart/2008/layout/LinedList"/>
    <dgm:cxn modelId="{92EB4F5D-E448-4920-B00F-71863622A6D4}" type="presOf" srcId="{7388BE5C-B0BF-41BE-8573-03FC9F429A2E}" destId="{371E8459-1306-4A6D-BEE4-C6EF9BA3C610}" srcOrd="0" destOrd="0" presId="urn:microsoft.com/office/officeart/2008/layout/LinedList"/>
    <dgm:cxn modelId="{331B2268-F5D7-48B5-83F0-A63BB0C71AD3}" type="presOf" srcId="{91D23E88-1E40-41AE-957E-42D39E427DBB}" destId="{2895811E-C2CE-49A1-8306-B10E5F2F291F}" srcOrd="0" destOrd="0" presId="urn:microsoft.com/office/officeart/2008/layout/LinedList"/>
    <dgm:cxn modelId="{301C3095-D2EF-4310-8B1E-E493F579900B}" type="presOf" srcId="{99FD8BA8-02E4-4A30-A8C8-DBA07DC993F1}" destId="{C0EE098D-3CAC-4B04-9492-3CC715AC4496}" srcOrd="0" destOrd="0" presId="urn:microsoft.com/office/officeart/2008/layout/LinedList"/>
    <dgm:cxn modelId="{44167498-5CC9-401B-AA8B-8058272BFC49}" srcId="{61AB1DE2-BAEB-4F8C-94E9-A3862C9E1CF0}" destId="{99FD8BA8-02E4-4A30-A8C8-DBA07DC993F1}" srcOrd="0" destOrd="0" parTransId="{358D39B9-7125-4AD5-B154-54FFB6B389DF}" sibTransId="{6D5D8C85-6875-4B7B-AC0E-AD139016F1D8}"/>
    <dgm:cxn modelId="{787C19BB-27DA-4858-B764-90575E3232C3}" type="presOf" srcId="{D5D24DB7-4197-48EC-878D-5693F6B18D7D}" destId="{E8FE24F0-3D00-4BA4-BD76-BCEB810FD4F3}" srcOrd="0" destOrd="0" presId="urn:microsoft.com/office/officeart/2008/layout/LinedList"/>
    <dgm:cxn modelId="{705C5EF0-904E-4A0A-9C83-03E3BDDB4003}" srcId="{61AB1DE2-BAEB-4F8C-94E9-A3862C9E1CF0}" destId="{7388BE5C-B0BF-41BE-8573-03FC9F429A2E}" srcOrd="2" destOrd="0" parTransId="{DB634DEE-3D79-40BE-8040-10C9CF11ECEA}" sibTransId="{34C8E0B1-F0D9-4CDE-B7EA-A7D36DE22B5B}"/>
    <dgm:cxn modelId="{3ABDFC70-EC32-422D-9ECF-8DCA46A8B2E7}" type="presParOf" srcId="{2895811E-C2CE-49A1-8306-B10E5F2F291F}" destId="{02A78F3F-AF84-47C2-A902-0BA328DC9033}" srcOrd="0" destOrd="0" presId="urn:microsoft.com/office/officeart/2008/layout/LinedList"/>
    <dgm:cxn modelId="{ECE8E54F-614A-4018-B606-1E7790904F4A}" type="presParOf" srcId="{2895811E-C2CE-49A1-8306-B10E5F2F291F}" destId="{63A3C31D-F885-4942-A60E-02A9973301DE}" srcOrd="1" destOrd="0" presId="urn:microsoft.com/office/officeart/2008/layout/LinedList"/>
    <dgm:cxn modelId="{EF995739-97E6-42FC-8136-0B2B8C977017}" type="presParOf" srcId="{63A3C31D-F885-4942-A60E-02A9973301DE}" destId="{C6A7C9CC-01F3-4675-BBEB-3501B291EA59}" srcOrd="0" destOrd="0" presId="urn:microsoft.com/office/officeart/2008/layout/LinedList"/>
    <dgm:cxn modelId="{2EC02B82-F983-4C53-BF03-A9A46D87910B}" type="presParOf" srcId="{63A3C31D-F885-4942-A60E-02A9973301DE}" destId="{C9E596B0-48A5-4B56-B957-674311653ED7}" srcOrd="1" destOrd="0" presId="urn:microsoft.com/office/officeart/2008/layout/LinedList"/>
    <dgm:cxn modelId="{7D0C2515-3540-4CD3-B994-CC69638CA5D6}" type="presParOf" srcId="{C9E596B0-48A5-4B56-B957-674311653ED7}" destId="{CDAE07A1-1850-4788-9653-E7B33B00981D}" srcOrd="0" destOrd="0" presId="urn:microsoft.com/office/officeart/2008/layout/LinedList"/>
    <dgm:cxn modelId="{296A6643-9581-4881-A4CA-34100ADD7AF5}" type="presParOf" srcId="{C9E596B0-48A5-4B56-B957-674311653ED7}" destId="{679FA306-0871-4CA0-868C-FB8C2B9A5047}" srcOrd="1" destOrd="0" presId="urn:microsoft.com/office/officeart/2008/layout/LinedList"/>
    <dgm:cxn modelId="{68B5F5B4-608B-4F21-9DD8-84E0509366B4}" type="presParOf" srcId="{679FA306-0871-4CA0-868C-FB8C2B9A5047}" destId="{80D21540-521F-4173-AF2F-D1F2CD4F8510}" srcOrd="0" destOrd="0" presId="urn:microsoft.com/office/officeart/2008/layout/LinedList"/>
    <dgm:cxn modelId="{530219E9-02F6-4503-B66D-7979B510F412}" type="presParOf" srcId="{679FA306-0871-4CA0-868C-FB8C2B9A5047}" destId="{C0EE098D-3CAC-4B04-9492-3CC715AC4496}" srcOrd="1" destOrd="0" presId="urn:microsoft.com/office/officeart/2008/layout/LinedList"/>
    <dgm:cxn modelId="{74903F37-839D-49F4-9672-46606D0FE415}" type="presParOf" srcId="{679FA306-0871-4CA0-868C-FB8C2B9A5047}" destId="{B470877C-3FCA-4260-942B-CF9FA5EFFE83}" srcOrd="2" destOrd="0" presId="urn:microsoft.com/office/officeart/2008/layout/LinedList"/>
    <dgm:cxn modelId="{D41F9229-6FED-421B-8B11-366EFCEF9926}" type="presParOf" srcId="{C9E596B0-48A5-4B56-B957-674311653ED7}" destId="{7E01C899-CB45-4919-AA4D-0CB9D28F8340}" srcOrd="2" destOrd="0" presId="urn:microsoft.com/office/officeart/2008/layout/LinedList"/>
    <dgm:cxn modelId="{309E4FAD-544D-455B-B653-6987D0B7110E}" type="presParOf" srcId="{C9E596B0-48A5-4B56-B957-674311653ED7}" destId="{FEEB780C-E27C-497A-BCF5-4730DB1BB221}" srcOrd="3" destOrd="0" presId="urn:microsoft.com/office/officeart/2008/layout/LinedList"/>
    <dgm:cxn modelId="{231735A3-EA45-46F7-8BF1-2F290EF10046}" type="presParOf" srcId="{C9E596B0-48A5-4B56-B957-674311653ED7}" destId="{77F471D6-2EAE-42B3-9DB8-D82CB5B21B7C}" srcOrd="4" destOrd="0" presId="urn:microsoft.com/office/officeart/2008/layout/LinedList"/>
    <dgm:cxn modelId="{C5150CBD-1DF2-4935-957B-51BA32710F3C}" type="presParOf" srcId="{77F471D6-2EAE-42B3-9DB8-D82CB5B21B7C}" destId="{70D45A3E-6D8B-4D81-AC10-C1D0E2C52169}" srcOrd="0" destOrd="0" presId="urn:microsoft.com/office/officeart/2008/layout/LinedList"/>
    <dgm:cxn modelId="{C0586DBC-76BC-44E2-9CDE-D2A941C4E7A8}" type="presParOf" srcId="{77F471D6-2EAE-42B3-9DB8-D82CB5B21B7C}" destId="{E8FE24F0-3D00-4BA4-BD76-BCEB810FD4F3}" srcOrd="1" destOrd="0" presId="urn:microsoft.com/office/officeart/2008/layout/LinedList"/>
    <dgm:cxn modelId="{08276B40-EBDD-4466-9CA3-46665798CBDB}" type="presParOf" srcId="{77F471D6-2EAE-42B3-9DB8-D82CB5B21B7C}" destId="{92396BB8-2096-40CA-9DB6-872F0492283B}" srcOrd="2" destOrd="0" presId="urn:microsoft.com/office/officeart/2008/layout/LinedList"/>
    <dgm:cxn modelId="{34AA88FC-2CC9-4748-8B94-78911C37E3AE}" type="presParOf" srcId="{C9E596B0-48A5-4B56-B957-674311653ED7}" destId="{1E14FDCB-6689-4611-B26E-3716F4DCDBB6}" srcOrd="5" destOrd="0" presId="urn:microsoft.com/office/officeart/2008/layout/LinedList"/>
    <dgm:cxn modelId="{EEA1FDB8-5D24-4196-8DED-350A2CF4467A}" type="presParOf" srcId="{C9E596B0-48A5-4B56-B957-674311653ED7}" destId="{63D1E195-7306-4039-9F98-07D71ECCB505}" srcOrd="6" destOrd="0" presId="urn:microsoft.com/office/officeart/2008/layout/LinedList"/>
    <dgm:cxn modelId="{142D26DA-C3B5-4562-8F53-89D470B05DF4}" type="presParOf" srcId="{C9E596B0-48A5-4B56-B957-674311653ED7}" destId="{A60E1C98-B44E-4A85-BC78-9D70F63863B8}" srcOrd="7" destOrd="0" presId="urn:microsoft.com/office/officeart/2008/layout/LinedList"/>
    <dgm:cxn modelId="{D43FC5CE-99B3-4EB8-A2A7-9B81C998E253}" type="presParOf" srcId="{A60E1C98-B44E-4A85-BC78-9D70F63863B8}" destId="{2D367873-FD54-4081-8844-76EEDBAFF49F}" srcOrd="0" destOrd="0" presId="urn:microsoft.com/office/officeart/2008/layout/LinedList"/>
    <dgm:cxn modelId="{2FED7574-AEB8-4D53-85D5-749C84623A4B}" type="presParOf" srcId="{A60E1C98-B44E-4A85-BC78-9D70F63863B8}" destId="{371E8459-1306-4A6D-BEE4-C6EF9BA3C610}" srcOrd="1" destOrd="0" presId="urn:microsoft.com/office/officeart/2008/layout/LinedList"/>
    <dgm:cxn modelId="{DADCA9EC-3DEB-44EE-AC48-68FCBF15EF77}" type="presParOf" srcId="{A60E1C98-B44E-4A85-BC78-9D70F63863B8}" destId="{9818B9AF-1947-4CE4-962C-B2438095D450}" srcOrd="2" destOrd="0" presId="urn:microsoft.com/office/officeart/2008/layout/LinedList"/>
    <dgm:cxn modelId="{F2F6C2B0-5E68-470F-8020-4D295828502E}" type="presParOf" srcId="{C9E596B0-48A5-4B56-B957-674311653ED7}" destId="{7E780D60-B9C0-479E-A81D-E9200638F1EC}" srcOrd="8" destOrd="0" presId="urn:microsoft.com/office/officeart/2008/layout/LinedList"/>
    <dgm:cxn modelId="{7A73E24A-651B-4BD0-A205-2E986396FC20}" type="presParOf" srcId="{C9E596B0-48A5-4B56-B957-674311653ED7}" destId="{7F7967CB-EB9A-4CED-AC32-625B3E503444}" srcOrd="9" destOrd="0" presId="urn:microsoft.com/office/officeart/2008/layout/LinedList"/>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1D23E88-1E40-41AE-957E-42D39E427DB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AU"/>
        </a:p>
      </dgm:t>
    </dgm:pt>
    <dgm:pt modelId="{61AB1DE2-BAEB-4F8C-94E9-A3862C9E1CF0}">
      <dgm:prSet phldrT="[Text]" custT="1"/>
      <dgm:spPr/>
      <dgm:t>
        <a:bodyPr/>
        <a:lstStyle/>
        <a:p>
          <a:br>
            <a:rPr lang="en-AU" sz="600" b="0" dirty="0"/>
          </a:br>
          <a:r>
            <a:rPr lang="en-AU" sz="1300" b="0" dirty="0"/>
            <a:t>1 year to 31 Mar 2025</a:t>
          </a:r>
          <a:br>
            <a:rPr lang="en-AU" sz="400" b="0" dirty="0"/>
          </a:br>
          <a:br>
            <a:rPr lang="en-AU" sz="400" b="0" dirty="0"/>
          </a:br>
          <a:r>
            <a:rPr lang="en-AU" sz="1000" b="0" dirty="0"/>
            <a:t>(</a:t>
          </a:r>
          <a:r>
            <a:rPr lang="en-AU" sz="1000" dirty="0">
              <a:latin typeface="Arial" panose="020B0604020202020204" pitchFamily="34" charset="0"/>
              <a:cs typeface="Arial" panose="020B0604020202020204" pitchFamily="34" charset="0"/>
            </a:rPr>
            <a:t>Gross of fees)</a:t>
          </a:r>
          <a:endParaRPr lang="en-AU" sz="1000" b="0" dirty="0"/>
        </a:p>
      </dgm:t>
    </dgm:pt>
    <dgm:pt modelId="{56818158-F6B3-4515-AD26-CF067AE313A7}" type="parTrans" cxnId="{29C0DF06-F94C-4433-BCA6-92AC7806E182}">
      <dgm:prSet/>
      <dgm:spPr/>
      <dgm:t>
        <a:bodyPr/>
        <a:lstStyle/>
        <a:p>
          <a:endParaRPr lang="en-AU" sz="1300"/>
        </a:p>
      </dgm:t>
    </dgm:pt>
    <dgm:pt modelId="{88F48AA6-6ABF-49F6-992D-01940110975F}" type="sibTrans" cxnId="{29C0DF06-F94C-4433-BCA6-92AC7806E182}">
      <dgm:prSet/>
      <dgm:spPr/>
      <dgm:t>
        <a:bodyPr/>
        <a:lstStyle/>
        <a:p>
          <a:endParaRPr lang="en-AU" sz="1300"/>
        </a:p>
      </dgm:t>
    </dgm:pt>
    <dgm:pt modelId="{99FD8BA8-02E4-4A30-A8C8-DBA07DC993F1}">
      <dgm:prSet phldrT="[Text]" custT="1"/>
      <dgm:spPr/>
      <dgm:t>
        <a:bodyPr anchor="ctr" anchorCtr="0"/>
        <a:lstStyle/>
        <a:p>
          <a:r>
            <a:rPr lang="en-AU" sz="1300" dirty="0"/>
            <a:t>Global small companies (16.2%)</a:t>
          </a:r>
        </a:p>
      </dgm:t>
    </dgm:pt>
    <dgm:pt modelId="{358D39B9-7125-4AD5-B154-54FFB6B389DF}" type="parTrans" cxnId="{44167498-5CC9-401B-AA8B-8058272BFC49}">
      <dgm:prSet/>
      <dgm:spPr/>
      <dgm:t>
        <a:bodyPr/>
        <a:lstStyle/>
        <a:p>
          <a:endParaRPr lang="en-AU" sz="1300"/>
        </a:p>
      </dgm:t>
    </dgm:pt>
    <dgm:pt modelId="{6D5D8C85-6875-4B7B-AC0E-AD139016F1D8}" type="sibTrans" cxnId="{44167498-5CC9-401B-AA8B-8058272BFC49}">
      <dgm:prSet/>
      <dgm:spPr/>
      <dgm:t>
        <a:bodyPr/>
        <a:lstStyle/>
        <a:p>
          <a:endParaRPr lang="en-AU" sz="1300"/>
        </a:p>
      </dgm:t>
    </dgm:pt>
    <dgm:pt modelId="{D5D24DB7-4197-48EC-878D-5693F6B18D7D}">
      <dgm:prSet phldrT="[Text]" custT="1"/>
      <dgm:spPr/>
      <dgm:t>
        <a:bodyPr anchor="ctr" anchorCtr="0"/>
        <a:lstStyle/>
        <a:p>
          <a:r>
            <a:rPr lang="en-AU" sz="1300" dirty="0"/>
            <a:t>Listed infrastructure (15.1%)</a:t>
          </a:r>
        </a:p>
      </dgm:t>
    </dgm:pt>
    <dgm:pt modelId="{0E87F0B5-6511-4A7A-BCDA-78DF5C3E961D}" type="parTrans" cxnId="{C14A4402-4E33-44FC-A95F-FD71CC798F78}">
      <dgm:prSet/>
      <dgm:spPr/>
      <dgm:t>
        <a:bodyPr/>
        <a:lstStyle/>
        <a:p>
          <a:endParaRPr lang="en-AU" sz="1300"/>
        </a:p>
      </dgm:t>
    </dgm:pt>
    <dgm:pt modelId="{58FCB3E0-BB44-479B-9820-5F9B113A7618}" type="sibTrans" cxnId="{C14A4402-4E33-44FC-A95F-FD71CC798F78}">
      <dgm:prSet/>
      <dgm:spPr/>
      <dgm:t>
        <a:bodyPr/>
        <a:lstStyle/>
        <a:p>
          <a:endParaRPr lang="en-AU" sz="1300"/>
        </a:p>
      </dgm:t>
    </dgm:pt>
    <dgm:pt modelId="{7388BE5C-B0BF-41BE-8573-03FC9F429A2E}">
      <dgm:prSet phldrT="[Text]" custT="1"/>
      <dgm:spPr/>
      <dgm:t>
        <a:bodyPr anchor="ctr" anchorCtr="0"/>
        <a:lstStyle/>
        <a:p>
          <a:r>
            <a:rPr lang="en-AU" sz="1300" dirty="0"/>
            <a:t>Emerging market shares (13.0%)</a:t>
          </a:r>
        </a:p>
      </dgm:t>
    </dgm:pt>
    <dgm:pt modelId="{DB634DEE-3D79-40BE-8040-10C9CF11ECEA}" type="parTrans" cxnId="{705C5EF0-904E-4A0A-9C83-03E3BDDB4003}">
      <dgm:prSet/>
      <dgm:spPr/>
      <dgm:t>
        <a:bodyPr/>
        <a:lstStyle/>
        <a:p>
          <a:endParaRPr lang="en-AU" sz="1300"/>
        </a:p>
      </dgm:t>
    </dgm:pt>
    <dgm:pt modelId="{34C8E0B1-F0D9-4CDE-B7EA-A7D36DE22B5B}" type="sibTrans" cxnId="{705C5EF0-904E-4A0A-9C83-03E3BDDB4003}">
      <dgm:prSet/>
      <dgm:spPr/>
      <dgm:t>
        <a:bodyPr/>
        <a:lstStyle/>
        <a:p>
          <a:endParaRPr lang="en-AU" sz="1300"/>
        </a:p>
      </dgm:t>
    </dgm:pt>
    <dgm:pt modelId="{2895811E-C2CE-49A1-8306-B10E5F2F291F}" type="pres">
      <dgm:prSet presAssocID="{91D23E88-1E40-41AE-957E-42D39E427DBB}" presName="vert0" presStyleCnt="0">
        <dgm:presLayoutVars>
          <dgm:dir/>
          <dgm:animOne val="branch"/>
          <dgm:animLvl val="lvl"/>
        </dgm:presLayoutVars>
      </dgm:prSet>
      <dgm:spPr/>
    </dgm:pt>
    <dgm:pt modelId="{02A78F3F-AF84-47C2-A902-0BA328DC9033}" type="pres">
      <dgm:prSet presAssocID="{61AB1DE2-BAEB-4F8C-94E9-A3862C9E1CF0}" presName="thickLine" presStyleLbl="alignNode1" presStyleIdx="0" presStyleCnt="1"/>
      <dgm:spPr/>
    </dgm:pt>
    <dgm:pt modelId="{63A3C31D-F885-4942-A60E-02A9973301DE}" type="pres">
      <dgm:prSet presAssocID="{61AB1DE2-BAEB-4F8C-94E9-A3862C9E1CF0}" presName="horz1" presStyleCnt="0"/>
      <dgm:spPr/>
    </dgm:pt>
    <dgm:pt modelId="{C6A7C9CC-01F3-4675-BBEB-3501B291EA59}" type="pres">
      <dgm:prSet presAssocID="{61AB1DE2-BAEB-4F8C-94E9-A3862C9E1CF0}" presName="tx1" presStyleLbl="revTx" presStyleIdx="0" presStyleCnt="4" custScaleX="241662"/>
      <dgm:spPr/>
    </dgm:pt>
    <dgm:pt modelId="{C9E596B0-48A5-4B56-B957-674311653ED7}" type="pres">
      <dgm:prSet presAssocID="{61AB1DE2-BAEB-4F8C-94E9-A3862C9E1CF0}" presName="vert1" presStyleCnt="0"/>
      <dgm:spPr/>
    </dgm:pt>
    <dgm:pt modelId="{CDAE07A1-1850-4788-9653-E7B33B00981D}" type="pres">
      <dgm:prSet presAssocID="{99FD8BA8-02E4-4A30-A8C8-DBA07DC993F1}" presName="vertSpace2a" presStyleCnt="0"/>
      <dgm:spPr/>
    </dgm:pt>
    <dgm:pt modelId="{679FA306-0871-4CA0-868C-FB8C2B9A5047}" type="pres">
      <dgm:prSet presAssocID="{99FD8BA8-02E4-4A30-A8C8-DBA07DC993F1}" presName="horz2" presStyleCnt="0"/>
      <dgm:spPr/>
    </dgm:pt>
    <dgm:pt modelId="{80D21540-521F-4173-AF2F-D1F2CD4F8510}" type="pres">
      <dgm:prSet presAssocID="{99FD8BA8-02E4-4A30-A8C8-DBA07DC993F1}" presName="horzSpace2" presStyleCnt="0"/>
      <dgm:spPr/>
    </dgm:pt>
    <dgm:pt modelId="{C0EE098D-3CAC-4B04-9492-3CC715AC4496}" type="pres">
      <dgm:prSet presAssocID="{99FD8BA8-02E4-4A30-A8C8-DBA07DC993F1}" presName="tx2" presStyleLbl="revTx" presStyleIdx="1" presStyleCnt="4"/>
      <dgm:spPr/>
    </dgm:pt>
    <dgm:pt modelId="{B470877C-3FCA-4260-942B-CF9FA5EFFE83}" type="pres">
      <dgm:prSet presAssocID="{99FD8BA8-02E4-4A30-A8C8-DBA07DC993F1}" presName="vert2" presStyleCnt="0"/>
      <dgm:spPr/>
    </dgm:pt>
    <dgm:pt modelId="{7E01C899-CB45-4919-AA4D-0CB9D28F8340}" type="pres">
      <dgm:prSet presAssocID="{99FD8BA8-02E4-4A30-A8C8-DBA07DC993F1}" presName="thinLine2b" presStyleLbl="callout" presStyleIdx="0" presStyleCnt="3"/>
      <dgm:spPr/>
    </dgm:pt>
    <dgm:pt modelId="{FEEB780C-E27C-497A-BCF5-4730DB1BB221}" type="pres">
      <dgm:prSet presAssocID="{99FD8BA8-02E4-4A30-A8C8-DBA07DC993F1}" presName="vertSpace2b" presStyleCnt="0"/>
      <dgm:spPr/>
    </dgm:pt>
    <dgm:pt modelId="{77F471D6-2EAE-42B3-9DB8-D82CB5B21B7C}" type="pres">
      <dgm:prSet presAssocID="{D5D24DB7-4197-48EC-878D-5693F6B18D7D}" presName="horz2" presStyleCnt="0"/>
      <dgm:spPr/>
    </dgm:pt>
    <dgm:pt modelId="{70D45A3E-6D8B-4D81-AC10-C1D0E2C52169}" type="pres">
      <dgm:prSet presAssocID="{D5D24DB7-4197-48EC-878D-5693F6B18D7D}" presName="horzSpace2" presStyleCnt="0"/>
      <dgm:spPr/>
    </dgm:pt>
    <dgm:pt modelId="{E8FE24F0-3D00-4BA4-BD76-BCEB810FD4F3}" type="pres">
      <dgm:prSet presAssocID="{D5D24DB7-4197-48EC-878D-5693F6B18D7D}" presName="tx2" presStyleLbl="revTx" presStyleIdx="2" presStyleCnt="4"/>
      <dgm:spPr/>
    </dgm:pt>
    <dgm:pt modelId="{92396BB8-2096-40CA-9DB6-872F0492283B}" type="pres">
      <dgm:prSet presAssocID="{D5D24DB7-4197-48EC-878D-5693F6B18D7D}" presName="vert2" presStyleCnt="0"/>
      <dgm:spPr/>
    </dgm:pt>
    <dgm:pt modelId="{1E14FDCB-6689-4611-B26E-3716F4DCDBB6}" type="pres">
      <dgm:prSet presAssocID="{D5D24DB7-4197-48EC-878D-5693F6B18D7D}" presName="thinLine2b" presStyleLbl="callout" presStyleIdx="1" presStyleCnt="3"/>
      <dgm:spPr/>
    </dgm:pt>
    <dgm:pt modelId="{63D1E195-7306-4039-9F98-07D71ECCB505}" type="pres">
      <dgm:prSet presAssocID="{D5D24DB7-4197-48EC-878D-5693F6B18D7D}" presName="vertSpace2b" presStyleCnt="0"/>
      <dgm:spPr/>
    </dgm:pt>
    <dgm:pt modelId="{A60E1C98-B44E-4A85-BC78-9D70F63863B8}" type="pres">
      <dgm:prSet presAssocID="{7388BE5C-B0BF-41BE-8573-03FC9F429A2E}" presName="horz2" presStyleCnt="0"/>
      <dgm:spPr/>
    </dgm:pt>
    <dgm:pt modelId="{2D367873-FD54-4081-8844-76EEDBAFF49F}" type="pres">
      <dgm:prSet presAssocID="{7388BE5C-B0BF-41BE-8573-03FC9F429A2E}" presName="horzSpace2" presStyleCnt="0"/>
      <dgm:spPr/>
    </dgm:pt>
    <dgm:pt modelId="{371E8459-1306-4A6D-BEE4-C6EF9BA3C610}" type="pres">
      <dgm:prSet presAssocID="{7388BE5C-B0BF-41BE-8573-03FC9F429A2E}" presName="tx2" presStyleLbl="revTx" presStyleIdx="3" presStyleCnt="4"/>
      <dgm:spPr/>
    </dgm:pt>
    <dgm:pt modelId="{9818B9AF-1947-4CE4-962C-B2438095D450}" type="pres">
      <dgm:prSet presAssocID="{7388BE5C-B0BF-41BE-8573-03FC9F429A2E}" presName="vert2" presStyleCnt="0"/>
      <dgm:spPr/>
    </dgm:pt>
    <dgm:pt modelId="{7E780D60-B9C0-479E-A81D-E9200638F1EC}" type="pres">
      <dgm:prSet presAssocID="{7388BE5C-B0BF-41BE-8573-03FC9F429A2E}" presName="thinLine2b" presStyleLbl="callout" presStyleIdx="2" presStyleCnt="3"/>
      <dgm:spPr/>
    </dgm:pt>
    <dgm:pt modelId="{7F7967CB-EB9A-4CED-AC32-625B3E503444}" type="pres">
      <dgm:prSet presAssocID="{7388BE5C-B0BF-41BE-8573-03FC9F429A2E}" presName="vertSpace2b" presStyleCnt="0"/>
      <dgm:spPr/>
    </dgm:pt>
  </dgm:ptLst>
  <dgm:cxnLst>
    <dgm:cxn modelId="{C14A4402-4E33-44FC-A95F-FD71CC798F78}" srcId="{61AB1DE2-BAEB-4F8C-94E9-A3862C9E1CF0}" destId="{D5D24DB7-4197-48EC-878D-5693F6B18D7D}" srcOrd="1" destOrd="0" parTransId="{0E87F0B5-6511-4A7A-BCDA-78DF5C3E961D}" sibTransId="{58FCB3E0-BB44-479B-9820-5F9B113A7618}"/>
    <dgm:cxn modelId="{29C0DF06-F94C-4433-BCA6-92AC7806E182}" srcId="{91D23E88-1E40-41AE-957E-42D39E427DBB}" destId="{61AB1DE2-BAEB-4F8C-94E9-A3862C9E1CF0}" srcOrd="0" destOrd="0" parTransId="{56818158-F6B3-4515-AD26-CF067AE313A7}" sibTransId="{88F48AA6-6ABF-49F6-992D-01940110975F}"/>
    <dgm:cxn modelId="{45A39F1D-1369-4C83-9349-FCB97C911077}" type="presOf" srcId="{61AB1DE2-BAEB-4F8C-94E9-A3862C9E1CF0}" destId="{C6A7C9CC-01F3-4675-BBEB-3501B291EA59}" srcOrd="0" destOrd="0" presId="urn:microsoft.com/office/officeart/2008/layout/LinedList"/>
    <dgm:cxn modelId="{92EB4F5D-E448-4920-B00F-71863622A6D4}" type="presOf" srcId="{7388BE5C-B0BF-41BE-8573-03FC9F429A2E}" destId="{371E8459-1306-4A6D-BEE4-C6EF9BA3C610}" srcOrd="0" destOrd="0" presId="urn:microsoft.com/office/officeart/2008/layout/LinedList"/>
    <dgm:cxn modelId="{331B2268-F5D7-48B5-83F0-A63BB0C71AD3}" type="presOf" srcId="{91D23E88-1E40-41AE-957E-42D39E427DBB}" destId="{2895811E-C2CE-49A1-8306-B10E5F2F291F}" srcOrd="0" destOrd="0" presId="urn:microsoft.com/office/officeart/2008/layout/LinedList"/>
    <dgm:cxn modelId="{301C3095-D2EF-4310-8B1E-E493F579900B}" type="presOf" srcId="{99FD8BA8-02E4-4A30-A8C8-DBA07DC993F1}" destId="{C0EE098D-3CAC-4B04-9492-3CC715AC4496}" srcOrd="0" destOrd="0" presId="urn:microsoft.com/office/officeart/2008/layout/LinedList"/>
    <dgm:cxn modelId="{44167498-5CC9-401B-AA8B-8058272BFC49}" srcId="{61AB1DE2-BAEB-4F8C-94E9-A3862C9E1CF0}" destId="{99FD8BA8-02E4-4A30-A8C8-DBA07DC993F1}" srcOrd="0" destOrd="0" parTransId="{358D39B9-7125-4AD5-B154-54FFB6B389DF}" sibTransId="{6D5D8C85-6875-4B7B-AC0E-AD139016F1D8}"/>
    <dgm:cxn modelId="{787C19BB-27DA-4858-B764-90575E3232C3}" type="presOf" srcId="{D5D24DB7-4197-48EC-878D-5693F6B18D7D}" destId="{E8FE24F0-3D00-4BA4-BD76-BCEB810FD4F3}" srcOrd="0" destOrd="0" presId="urn:microsoft.com/office/officeart/2008/layout/LinedList"/>
    <dgm:cxn modelId="{705C5EF0-904E-4A0A-9C83-03E3BDDB4003}" srcId="{61AB1DE2-BAEB-4F8C-94E9-A3862C9E1CF0}" destId="{7388BE5C-B0BF-41BE-8573-03FC9F429A2E}" srcOrd="2" destOrd="0" parTransId="{DB634DEE-3D79-40BE-8040-10C9CF11ECEA}" sibTransId="{34C8E0B1-F0D9-4CDE-B7EA-A7D36DE22B5B}"/>
    <dgm:cxn modelId="{3ABDFC70-EC32-422D-9ECF-8DCA46A8B2E7}" type="presParOf" srcId="{2895811E-C2CE-49A1-8306-B10E5F2F291F}" destId="{02A78F3F-AF84-47C2-A902-0BA328DC9033}" srcOrd="0" destOrd="0" presId="urn:microsoft.com/office/officeart/2008/layout/LinedList"/>
    <dgm:cxn modelId="{ECE8E54F-614A-4018-B606-1E7790904F4A}" type="presParOf" srcId="{2895811E-C2CE-49A1-8306-B10E5F2F291F}" destId="{63A3C31D-F885-4942-A60E-02A9973301DE}" srcOrd="1" destOrd="0" presId="urn:microsoft.com/office/officeart/2008/layout/LinedList"/>
    <dgm:cxn modelId="{EF995739-97E6-42FC-8136-0B2B8C977017}" type="presParOf" srcId="{63A3C31D-F885-4942-A60E-02A9973301DE}" destId="{C6A7C9CC-01F3-4675-BBEB-3501B291EA59}" srcOrd="0" destOrd="0" presId="urn:microsoft.com/office/officeart/2008/layout/LinedList"/>
    <dgm:cxn modelId="{2EC02B82-F983-4C53-BF03-A9A46D87910B}" type="presParOf" srcId="{63A3C31D-F885-4942-A60E-02A9973301DE}" destId="{C9E596B0-48A5-4B56-B957-674311653ED7}" srcOrd="1" destOrd="0" presId="urn:microsoft.com/office/officeart/2008/layout/LinedList"/>
    <dgm:cxn modelId="{7D0C2515-3540-4CD3-B994-CC69638CA5D6}" type="presParOf" srcId="{C9E596B0-48A5-4B56-B957-674311653ED7}" destId="{CDAE07A1-1850-4788-9653-E7B33B00981D}" srcOrd="0" destOrd="0" presId="urn:microsoft.com/office/officeart/2008/layout/LinedList"/>
    <dgm:cxn modelId="{296A6643-9581-4881-A4CA-34100ADD7AF5}" type="presParOf" srcId="{C9E596B0-48A5-4B56-B957-674311653ED7}" destId="{679FA306-0871-4CA0-868C-FB8C2B9A5047}" srcOrd="1" destOrd="0" presId="urn:microsoft.com/office/officeart/2008/layout/LinedList"/>
    <dgm:cxn modelId="{68B5F5B4-608B-4F21-9DD8-84E0509366B4}" type="presParOf" srcId="{679FA306-0871-4CA0-868C-FB8C2B9A5047}" destId="{80D21540-521F-4173-AF2F-D1F2CD4F8510}" srcOrd="0" destOrd="0" presId="urn:microsoft.com/office/officeart/2008/layout/LinedList"/>
    <dgm:cxn modelId="{530219E9-02F6-4503-B66D-7979B510F412}" type="presParOf" srcId="{679FA306-0871-4CA0-868C-FB8C2B9A5047}" destId="{C0EE098D-3CAC-4B04-9492-3CC715AC4496}" srcOrd="1" destOrd="0" presId="urn:microsoft.com/office/officeart/2008/layout/LinedList"/>
    <dgm:cxn modelId="{74903F37-839D-49F4-9672-46606D0FE415}" type="presParOf" srcId="{679FA306-0871-4CA0-868C-FB8C2B9A5047}" destId="{B470877C-3FCA-4260-942B-CF9FA5EFFE83}" srcOrd="2" destOrd="0" presId="urn:microsoft.com/office/officeart/2008/layout/LinedList"/>
    <dgm:cxn modelId="{D41F9229-6FED-421B-8B11-366EFCEF9926}" type="presParOf" srcId="{C9E596B0-48A5-4B56-B957-674311653ED7}" destId="{7E01C899-CB45-4919-AA4D-0CB9D28F8340}" srcOrd="2" destOrd="0" presId="urn:microsoft.com/office/officeart/2008/layout/LinedList"/>
    <dgm:cxn modelId="{309E4FAD-544D-455B-B653-6987D0B7110E}" type="presParOf" srcId="{C9E596B0-48A5-4B56-B957-674311653ED7}" destId="{FEEB780C-E27C-497A-BCF5-4730DB1BB221}" srcOrd="3" destOrd="0" presId="urn:microsoft.com/office/officeart/2008/layout/LinedList"/>
    <dgm:cxn modelId="{231735A3-EA45-46F7-8BF1-2F290EF10046}" type="presParOf" srcId="{C9E596B0-48A5-4B56-B957-674311653ED7}" destId="{77F471D6-2EAE-42B3-9DB8-D82CB5B21B7C}" srcOrd="4" destOrd="0" presId="urn:microsoft.com/office/officeart/2008/layout/LinedList"/>
    <dgm:cxn modelId="{C5150CBD-1DF2-4935-957B-51BA32710F3C}" type="presParOf" srcId="{77F471D6-2EAE-42B3-9DB8-D82CB5B21B7C}" destId="{70D45A3E-6D8B-4D81-AC10-C1D0E2C52169}" srcOrd="0" destOrd="0" presId="urn:microsoft.com/office/officeart/2008/layout/LinedList"/>
    <dgm:cxn modelId="{C0586DBC-76BC-44E2-9CDE-D2A941C4E7A8}" type="presParOf" srcId="{77F471D6-2EAE-42B3-9DB8-D82CB5B21B7C}" destId="{E8FE24F0-3D00-4BA4-BD76-BCEB810FD4F3}" srcOrd="1" destOrd="0" presId="urn:microsoft.com/office/officeart/2008/layout/LinedList"/>
    <dgm:cxn modelId="{08276B40-EBDD-4466-9CA3-46665798CBDB}" type="presParOf" srcId="{77F471D6-2EAE-42B3-9DB8-D82CB5B21B7C}" destId="{92396BB8-2096-40CA-9DB6-872F0492283B}" srcOrd="2" destOrd="0" presId="urn:microsoft.com/office/officeart/2008/layout/LinedList"/>
    <dgm:cxn modelId="{34AA88FC-2CC9-4748-8B94-78911C37E3AE}" type="presParOf" srcId="{C9E596B0-48A5-4B56-B957-674311653ED7}" destId="{1E14FDCB-6689-4611-B26E-3716F4DCDBB6}" srcOrd="5" destOrd="0" presId="urn:microsoft.com/office/officeart/2008/layout/LinedList"/>
    <dgm:cxn modelId="{EEA1FDB8-5D24-4196-8DED-350A2CF4467A}" type="presParOf" srcId="{C9E596B0-48A5-4B56-B957-674311653ED7}" destId="{63D1E195-7306-4039-9F98-07D71ECCB505}" srcOrd="6" destOrd="0" presId="urn:microsoft.com/office/officeart/2008/layout/LinedList"/>
    <dgm:cxn modelId="{142D26DA-C3B5-4562-8F53-89D470B05DF4}" type="presParOf" srcId="{C9E596B0-48A5-4B56-B957-674311653ED7}" destId="{A60E1C98-B44E-4A85-BC78-9D70F63863B8}" srcOrd="7" destOrd="0" presId="urn:microsoft.com/office/officeart/2008/layout/LinedList"/>
    <dgm:cxn modelId="{D43FC5CE-99B3-4EB8-A2A7-9B81C998E253}" type="presParOf" srcId="{A60E1C98-B44E-4A85-BC78-9D70F63863B8}" destId="{2D367873-FD54-4081-8844-76EEDBAFF49F}" srcOrd="0" destOrd="0" presId="urn:microsoft.com/office/officeart/2008/layout/LinedList"/>
    <dgm:cxn modelId="{2FED7574-AEB8-4D53-85D5-749C84623A4B}" type="presParOf" srcId="{A60E1C98-B44E-4A85-BC78-9D70F63863B8}" destId="{371E8459-1306-4A6D-BEE4-C6EF9BA3C610}" srcOrd="1" destOrd="0" presId="urn:microsoft.com/office/officeart/2008/layout/LinedList"/>
    <dgm:cxn modelId="{DADCA9EC-3DEB-44EE-AC48-68FCBF15EF77}" type="presParOf" srcId="{A60E1C98-B44E-4A85-BC78-9D70F63863B8}" destId="{9818B9AF-1947-4CE4-962C-B2438095D450}" srcOrd="2" destOrd="0" presId="urn:microsoft.com/office/officeart/2008/layout/LinedList"/>
    <dgm:cxn modelId="{F2F6C2B0-5E68-470F-8020-4D295828502E}" type="presParOf" srcId="{C9E596B0-48A5-4B56-B957-674311653ED7}" destId="{7E780D60-B9C0-479E-A81D-E9200638F1EC}" srcOrd="8" destOrd="0" presId="urn:microsoft.com/office/officeart/2008/layout/LinedList"/>
    <dgm:cxn modelId="{7A73E24A-651B-4BD0-A205-2E986396FC20}" type="presParOf" srcId="{C9E596B0-48A5-4B56-B957-674311653ED7}" destId="{7F7967CB-EB9A-4CED-AC32-625B3E503444}"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1D23E88-1E40-41AE-957E-42D39E427DBB}"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AU"/>
        </a:p>
      </dgm:t>
    </dgm:pt>
    <dgm:pt modelId="{61AB1DE2-BAEB-4F8C-94E9-A3862C9E1CF0}">
      <dgm:prSet phldrT="[Text]" custT="1"/>
      <dgm:spPr/>
      <dgm:t>
        <a:bodyPr/>
        <a:lstStyle/>
        <a:p>
          <a:br>
            <a:rPr lang="en-AU" sz="600" b="0" dirty="0"/>
          </a:br>
          <a:r>
            <a:rPr lang="en-AU" sz="1300" b="0" dirty="0"/>
            <a:t>1 year to 31 Mar 2025 </a:t>
          </a:r>
          <a:br>
            <a:rPr lang="en-AU" sz="400" b="0" dirty="0"/>
          </a:br>
          <a:br>
            <a:rPr lang="en-AU" sz="400" b="0" dirty="0"/>
          </a:br>
          <a:r>
            <a:rPr lang="en-AU" sz="1000" b="0" dirty="0"/>
            <a:t>(</a:t>
          </a:r>
          <a:r>
            <a:rPr lang="en-AU" sz="1000" dirty="0">
              <a:latin typeface="Arial" panose="020B0604020202020204" pitchFamily="34" charset="0"/>
              <a:cs typeface="Arial" panose="020B0604020202020204" pitchFamily="34" charset="0"/>
            </a:rPr>
            <a:t>Gross of fees)</a:t>
          </a:r>
          <a:endParaRPr lang="en-AU" sz="1000" b="0" dirty="0"/>
        </a:p>
      </dgm:t>
    </dgm:pt>
    <dgm:pt modelId="{56818158-F6B3-4515-AD26-CF067AE313A7}" type="parTrans" cxnId="{29C0DF06-F94C-4433-BCA6-92AC7806E182}">
      <dgm:prSet/>
      <dgm:spPr/>
      <dgm:t>
        <a:bodyPr/>
        <a:lstStyle/>
        <a:p>
          <a:endParaRPr lang="en-AU"/>
        </a:p>
      </dgm:t>
    </dgm:pt>
    <dgm:pt modelId="{88F48AA6-6ABF-49F6-992D-01940110975F}" type="sibTrans" cxnId="{29C0DF06-F94C-4433-BCA6-92AC7806E182}">
      <dgm:prSet/>
      <dgm:spPr/>
      <dgm:t>
        <a:bodyPr/>
        <a:lstStyle/>
        <a:p>
          <a:endParaRPr lang="en-AU"/>
        </a:p>
      </dgm:t>
    </dgm:pt>
    <dgm:pt modelId="{99FD8BA8-02E4-4A30-A8C8-DBA07DC993F1}">
      <dgm:prSet phldrT="[Text]" custT="1"/>
      <dgm:spPr/>
      <dgm:t>
        <a:bodyPr anchor="ctr" anchorCtr="0"/>
        <a:lstStyle/>
        <a:p>
          <a:r>
            <a:rPr lang="en-AU" sz="1300" dirty="0"/>
            <a:t>Arrowstreet – Global small companies (16.2%)</a:t>
          </a:r>
        </a:p>
      </dgm:t>
    </dgm:pt>
    <dgm:pt modelId="{358D39B9-7125-4AD5-B154-54FFB6B389DF}" type="parTrans" cxnId="{44167498-5CC9-401B-AA8B-8058272BFC49}">
      <dgm:prSet/>
      <dgm:spPr/>
      <dgm:t>
        <a:bodyPr/>
        <a:lstStyle/>
        <a:p>
          <a:endParaRPr lang="en-AU"/>
        </a:p>
      </dgm:t>
    </dgm:pt>
    <dgm:pt modelId="{6D5D8C85-6875-4B7B-AC0E-AD139016F1D8}" type="sibTrans" cxnId="{44167498-5CC9-401B-AA8B-8058272BFC49}">
      <dgm:prSet/>
      <dgm:spPr/>
      <dgm:t>
        <a:bodyPr/>
        <a:lstStyle/>
        <a:p>
          <a:endParaRPr lang="en-AU"/>
        </a:p>
      </dgm:t>
    </dgm:pt>
    <dgm:pt modelId="{D5D24DB7-4197-48EC-878D-5693F6B18D7D}">
      <dgm:prSet phldrT="[Text]" custT="1"/>
      <dgm:spPr/>
      <dgm:t>
        <a:bodyPr anchor="ctr" anchorCtr="0"/>
        <a:lstStyle/>
        <a:p>
          <a:r>
            <a:rPr lang="en-AU" sz="1300" dirty="0"/>
            <a:t>Macquarie – Infrastructure (15.1%)</a:t>
          </a:r>
        </a:p>
      </dgm:t>
    </dgm:pt>
    <dgm:pt modelId="{0E87F0B5-6511-4A7A-BCDA-78DF5C3E961D}" type="parTrans" cxnId="{C14A4402-4E33-44FC-A95F-FD71CC798F78}">
      <dgm:prSet/>
      <dgm:spPr/>
      <dgm:t>
        <a:bodyPr/>
        <a:lstStyle/>
        <a:p>
          <a:endParaRPr lang="en-AU"/>
        </a:p>
      </dgm:t>
    </dgm:pt>
    <dgm:pt modelId="{58FCB3E0-BB44-479B-9820-5F9B113A7618}" type="sibTrans" cxnId="{C14A4402-4E33-44FC-A95F-FD71CC798F78}">
      <dgm:prSet/>
      <dgm:spPr/>
      <dgm:t>
        <a:bodyPr/>
        <a:lstStyle/>
        <a:p>
          <a:endParaRPr lang="en-AU"/>
        </a:p>
      </dgm:t>
    </dgm:pt>
    <dgm:pt modelId="{7388BE5C-B0BF-41BE-8573-03FC9F429A2E}">
      <dgm:prSet phldrT="[Text]" custT="1"/>
      <dgm:spPr/>
      <dgm:t>
        <a:bodyPr anchor="ctr" anchorCtr="0"/>
        <a:lstStyle/>
        <a:p>
          <a:r>
            <a:rPr lang="en-AU" sz="1300" dirty="0"/>
            <a:t>Arrowstreet  – Global shares (15.1%)</a:t>
          </a:r>
        </a:p>
      </dgm:t>
    </dgm:pt>
    <dgm:pt modelId="{DB634DEE-3D79-40BE-8040-10C9CF11ECEA}" type="parTrans" cxnId="{705C5EF0-904E-4A0A-9C83-03E3BDDB4003}">
      <dgm:prSet/>
      <dgm:spPr/>
      <dgm:t>
        <a:bodyPr/>
        <a:lstStyle/>
        <a:p>
          <a:endParaRPr lang="en-AU"/>
        </a:p>
      </dgm:t>
    </dgm:pt>
    <dgm:pt modelId="{34C8E0B1-F0D9-4CDE-B7EA-A7D36DE22B5B}" type="sibTrans" cxnId="{705C5EF0-904E-4A0A-9C83-03E3BDDB4003}">
      <dgm:prSet/>
      <dgm:spPr/>
      <dgm:t>
        <a:bodyPr/>
        <a:lstStyle/>
        <a:p>
          <a:endParaRPr lang="en-AU"/>
        </a:p>
      </dgm:t>
    </dgm:pt>
    <dgm:pt modelId="{2895811E-C2CE-49A1-8306-B10E5F2F291F}" type="pres">
      <dgm:prSet presAssocID="{91D23E88-1E40-41AE-957E-42D39E427DBB}" presName="vert0" presStyleCnt="0">
        <dgm:presLayoutVars>
          <dgm:dir/>
          <dgm:animOne val="branch"/>
          <dgm:animLvl val="lvl"/>
        </dgm:presLayoutVars>
      </dgm:prSet>
      <dgm:spPr/>
    </dgm:pt>
    <dgm:pt modelId="{02A78F3F-AF84-47C2-A902-0BA328DC9033}" type="pres">
      <dgm:prSet presAssocID="{61AB1DE2-BAEB-4F8C-94E9-A3862C9E1CF0}" presName="thickLine" presStyleLbl="alignNode1" presStyleIdx="0" presStyleCnt="1"/>
      <dgm:spPr/>
    </dgm:pt>
    <dgm:pt modelId="{63A3C31D-F885-4942-A60E-02A9973301DE}" type="pres">
      <dgm:prSet presAssocID="{61AB1DE2-BAEB-4F8C-94E9-A3862C9E1CF0}" presName="horz1" presStyleCnt="0"/>
      <dgm:spPr/>
    </dgm:pt>
    <dgm:pt modelId="{C6A7C9CC-01F3-4675-BBEB-3501B291EA59}" type="pres">
      <dgm:prSet presAssocID="{61AB1DE2-BAEB-4F8C-94E9-A3862C9E1CF0}" presName="tx1" presStyleLbl="revTx" presStyleIdx="0" presStyleCnt="4" custScaleX="240667"/>
      <dgm:spPr/>
    </dgm:pt>
    <dgm:pt modelId="{C9E596B0-48A5-4B56-B957-674311653ED7}" type="pres">
      <dgm:prSet presAssocID="{61AB1DE2-BAEB-4F8C-94E9-A3862C9E1CF0}" presName="vert1" presStyleCnt="0"/>
      <dgm:spPr/>
    </dgm:pt>
    <dgm:pt modelId="{CDAE07A1-1850-4788-9653-E7B33B00981D}" type="pres">
      <dgm:prSet presAssocID="{99FD8BA8-02E4-4A30-A8C8-DBA07DC993F1}" presName="vertSpace2a" presStyleCnt="0"/>
      <dgm:spPr/>
    </dgm:pt>
    <dgm:pt modelId="{679FA306-0871-4CA0-868C-FB8C2B9A5047}" type="pres">
      <dgm:prSet presAssocID="{99FD8BA8-02E4-4A30-A8C8-DBA07DC993F1}" presName="horz2" presStyleCnt="0"/>
      <dgm:spPr/>
    </dgm:pt>
    <dgm:pt modelId="{80D21540-521F-4173-AF2F-D1F2CD4F8510}" type="pres">
      <dgm:prSet presAssocID="{99FD8BA8-02E4-4A30-A8C8-DBA07DC993F1}" presName="horzSpace2" presStyleCnt="0"/>
      <dgm:spPr/>
    </dgm:pt>
    <dgm:pt modelId="{C0EE098D-3CAC-4B04-9492-3CC715AC4496}" type="pres">
      <dgm:prSet presAssocID="{99FD8BA8-02E4-4A30-A8C8-DBA07DC993F1}" presName="tx2" presStyleLbl="revTx" presStyleIdx="1" presStyleCnt="4" custScaleY="123444"/>
      <dgm:spPr/>
    </dgm:pt>
    <dgm:pt modelId="{B470877C-3FCA-4260-942B-CF9FA5EFFE83}" type="pres">
      <dgm:prSet presAssocID="{99FD8BA8-02E4-4A30-A8C8-DBA07DC993F1}" presName="vert2" presStyleCnt="0"/>
      <dgm:spPr/>
    </dgm:pt>
    <dgm:pt modelId="{7E01C899-CB45-4919-AA4D-0CB9D28F8340}" type="pres">
      <dgm:prSet presAssocID="{99FD8BA8-02E4-4A30-A8C8-DBA07DC993F1}" presName="thinLine2b" presStyleLbl="callout" presStyleIdx="0" presStyleCnt="3"/>
      <dgm:spPr/>
    </dgm:pt>
    <dgm:pt modelId="{FEEB780C-E27C-497A-BCF5-4730DB1BB221}" type="pres">
      <dgm:prSet presAssocID="{99FD8BA8-02E4-4A30-A8C8-DBA07DC993F1}" presName="vertSpace2b" presStyleCnt="0"/>
      <dgm:spPr/>
    </dgm:pt>
    <dgm:pt modelId="{77F471D6-2EAE-42B3-9DB8-D82CB5B21B7C}" type="pres">
      <dgm:prSet presAssocID="{D5D24DB7-4197-48EC-878D-5693F6B18D7D}" presName="horz2" presStyleCnt="0"/>
      <dgm:spPr/>
    </dgm:pt>
    <dgm:pt modelId="{70D45A3E-6D8B-4D81-AC10-C1D0E2C52169}" type="pres">
      <dgm:prSet presAssocID="{D5D24DB7-4197-48EC-878D-5693F6B18D7D}" presName="horzSpace2" presStyleCnt="0"/>
      <dgm:spPr/>
    </dgm:pt>
    <dgm:pt modelId="{E8FE24F0-3D00-4BA4-BD76-BCEB810FD4F3}" type="pres">
      <dgm:prSet presAssocID="{D5D24DB7-4197-48EC-878D-5693F6B18D7D}" presName="tx2" presStyleLbl="revTx" presStyleIdx="2" presStyleCnt="4"/>
      <dgm:spPr/>
    </dgm:pt>
    <dgm:pt modelId="{92396BB8-2096-40CA-9DB6-872F0492283B}" type="pres">
      <dgm:prSet presAssocID="{D5D24DB7-4197-48EC-878D-5693F6B18D7D}" presName="vert2" presStyleCnt="0"/>
      <dgm:spPr/>
    </dgm:pt>
    <dgm:pt modelId="{1E14FDCB-6689-4611-B26E-3716F4DCDBB6}" type="pres">
      <dgm:prSet presAssocID="{D5D24DB7-4197-48EC-878D-5693F6B18D7D}" presName="thinLine2b" presStyleLbl="callout" presStyleIdx="1" presStyleCnt="3"/>
      <dgm:spPr/>
    </dgm:pt>
    <dgm:pt modelId="{63D1E195-7306-4039-9F98-07D71ECCB505}" type="pres">
      <dgm:prSet presAssocID="{D5D24DB7-4197-48EC-878D-5693F6B18D7D}" presName="vertSpace2b" presStyleCnt="0"/>
      <dgm:spPr/>
    </dgm:pt>
    <dgm:pt modelId="{A60E1C98-B44E-4A85-BC78-9D70F63863B8}" type="pres">
      <dgm:prSet presAssocID="{7388BE5C-B0BF-41BE-8573-03FC9F429A2E}" presName="horz2" presStyleCnt="0"/>
      <dgm:spPr/>
    </dgm:pt>
    <dgm:pt modelId="{2D367873-FD54-4081-8844-76EEDBAFF49F}" type="pres">
      <dgm:prSet presAssocID="{7388BE5C-B0BF-41BE-8573-03FC9F429A2E}" presName="horzSpace2" presStyleCnt="0"/>
      <dgm:spPr/>
    </dgm:pt>
    <dgm:pt modelId="{371E8459-1306-4A6D-BEE4-C6EF9BA3C610}" type="pres">
      <dgm:prSet presAssocID="{7388BE5C-B0BF-41BE-8573-03FC9F429A2E}" presName="tx2" presStyleLbl="revTx" presStyleIdx="3" presStyleCnt="4"/>
      <dgm:spPr/>
    </dgm:pt>
    <dgm:pt modelId="{9818B9AF-1947-4CE4-962C-B2438095D450}" type="pres">
      <dgm:prSet presAssocID="{7388BE5C-B0BF-41BE-8573-03FC9F429A2E}" presName="vert2" presStyleCnt="0"/>
      <dgm:spPr/>
    </dgm:pt>
    <dgm:pt modelId="{7E780D60-B9C0-479E-A81D-E9200638F1EC}" type="pres">
      <dgm:prSet presAssocID="{7388BE5C-B0BF-41BE-8573-03FC9F429A2E}" presName="thinLine2b" presStyleLbl="callout" presStyleIdx="2" presStyleCnt="3"/>
      <dgm:spPr/>
    </dgm:pt>
    <dgm:pt modelId="{7F7967CB-EB9A-4CED-AC32-625B3E503444}" type="pres">
      <dgm:prSet presAssocID="{7388BE5C-B0BF-41BE-8573-03FC9F429A2E}" presName="vertSpace2b" presStyleCnt="0"/>
      <dgm:spPr/>
    </dgm:pt>
  </dgm:ptLst>
  <dgm:cxnLst>
    <dgm:cxn modelId="{C14A4402-4E33-44FC-A95F-FD71CC798F78}" srcId="{61AB1DE2-BAEB-4F8C-94E9-A3862C9E1CF0}" destId="{D5D24DB7-4197-48EC-878D-5693F6B18D7D}" srcOrd="1" destOrd="0" parTransId="{0E87F0B5-6511-4A7A-BCDA-78DF5C3E961D}" sibTransId="{58FCB3E0-BB44-479B-9820-5F9B113A7618}"/>
    <dgm:cxn modelId="{29C0DF06-F94C-4433-BCA6-92AC7806E182}" srcId="{91D23E88-1E40-41AE-957E-42D39E427DBB}" destId="{61AB1DE2-BAEB-4F8C-94E9-A3862C9E1CF0}" srcOrd="0" destOrd="0" parTransId="{56818158-F6B3-4515-AD26-CF067AE313A7}" sibTransId="{88F48AA6-6ABF-49F6-992D-01940110975F}"/>
    <dgm:cxn modelId="{45A39F1D-1369-4C83-9349-FCB97C911077}" type="presOf" srcId="{61AB1DE2-BAEB-4F8C-94E9-A3862C9E1CF0}" destId="{C6A7C9CC-01F3-4675-BBEB-3501B291EA59}" srcOrd="0" destOrd="0" presId="urn:microsoft.com/office/officeart/2008/layout/LinedList"/>
    <dgm:cxn modelId="{92EB4F5D-E448-4920-B00F-71863622A6D4}" type="presOf" srcId="{7388BE5C-B0BF-41BE-8573-03FC9F429A2E}" destId="{371E8459-1306-4A6D-BEE4-C6EF9BA3C610}" srcOrd="0" destOrd="0" presId="urn:microsoft.com/office/officeart/2008/layout/LinedList"/>
    <dgm:cxn modelId="{331B2268-F5D7-48B5-83F0-A63BB0C71AD3}" type="presOf" srcId="{91D23E88-1E40-41AE-957E-42D39E427DBB}" destId="{2895811E-C2CE-49A1-8306-B10E5F2F291F}" srcOrd="0" destOrd="0" presId="urn:microsoft.com/office/officeart/2008/layout/LinedList"/>
    <dgm:cxn modelId="{301C3095-D2EF-4310-8B1E-E493F579900B}" type="presOf" srcId="{99FD8BA8-02E4-4A30-A8C8-DBA07DC993F1}" destId="{C0EE098D-3CAC-4B04-9492-3CC715AC4496}" srcOrd="0" destOrd="0" presId="urn:microsoft.com/office/officeart/2008/layout/LinedList"/>
    <dgm:cxn modelId="{44167498-5CC9-401B-AA8B-8058272BFC49}" srcId="{61AB1DE2-BAEB-4F8C-94E9-A3862C9E1CF0}" destId="{99FD8BA8-02E4-4A30-A8C8-DBA07DC993F1}" srcOrd="0" destOrd="0" parTransId="{358D39B9-7125-4AD5-B154-54FFB6B389DF}" sibTransId="{6D5D8C85-6875-4B7B-AC0E-AD139016F1D8}"/>
    <dgm:cxn modelId="{787C19BB-27DA-4858-B764-90575E3232C3}" type="presOf" srcId="{D5D24DB7-4197-48EC-878D-5693F6B18D7D}" destId="{E8FE24F0-3D00-4BA4-BD76-BCEB810FD4F3}" srcOrd="0" destOrd="0" presId="urn:microsoft.com/office/officeart/2008/layout/LinedList"/>
    <dgm:cxn modelId="{705C5EF0-904E-4A0A-9C83-03E3BDDB4003}" srcId="{61AB1DE2-BAEB-4F8C-94E9-A3862C9E1CF0}" destId="{7388BE5C-B0BF-41BE-8573-03FC9F429A2E}" srcOrd="2" destOrd="0" parTransId="{DB634DEE-3D79-40BE-8040-10C9CF11ECEA}" sibTransId="{34C8E0B1-F0D9-4CDE-B7EA-A7D36DE22B5B}"/>
    <dgm:cxn modelId="{3ABDFC70-EC32-422D-9ECF-8DCA46A8B2E7}" type="presParOf" srcId="{2895811E-C2CE-49A1-8306-B10E5F2F291F}" destId="{02A78F3F-AF84-47C2-A902-0BA328DC9033}" srcOrd="0" destOrd="0" presId="urn:microsoft.com/office/officeart/2008/layout/LinedList"/>
    <dgm:cxn modelId="{ECE8E54F-614A-4018-B606-1E7790904F4A}" type="presParOf" srcId="{2895811E-C2CE-49A1-8306-B10E5F2F291F}" destId="{63A3C31D-F885-4942-A60E-02A9973301DE}" srcOrd="1" destOrd="0" presId="urn:microsoft.com/office/officeart/2008/layout/LinedList"/>
    <dgm:cxn modelId="{EF995739-97E6-42FC-8136-0B2B8C977017}" type="presParOf" srcId="{63A3C31D-F885-4942-A60E-02A9973301DE}" destId="{C6A7C9CC-01F3-4675-BBEB-3501B291EA59}" srcOrd="0" destOrd="0" presId="urn:microsoft.com/office/officeart/2008/layout/LinedList"/>
    <dgm:cxn modelId="{2EC02B82-F983-4C53-BF03-A9A46D87910B}" type="presParOf" srcId="{63A3C31D-F885-4942-A60E-02A9973301DE}" destId="{C9E596B0-48A5-4B56-B957-674311653ED7}" srcOrd="1" destOrd="0" presId="urn:microsoft.com/office/officeart/2008/layout/LinedList"/>
    <dgm:cxn modelId="{7D0C2515-3540-4CD3-B994-CC69638CA5D6}" type="presParOf" srcId="{C9E596B0-48A5-4B56-B957-674311653ED7}" destId="{CDAE07A1-1850-4788-9653-E7B33B00981D}" srcOrd="0" destOrd="0" presId="urn:microsoft.com/office/officeart/2008/layout/LinedList"/>
    <dgm:cxn modelId="{296A6643-9581-4881-A4CA-34100ADD7AF5}" type="presParOf" srcId="{C9E596B0-48A5-4B56-B957-674311653ED7}" destId="{679FA306-0871-4CA0-868C-FB8C2B9A5047}" srcOrd="1" destOrd="0" presId="urn:microsoft.com/office/officeart/2008/layout/LinedList"/>
    <dgm:cxn modelId="{68B5F5B4-608B-4F21-9DD8-84E0509366B4}" type="presParOf" srcId="{679FA306-0871-4CA0-868C-FB8C2B9A5047}" destId="{80D21540-521F-4173-AF2F-D1F2CD4F8510}" srcOrd="0" destOrd="0" presId="urn:microsoft.com/office/officeart/2008/layout/LinedList"/>
    <dgm:cxn modelId="{530219E9-02F6-4503-B66D-7979B510F412}" type="presParOf" srcId="{679FA306-0871-4CA0-868C-FB8C2B9A5047}" destId="{C0EE098D-3CAC-4B04-9492-3CC715AC4496}" srcOrd="1" destOrd="0" presId="urn:microsoft.com/office/officeart/2008/layout/LinedList"/>
    <dgm:cxn modelId="{74903F37-839D-49F4-9672-46606D0FE415}" type="presParOf" srcId="{679FA306-0871-4CA0-868C-FB8C2B9A5047}" destId="{B470877C-3FCA-4260-942B-CF9FA5EFFE83}" srcOrd="2" destOrd="0" presId="urn:microsoft.com/office/officeart/2008/layout/LinedList"/>
    <dgm:cxn modelId="{D41F9229-6FED-421B-8B11-366EFCEF9926}" type="presParOf" srcId="{C9E596B0-48A5-4B56-B957-674311653ED7}" destId="{7E01C899-CB45-4919-AA4D-0CB9D28F8340}" srcOrd="2" destOrd="0" presId="urn:microsoft.com/office/officeart/2008/layout/LinedList"/>
    <dgm:cxn modelId="{309E4FAD-544D-455B-B653-6987D0B7110E}" type="presParOf" srcId="{C9E596B0-48A5-4B56-B957-674311653ED7}" destId="{FEEB780C-E27C-497A-BCF5-4730DB1BB221}" srcOrd="3" destOrd="0" presId="urn:microsoft.com/office/officeart/2008/layout/LinedList"/>
    <dgm:cxn modelId="{231735A3-EA45-46F7-8BF1-2F290EF10046}" type="presParOf" srcId="{C9E596B0-48A5-4B56-B957-674311653ED7}" destId="{77F471D6-2EAE-42B3-9DB8-D82CB5B21B7C}" srcOrd="4" destOrd="0" presId="urn:microsoft.com/office/officeart/2008/layout/LinedList"/>
    <dgm:cxn modelId="{C5150CBD-1DF2-4935-957B-51BA32710F3C}" type="presParOf" srcId="{77F471D6-2EAE-42B3-9DB8-D82CB5B21B7C}" destId="{70D45A3E-6D8B-4D81-AC10-C1D0E2C52169}" srcOrd="0" destOrd="0" presId="urn:microsoft.com/office/officeart/2008/layout/LinedList"/>
    <dgm:cxn modelId="{C0586DBC-76BC-44E2-9CDE-D2A941C4E7A8}" type="presParOf" srcId="{77F471D6-2EAE-42B3-9DB8-D82CB5B21B7C}" destId="{E8FE24F0-3D00-4BA4-BD76-BCEB810FD4F3}" srcOrd="1" destOrd="0" presId="urn:microsoft.com/office/officeart/2008/layout/LinedList"/>
    <dgm:cxn modelId="{08276B40-EBDD-4466-9CA3-46665798CBDB}" type="presParOf" srcId="{77F471D6-2EAE-42B3-9DB8-D82CB5B21B7C}" destId="{92396BB8-2096-40CA-9DB6-872F0492283B}" srcOrd="2" destOrd="0" presId="urn:microsoft.com/office/officeart/2008/layout/LinedList"/>
    <dgm:cxn modelId="{34AA88FC-2CC9-4748-8B94-78911C37E3AE}" type="presParOf" srcId="{C9E596B0-48A5-4B56-B957-674311653ED7}" destId="{1E14FDCB-6689-4611-B26E-3716F4DCDBB6}" srcOrd="5" destOrd="0" presId="urn:microsoft.com/office/officeart/2008/layout/LinedList"/>
    <dgm:cxn modelId="{EEA1FDB8-5D24-4196-8DED-350A2CF4467A}" type="presParOf" srcId="{C9E596B0-48A5-4B56-B957-674311653ED7}" destId="{63D1E195-7306-4039-9F98-07D71ECCB505}" srcOrd="6" destOrd="0" presId="urn:microsoft.com/office/officeart/2008/layout/LinedList"/>
    <dgm:cxn modelId="{142D26DA-C3B5-4562-8F53-89D470B05DF4}" type="presParOf" srcId="{C9E596B0-48A5-4B56-B957-674311653ED7}" destId="{A60E1C98-B44E-4A85-BC78-9D70F63863B8}" srcOrd="7" destOrd="0" presId="urn:microsoft.com/office/officeart/2008/layout/LinedList"/>
    <dgm:cxn modelId="{D43FC5CE-99B3-4EB8-A2A7-9B81C998E253}" type="presParOf" srcId="{A60E1C98-B44E-4A85-BC78-9D70F63863B8}" destId="{2D367873-FD54-4081-8844-76EEDBAFF49F}" srcOrd="0" destOrd="0" presId="urn:microsoft.com/office/officeart/2008/layout/LinedList"/>
    <dgm:cxn modelId="{2FED7574-AEB8-4D53-85D5-749C84623A4B}" type="presParOf" srcId="{A60E1C98-B44E-4A85-BC78-9D70F63863B8}" destId="{371E8459-1306-4A6D-BEE4-C6EF9BA3C610}" srcOrd="1" destOrd="0" presId="urn:microsoft.com/office/officeart/2008/layout/LinedList"/>
    <dgm:cxn modelId="{DADCA9EC-3DEB-44EE-AC48-68FCBF15EF77}" type="presParOf" srcId="{A60E1C98-B44E-4A85-BC78-9D70F63863B8}" destId="{9818B9AF-1947-4CE4-962C-B2438095D450}" srcOrd="2" destOrd="0" presId="urn:microsoft.com/office/officeart/2008/layout/LinedList"/>
    <dgm:cxn modelId="{F2F6C2B0-5E68-470F-8020-4D295828502E}" type="presParOf" srcId="{C9E596B0-48A5-4B56-B957-674311653ED7}" destId="{7E780D60-B9C0-479E-A81D-E9200638F1EC}" srcOrd="8" destOrd="0" presId="urn:microsoft.com/office/officeart/2008/layout/LinedList"/>
    <dgm:cxn modelId="{7A73E24A-651B-4BD0-A205-2E986396FC20}" type="presParOf" srcId="{C9E596B0-48A5-4B56-B957-674311653ED7}" destId="{7F7967CB-EB9A-4CED-AC32-625B3E503444}" srcOrd="9" destOrd="0" presId="urn:microsoft.com/office/officeart/2008/layout/LinedList"/>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1D23E88-1E40-41AE-957E-42D39E427DB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AU"/>
        </a:p>
      </dgm:t>
    </dgm:pt>
    <dgm:pt modelId="{61AB1DE2-BAEB-4F8C-94E9-A3862C9E1CF0}">
      <dgm:prSet phldrT="[Text]" custT="1"/>
      <dgm:spPr/>
      <dgm:t>
        <a:bodyPr/>
        <a:lstStyle/>
        <a:p>
          <a:br>
            <a:rPr lang="en-AU" sz="600" b="0" dirty="0"/>
          </a:br>
          <a:r>
            <a:rPr lang="en-AU" sz="1300" b="0" dirty="0"/>
            <a:t>1 year to 31 Mar 2025</a:t>
          </a:r>
          <a:br>
            <a:rPr lang="en-AU" sz="400" b="0" dirty="0"/>
          </a:br>
          <a:br>
            <a:rPr lang="en-AU" sz="400" b="0" dirty="0"/>
          </a:br>
          <a:r>
            <a:rPr lang="en-AU" sz="1000" b="0" dirty="0"/>
            <a:t>(</a:t>
          </a:r>
          <a:r>
            <a:rPr lang="en-AU" sz="1000" dirty="0">
              <a:latin typeface="Arial" panose="020B0604020202020204" pitchFamily="34" charset="0"/>
              <a:cs typeface="Arial" panose="020B0604020202020204" pitchFamily="34" charset="0"/>
            </a:rPr>
            <a:t>Gross of fees)</a:t>
          </a:r>
          <a:endParaRPr lang="en-AU" sz="1000" b="0" dirty="0"/>
        </a:p>
      </dgm:t>
    </dgm:pt>
    <dgm:pt modelId="{56818158-F6B3-4515-AD26-CF067AE313A7}" type="parTrans" cxnId="{29C0DF06-F94C-4433-BCA6-92AC7806E182}">
      <dgm:prSet/>
      <dgm:spPr/>
      <dgm:t>
        <a:bodyPr/>
        <a:lstStyle/>
        <a:p>
          <a:endParaRPr lang="en-AU" sz="1300"/>
        </a:p>
      </dgm:t>
    </dgm:pt>
    <dgm:pt modelId="{88F48AA6-6ABF-49F6-992D-01940110975F}" type="sibTrans" cxnId="{29C0DF06-F94C-4433-BCA6-92AC7806E182}">
      <dgm:prSet/>
      <dgm:spPr/>
      <dgm:t>
        <a:bodyPr/>
        <a:lstStyle/>
        <a:p>
          <a:endParaRPr lang="en-AU" sz="1300"/>
        </a:p>
      </dgm:t>
    </dgm:pt>
    <dgm:pt modelId="{99FD8BA8-02E4-4A30-A8C8-DBA07DC993F1}">
      <dgm:prSet phldrT="[Text]" custT="1"/>
      <dgm:spPr/>
      <dgm:t>
        <a:bodyPr anchor="ctr" anchorCtr="0"/>
        <a:lstStyle/>
        <a:p>
          <a:r>
            <a:rPr lang="en-AU" sz="1300" dirty="0"/>
            <a:t>Infrastructure (15.1%)</a:t>
          </a:r>
        </a:p>
      </dgm:t>
    </dgm:pt>
    <dgm:pt modelId="{358D39B9-7125-4AD5-B154-54FFB6B389DF}" type="parTrans" cxnId="{44167498-5CC9-401B-AA8B-8058272BFC49}">
      <dgm:prSet/>
      <dgm:spPr/>
      <dgm:t>
        <a:bodyPr/>
        <a:lstStyle/>
        <a:p>
          <a:endParaRPr lang="en-AU" sz="1300"/>
        </a:p>
      </dgm:t>
    </dgm:pt>
    <dgm:pt modelId="{6D5D8C85-6875-4B7B-AC0E-AD139016F1D8}" type="sibTrans" cxnId="{44167498-5CC9-401B-AA8B-8058272BFC49}">
      <dgm:prSet/>
      <dgm:spPr/>
      <dgm:t>
        <a:bodyPr/>
        <a:lstStyle/>
        <a:p>
          <a:endParaRPr lang="en-AU" sz="1300"/>
        </a:p>
      </dgm:t>
    </dgm:pt>
    <dgm:pt modelId="{D5D24DB7-4197-48EC-878D-5693F6B18D7D}">
      <dgm:prSet phldrT="[Text]" custT="1"/>
      <dgm:spPr/>
      <dgm:t>
        <a:bodyPr anchor="ctr" anchorCtr="0"/>
        <a:lstStyle/>
        <a:p>
          <a:r>
            <a:rPr lang="en-AU" sz="1300" dirty="0"/>
            <a:t>Private equity (12.7%)</a:t>
          </a:r>
        </a:p>
      </dgm:t>
    </dgm:pt>
    <dgm:pt modelId="{0E87F0B5-6511-4A7A-BCDA-78DF5C3E961D}" type="parTrans" cxnId="{C14A4402-4E33-44FC-A95F-FD71CC798F78}">
      <dgm:prSet/>
      <dgm:spPr/>
      <dgm:t>
        <a:bodyPr/>
        <a:lstStyle/>
        <a:p>
          <a:endParaRPr lang="en-AU" sz="1300"/>
        </a:p>
      </dgm:t>
    </dgm:pt>
    <dgm:pt modelId="{58FCB3E0-BB44-479B-9820-5F9B113A7618}" type="sibTrans" cxnId="{C14A4402-4E33-44FC-A95F-FD71CC798F78}">
      <dgm:prSet/>
      <dgm:spPr/>
      <dgm:t>
        <a:bodyPr/>
        <a:lstStyle/>
        <a:p>
          <a:endParaRPr lang="en-AU" sz="1300"/>
        </a:p>
      </dgm:t>
    </dgm:pt>
    <dgm:pt modelId="{7388BE5C-B0BF-41BE-8573-03FC9F429A2E}">
      <dgm:prSet phldrT="[Text]" custT="1"/>
      <dgm:spPr/>
      <dgm:t>
        <a:bodyPr anchor="ctr" anchorCtr="0"/>
        <a:lstStyle/>
        <a:p>
          <a:r>
            <a:rPr lang="en-AU" sz="1300" dirty="0"/>
            <a:t>Opportunistic capital solutions (10.6%)</a:t>
          </a:r>
        </a:p>
      </dgm:t>
    </dgm:pt>
    <dgm:pt modelId="{DB634DEE-3D79-40BE-8040-10C9CF11ECEA}" type="parTrans" cxnId="{705C5EF0-904E-4A0A-9C83-03E3BDDB4003}">
      <dgm:prSet/>
      <dgm:spPr/>
      <dgm:t>
        <a:bodyPr/>
        <a:lstStyle/>
        <a:p>
          <a:endParaRPr lang="en-AU" sz="1300"/>
        </a:p>
      </dgm:t>
    </dgm:pt>
    <dgm:pt modelId="{34C8E0B1-F0D9-4CDE-B7EA-A7D36DE22B5B}" type="sibTrans" cxnId="{705C5EF0-904E-4A0A-9C83-03E3BDDB4003}">
      <dgm:prSet/>
      <dgm:spPr/>
      <dgm:t>
        <a:bodyPr/>
        <a:lstStyle/>
        <a:p>
          <a:endParaRPr lang="en-AU" sz="1300"/>
        </a:p>
      </dgm:t>
    </dgm:pt>
    <dgm:pt modelId="{2895811E-C2CE-49A1-8306-B10E5F2F291F}" type="pres">
      <dgm:prSet presAssocID="{91D23E88-1E40-41AE-957E-42D39E427DBB}" presName="vert0" presStyleCnt="0">
        <dgm:presLayoutVars>
          <dgm:dir/>
          <dgm:animOne val="branch"/>
          <dgm:animLvl val="lvl"/>
        </dgm:presLayoutVars>
      </dgm:prSet>
      <dgm:spPr/>
    </dgm:pt>
    <dgm:pt modelId="{02A78F3F-AF84-47C2-A902-0BA328DC9033}" type="pres">
      <dgm:prSet presAssocID="{61AB1DE2-BAEB-4F8C-94E9-A3862C9E1CF0}" presName="thickLine" presStyleLbl="alignNode1" presStyleIdx="0" presStyleCnt="1"/>
      <dgm:spPr/>
    </dgm:pt>
    <dgm:pt modelId="{63A3C31D-F885-4942-A60E-02A9973301DE}" type="pres">
      <dgm:prSet presAssocID="{61AB1DE2-BAEB-4F8C-94E9-A3862C9E1CF0}" presName="horz1" presStyleCnt="0"/>
      <dgm:spPr/>
    </dgm:pt>
    <dgm:pt modelId="{C6A7C9CC-01F3-4675-BBEB-3501B291EA59}" type="pres">
      <dgm:prSet presAssocID="{61AB1DE2-BAEB-4F8C-94E9-A3862C9E1CF0}" presName="tx1" presStyleLbl="revTx" presStyleIdx="0" presStyleCnt="4" custScaleX="241662"/>
      <dgm:spPr/>
    </dgm:pt>
    <dgm:pt modelId="{C9E596B0-48A5-4B56-B957-674311653ED7}" type="pres">
      <dgm:prSet presAssocID="{61AB1DE2-BAEB-4F8C-94E9-A3862C9E1CF0}" presName="vert1" presStyleCnt="0"/>
      <dgm:spPr/>
    </dgm:pt>
    <dgm:pt modelId="{CDAE07A1-1850-4788-9653-E7B33B00981D}" type="pres">
      <dgm:prSet presAssocID="{99FD8BA8-02E4-4A30-A8C8-DBA07DC993F1}" presName="vertSpace2a" presStyleCnt="0"/>
      <dgm:spPr/>
    </dgm:pt>
    <dgm:pt modelId="{679FA306-0871-4CA0-868C-FB8C2B9A5047}" type="pres">
      <dgm:prSet presAssocID="{99FD8BA8-02E4-4A30-A8C8-DBA07DC993F1}" presName="horz2" presStyleCnt="0"/>
      <dgm:spPr/>
    </dgm:pt>
    <dgm:pt modelId="{80D21540-521F-4173-AF2F-D1F2CD4F8510}" type="pres">
      <dgm:prSet presAssocID="{99FD8BA8-02E4-4A30-A8C8-DBA07DC993F1}" presName="horzSpace2" presStyleCnt="0"/>
      <dgm:spPr/>
    </dgm:pt>
    <dgm:pt modelId="{C0EE098D-3CAC-4B04-9492-3CC715AC4496}" type="pres">
      <dgm:prSet presAssocID="{99FD8BA8-02E4-4A30-A8C8-DBA07DC993F1}" presName="tx2" presStyleLbl="revTx" presStyleIdx="1" presStyleCnt="4"/>
      <dgm:spPr/>
    </dgm:pt>
    <dgm:pt modelId="{B470877C-3FCA-4260-942B-CF9FA5EFFE83}" type="pres">
      <dgm:prSet presAssocID="{99FD8BA8-02E4-4A30-A8C8-DBA07DC993F1}" presName="vert2" presStyleCnt="0"/>
      <dgm:spPr/>
    </dgm:pt>
    <dgm:pt modelId="{7E01C899-CB45-4919-AA4D-0CB9D28F8340}" type="pres">
      <dgm:prSet presAssocID="{99FD8BA8-02E4-4A30-A8C8-DBA07DC993F1}" presName="thinLine2b" presStyleLbl="callout" presStyleIdx="0" presStyleCnt="3"/>
      <dgm:spPr/>
    </dgm:pt>
    <dgm:pt modelId="{FEEB780C-E27C-497A-BCF5-4730DB1BB221}" type="pres">
      <dgm:prSet presAssocID="{99FD8BA8-02E4-4A30-A8C8-DBA07DC993F1}" presName="vertSpace2b" presStyleCnt="0"/>
      <dgm:spPr/>
    </dgm:pt>
    <dgm:pt modelId="{77F471D6-2EAE-42B3-9DB8-D82CB5B21B7C}" type="pres">
      <dgm:prSet presAssocID="{D5D24DB7-4197-48EC-878D-5693F6B18D7D}" presName="horz2" presStyleCnt="0"/>
      <dgm:spPr/>
    </dgm:pt>
    <dgm:pt modelId="{70D45A3E-6D8B-4D81-AC10-C1D0E2C52169}" type="pres">
      <dgm:prSet presAssocID="{D5D24DB7-4197-48EC-878D-5693F6B18D7D}" presName="horzSpace2" presStyleCnt="0"/>
      <dgm:spPr/>
    </dgm:pt>
    <dgm:pt modelId="{E8FE24F0-3D00-4BA4-BD76-BCEB810FD4F3}" type="pres">
      <dgm:prSet presAssocID="{D5D24DB7-4197-48EC-878D-5693F6B18D7D}" presName="tx2" presStyleLbl="revTx" presStyleIdx="2" presStyleCnt="4"/>
      <dgm:spPr/>
    </dgm:pt>
    <dgm:pt modelId="{92396BB8-2096-40CA-9DB6-872F0492283B}" type="pres">
      <dgm:prSet presAssocID="{D5D24DB7-4197-48EC-878D-5693F6B18D7D}" presName="vert2" presStyleCnt="0"/>
      <dgm:spPr/>
    </dgm:pt>
    <dgm:pt modelId="{1E14FDCB-6689-4611-B26E-3716F4DCDBB6}" type="pres">
      <dgm:prSet presAssocID="{D5D24DB7-4197-48EC-878D-5693F6B18D7D}" presName="thinLine2b" presStyleLbl="callout" presStyleIdx="1" presStyleCnt="3"/>
      <dgm:spPr/>
    </dgm:pt>
    <dgm:pt modelId="{63D1E195-7306-4039-9F98-07D71ECCB505}" type="pres">
      <dgm:prSet presAssocID="{D5D24DB7-4197-48EC-878D-5693F6B18D7D}" presName="vertSpace2b" presStyleCnt="0"/>
      <dgm:spPr/>
    </dgm:pt>
    <dgm:pt modelId="{A60E1C98-B44E-4A85-BC78-9D70F63863B8}" type="pres">
      <dgm:prSet presAssocID="{7388BE5C-B0BF-41BE-8573-03FC9F429A2E}" presName="horz2" presStyleCnt="0"/>
      <dgm:spPr/>
    </dgm:pt>
    <dgm:pt modelId="{2D367873-FD54-4081-8844-76EEDBAFF49F}" type="pres">
      <dgm:prSet presAssocID="{7388BE5C-B0BF-41BE-8573-03FC9F429A2E}" presName="horzSpace2" presStyleCnt="0"/>
      <dgm:spPr/>
    </dgm:pt>
    <dgm:pt modelId="{371E8459-1306-4A6D-BEE4-C6EF9BA3C610}" type="pres">
      <dgm:prSet presAssocID="{7388BE5C-B0BF-41BE-8573-03FC9F429A2E}" presName="tx2" presStyleLbl="revTx" presStyleIdx="3" presStyleCnt="4"/>
      <dgm:spPr/>
    </dgm:pt>
    <dgm:pt modelId="{9818B9AF-1947-4CE4-962C-B2438095D450}" type="pres">
      <dgm:prSet presAssocID="{7388BE5C-B0BF-41BE-8573-03FC9F429A2E}" presName="vert2" presStyleCnt="0"/>
      <dgm:spPr/>
    </dgm:pt>
    <dgm:pt modelId="{7E780D60-B9C0-479E-A81D-E9200638F1EC}" type="pres">
      <dgm:prSet presAssocID="{7388BE5C-B0BF-41BE-8573-03FC9F429A2E}" presName="thinLine2b" presStyleLbl="callout" presStyleIdx="2" presStyleCnt="3"/>
      <dgm:spPr/>
    </dgm:pt>
    <dgm:pt modelId="{7F7967CB-EB9A-4CED-AC32-625B3E503444}" type="pres">
      <dgm:prSet presAssocID="{7388BE5C-B0BF-41BE-8573-03FC9F429A2E}" presName="vertSpace2b" presStyleCnt="0"/>
      <dgm:spPr/>
    </dgm:pt>
  </dgm:ptLst>
  <dgm:cxnLst>
    <dgm:cxn modelId="{C14A4402-4E33-44FC-A95F-FD71CC798F78}" srcId="{61AB1DE2-BAEB-4F8C-94E9-A3862C9E1CF0}" destId="{D5D24DB7-4197-48EC-878D-5693F6B18D7D}" srcOrd="1" destOrd="0" parTransId="{0E87F0B5-6511-4A7A-BCDA-78DF5C3E961D}" sibTransId="{58FCB3E0-BB44-479B-9820-5F9B113A7618}"/>
    <dgm:cxn modelId="{29C0DF06-F94C-4433-BCA6-92AC7806E182}" srcId="{91D23E88-1E40-41AE-957E-42D39E427DBB}" destId="{61AB1DE2-BAEB-4F8C-94E9-A3862C9E1CF0}" srcOrd="0" destOrd="0" parTransId="{56818158-F6B3-4515-AD26-CF067AE313A7}" sibTransId="{88F48AA6-6ABF-49F6-992D-01940110975F}"/>
    <dgm:cxn modelId="{45A39F1D-1369-4C83-9349-FCB97C911077}" type="presOf" srcId="{61AB1DE2-BAEB-4F8C-94E9-A3862C9E1CF0}" destId="{C6A7C9CC-01F3-4675-BBEB-3501B291EA59}" srcOrd="0" destOrd="0" presId="urn:microsoft.com/office/officeart/2008/layout/LinedList"/>
    <dgm:cxn modelId="{92EB4F5D-E448-4920-B00F-71863622A6D4}" type="presOf" srcId="{7388BE5C-B0BF-41BE-8573-03FC9F429A2E}" destId="{371E8459-1306-4A6D-BEE4-C6EF9BA3C610}" srcOrd="0" destOrd="0" presId="urn:microsoft.com/office/officeart/2008/layout/LinedList"/>
    <dgm:cxn modelId="{331B2268-F5D7-48B5-83F0-A63BB0C71AD3}" type="presOf" srcId="{91D23E88-1E40-41AE-957E-42D39E427DBB}" destId="{2895811E-C2CE-49A1-8306-B10E5F2F291F}" srcOrd="0" destOrd="0" presId="urn:microsoft.com/office/officeart/2008/layout/LinedList"/>
    <dgm:cxn modelId="{301C3095-D2EF-4310-8B1E-E493F579900B}" type="presOf" srcId="{99FD8BA8-02E4-4A30-A8C8-DBA07DC993F1}" destId="{C0EE098D-3CAC-4B04-9492-3CC715AC4496}" srcOrd="0" destOrd="0" presId="urn:microsoft.com/office/officeart/2008/layout/LinedList"/>
    <dgm:cxn modelId="{44167498-5CC9-401B-AA8B-8058272BFC49}" srcId="{61AB1DE2-BAEB-4F8C-94E9-A3862C9E1CF0}" destId="{99FD8BA8-02E4-4A30-A8C8-DBA07DC993F1}" srcOrd="0" destOrd="0" parTransId="{358D39B9-7125-4AD5-B154-54FFB6B389DF}" sibTransId="{6D5D8C85-6875-4B7B-AC0E-AD139016F1D8}"/>
    <dgm:cxn modelId="{787C19BB-27DA-4858-B764-90575E3232C3}" type="presOf" srcId="{D5D24DB7-4197-48EC-878D-5693F6B18D7D}" destId="{E8FE24F0-3D00-4BA4-BD76-BCEB810FD4F3}" srcOrd="0" destOrd="0" presId="urn:microsoft.com/office/officeart/2008/layout/LinedList"/>
    <dgm:cxn modelId="{705C5EF0-904E-4A0A-9C83-03E3BDDB4003}" srcId="{61AB1DE2-BAEB-4F8C-94E9-A3862C9E1CF0}" destId="{7388BE5C-B0BF-41BE-8573-03FC9F429A2E}" srcOrd="2" destOrd="0" parTransId="{DB634DEE-3D79-40BE-8040-10C9CF11ECEA}" sibTransId="{34C8E0B1-F0D9-4CDE-B7EA-A7D36DE22B5B}"/>
    <dgm:cxn modelId="{3ABDFC70-EC32-422D-9ECF-8DCA46A8B2E7}" type="presParOf" srcId="{2895811E-C2CE-49A1-8306-B10E5F2F291F}" destId="{02A78F3F-AF84-47C2-A902-0BA328DC9033}" srcOrd="0" destOrd="0" presId="urn:microsoft.com/office/officeart/2008/layout/LinedList"/>
    <dgm:cxn modelId="{ECE8E54F-614A-4018-B606-1E7790904F4A}" type="presParOf" srcId="{2895811E-C2CE-49A1-8306-B10E5F2F291F}" destId="{63A3C31D-F885-4942-A60E-02A9973301DE}" srcOrd="1" destOrd="0" presId="urn:microsoft.com/office/officeart/2008/layout/LinedList"/>
    <dgm:cxn modelId="{EF995739-97E6-42FC-8136-0B2B8C977017}" type="presParOf" srcId="{63A3C31D-F885-4942-A60E-02A9973301DE}" destId="{C6A7C9CC-01F3-4675-BBEB-3501B291EA59}" srcOrd="0" destOrd="0" presId="urn:microsoft.com/office/officeart/2008/layout/LinedList"/>
    <dgm:cxn modelId="{2EC02B82-F983-4C53-BF03-A9A46D87910B}" type="presParOf" srcId="{63A3C31D-F885-4942-A60E-02A9973301DE}" destId="{C9E596B0-48A5-4B56-B957-674311653ED7}" srcOrd="1" destOrd="0" presId="urn:microsoft.com/office/officeart/2008/layout/LinedList"/>
    <dgm:cxn modelId="{7D0C2515-3540-4CD3-B994-CC69638CA5D6}" type="presParOf" srcId="{C9E596B0-48A5-4B56-B957-674311653ED7}" destId="{CDAE07A1-1850-4788-9653-E7B33B00981D}" srcOrd="0" destOrd="0" presId="urn:microsoft.com/office/officeart/2008/layout/LinedList"/>
    <dgm:cxn modelId="{296A6643-9581-4881-A4CA-34100ADD7AF5}" type="presParOf" srcId="{C9E596B0-48A5-4B56-B957-674311653ED7}" destId="{679FA306-0871-4CA0-868C-FB8C2B9A5047}" srcOrd="1" destOrd="0" presId="urn:microsoft.com/office/officeart/2008/layout/LinedList"/>
    <dgm:cxn modelId="{68B5F5B4-608B-4F21-9DD8-84E0509366B4}" type="presParOf" srcId="{679FA306-0871-4CA0-868C-FB8C2B9A5047}" destId="{80D21540-521F-4173-AF2F-D1F2CD4F8510}" srcOrd="0" destOrd="0" presId="urn:microsoft.com/office/officeart/2008/layout/LinedList"/>
    <dgm:cxn modelId="{530219E9-02F6-4503-B66D-7979B510F412}" type="presParOf" srcId="{679FA306-0871-4CA0-868C-FB8C2B9A5047}" destId="{C0EE098D-3CAC-4B04-9492-3CC715AC4496}" srcOrd="1" destOrd="0" presId="urn:microsoft.com/office/officeart/2008/layout/LinedList"/>
    <dgm:cxn modelId="{74903F37-839D-49F4-9672-46606D0FE415}" type="presParOf" srcId="{679FA306-0871-4CA0-868C-FB8C2B9A5047}" destId="{B470877C-3FCA-4260-942B-CF9FA5EFFE83}" srcOrd="2" destOrd="0" presId="urn:microsoft.com/office/officeart/2008/layout/LinedList"/>
    <dgm:cxn modelId="{D41F9229-6FED-421B-8B11-366EFCEF9926}" type="presParOf" srcId="{C9E596B0-48A5-4B56-B957-674311653ED7}" destId="{7E01C899-CB45-4919-AA4D-0CB9D28F8340}" srcOrd="2" destOrd="0" presId="urn:microsoft.com/office/officeart/2008/layout/LinedList"/>
    <dgm:cxn modelId="{309E4FAD-544D-455B-B653-6987D0B7110E}" type="presParOf" srcId="{C9E596B0-48A5-4B56-B957-674311653ED7}" destId="{FEEB780C-E27C-497A-BCF5-4730DB1BB221}" srcOrd="3" destOrd="0" presId="urn:microsoft.com/office/officeart/2008/layout/LinedList"/>
    <dgm:cxn modelId="{231735A3-EA45-46F7-8BF1-2F290EF10046}" type="presParOf" srcId="{C9E596B0-48A5-4B56-B957-674311653ED7}" destId="{77F471D6-2EAE-42B3-9DB8-D82CB5B21B7C}" srcOrd="4" destOrd="0" presId="urn:microsoft.com/office/officeart/2008/layout/LinedList"/>
    <dgm:cxn modelId="{C5150CBD-1DF2-4935-957B-51BA32710F3C}" type="presParOf" srcId="{77F471D6-2EAE-42B3-9DB8-D82CB5B21B7C}" destId="{70D45A3E-6D8B-4D81-AC10-C1D0E2C52169}" srcOrd="0" destOrd="0" presId="urn:microsoft.com/office/officeart/2008/layout/LinedList"/>
    <dgm:cxn modelId="{C0586DBC-76BC-44E2-9CDE-D2A941C4E7A8}" type="presParOf" srcId="{77F471D6-2EAE-42B3-9DB8-D82CB5B21B7C}" destId="{E8FE24F0-3D00-4BA4-BD76-BCEB810FD4F3}" srcOrd="1" destOrd="0" presId="urn:microsoft.com/office/officeart/2008/layout/LinedList"/>
    <dgm:cxn modelId="{08276B40-EBDD-4466-9CA3-46665798CBDB}" type="presParOf" srcId="{77F471D6-2EAE-42B3-9DB8-D82CB5B21B7C}" destId="{92396BB8-2096-40CA-9DB6-872F0492283B}" srcOrd="2" destOrd="0" presId="urn:microsoft.com/office/officeart/2008/layout/LinedList"/>
    <dgm:cxn modelId="{34AA88FC-2CC9-4748-8B94-78911C37E3AE}" type="presParOf" srcId="{C9E596B0-48A5-4B56-B957-674311653ED7}" destId="{1E14FDCB-6689-4611-B26E-3716F4DCDBB6}" srcOrd="5" destOrd="0" presId="urn:microsoft.com/office/officeart/2008/layout/LinedList"/>
    <dgm:cxn modelId="{EEA1FDB8-5D24-4196-8DED-350A2CF4467A}" type="presParOf" srcId="{C9E596B0-48A5-4B56-B957-674311653ED7}" destId="{63D1E195-7306-4039-9F98-07D71ECCB505}" srcOrd="6" destOrd="0" presId="urn:microsoft.com/office/officeart/2008/layout/LinedList"/>
    <dgm:cxn modelId="{142D26DA-C3B5-4562-8F53-89D470B05DF4}" type="presParOf" srcId="{C9E596B0-48A5-4B56-B957-674311653ED7}" destId="{A60E1C98-B44E-4A85-BC78-9D70F63863B8}" srcOrd="7" destOrd="0" presId="urn:microsoft.com/office/officeart/2008/layout/LinedList"/>
    <dgm:cxn modelId="{D43FC5CE-99B3-4EB8-A2A7-9B81C998E253}" type="presParOf" srcId="{A60E1C98-B44E-4A85-BC78-9D70F63863B8}" destId="{2D367873-FD54-4081-8844-76EEDBAFF49F}" srcOrd="0" destOrd="0" presId="urn:microsoft.com/office/officeart/2008/layout/LinedList"/>
    <dgm:cxn modelId="{2FED7574-AEB8-4D53-85D5-749C84623A4B}" type="presParOf" srcId="{A60E1C98-B44E-4A85-BC78-9D70F63863B8}" destId="{371E8459-1306-4A6D-BEE4-C6EF9BA3C610}" srcOrd="1" destOrd="0" presId="urn:microsoft.com/office/officeart/2008/layout/LinedList"/>
    <dgm:cxn modelId="{DADCA9EC-3DEB-44EE-AC48-68FCBF15EF77}" type="presParOf" srcId="{A60E1C98-B44E-4A85-BC78-9D70F63863B8}" destId="{9818B9AF-1947-4CE4-962C-B2438095D450}" srcOrd="2" destOrd="0" presId="urn:microsoft.com/office/officeart/2008/layout/LinedList"/>
    <dgm:cxn modelId="{F2F6C2B0-5E68-470F-8020-4D295828502E}" type="presParOf" srcId="{C9E596B0-48A5-4B56-B957-674311653ED7}" destId="{7E780D60-B9C0-479E-A81D-E9200638F1EC}" srcOrd="8" destOrd="0" presId="urn:microsoft.com/office/officeart/2008/layout/LinedList"/>
    <dgm:cxn modelId="{7A73E24A-651B-4BD0-A205-2E986396FC20}" type="presParOf" srcId="{C9E596B0-48A5-4B56-B957-674311653ED7}" destId="{7F7967CB-EB9A-4CED-AC32-625B3E503444}"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78F3F-AF84-47C2-A902-0BA328DC9033}">
      <dsp:nvSpPr>
        <dsp:cNvPr id="0" name=""/>
        <dsp:cNvSpPr/>
      </dsp:nvSpPr>
      <dsp:spPr>
        <a:xfrm>
          <a:off x="0" y="0"/>
          <a:ext cx="48914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A7C9CC-01F3-4675-BBEB-3501B291EA59}">
      <dsp:nvSpPr>
        <dsp:cNvPr id="0" name=""/>
        <dsp:cNvSpPr/>
      </dsp:nvSpPr>
      <dsp:spPr>
        <a:xfrm>
          <a:off x="0" y="0"/>
          <a:ext cx="1840060" cy="110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266700">
            <a:lnSpc>
              <a:spcPct val="90000"/>
            </a:lnSpc>
            <a:spcBef>
              <a:spcPct val="0"/>
            </a:spcBef>
            <a:spcAft>
              <a:spcPct val="35000"/>
            </a:spcAft>
            <a:buNone/>
          </a:pPr>
          <a:br>
            <a:rPr lang="en-AU" sz="600" b="0" kern="1200" dirty="0"/>
          </a:br>
          <a:r>
            <a:rPr lang="en-AU" sz="1300" b="0" kern="1200" dirty="0"/>
            <a:t>1 year to 31 Mar 2025</a:t>
          </a:r>
          <a:br>
            <a:rPr lang="en-AU" sz="400" b="0" kern="1200" dirty="0"/>
          </a:br>
          <a:br>
            <a:rPr lang="en-AU" sz="400" b="0" kern="1200" dirty="0"/>
          </a:br>
          <a:r>
            <a:rPr lang="en-AU" sz="1000" b="0" kern="1200" dirty="0"/>
            <a:t>(</a:t>
          </a:r>
          <a:r>
            <a:rPr lang="en-AU" sz="1000" kern="1200" dirty="0">
              <a:latin typeface="Arial" panose="020B0604020202020204" pitchFamily="34" charset="0"/>
              <a:cs typeface="Arial" panose="020B0604020202020204" pitchFamily="34" charset="0"/>
            </a:rPr>
            <a:t>Gross of fees)</a:t>
          </a:r>
          <a:endParaRPr lang="en-AU" sz="1000" b="0" kern="1200" dirty="0"/>
        </a:p>
      </dsp:txBody>
      <dsp:txXfrm>
        <a:off x="0" y="0"/>
        <a:ext cx="1840060" cy="1103593"/>
      </dsp:txXfrm>
    </dsp:sp>
    <dsp:sp modelId="{C0EE098D-3CAC-4B04-9492-3CC715AC4496}">
      <dsp:nvSpPr>
        <dsp:cNvPr id="0" name=""/>
        <dsp:cNvSpPr/>
      </dsp:nvSpPr>
      <dsp:spPr>
        <a:xfrm>
          <a:off x="1897167" y="17243"/>
          <a:ext cx="2988569" cy="344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Infrastructure (15.1%)</a:t>
          </a:r>
        </a:p>
      </dsp:txBody>
      <dsp:txXfrm>
        <a:off x="1897167" y="17243"/>
        <a:ext cx="2988569" cy="344872"/>
      </dsp:txXfrm>
    </dsp:sp>
    <dsp:sp modelId="{7E01C899-CB45-4919-AA4D-0CB9D28F8340}">
      <dsp:nvSpPr>
        <dsp:cNvPr id="0" name=""/>
        <dsp:cNvSpPr/>
      </dsp:nvSpPr>
      <dsp:spPr>
        <a:xfrm>
          <a:off x="1840060" y="362116"/>
          <a:ext cx="30456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FE24F0-3D00-4BA4-BD76-BCEB810FD4F3}">
      <dsp:nvSpPr>
        <dsp:cNvPr id="0" name=""/>
        <dsp:cNvSpPr/>
      </dsp:nvSpPr>
      <dsp:spPr>
        <a:xfrm>
          <a:off x="1897167" y="379360"/>
          <a:ext cx="2988569" cy="344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Global shares (unhedged) (12.2%)</a:t>
          </a:r>
        </a:p>
      </dsp:txBody>
      <dsp:txXfrm>
        <a:off x="1897167" y="379360"/>
        <a:ext cx="2988569" cy="344872"/>
      </dsp:txXfrm>
    </dsp:sp>
    <dsp:sp modelId="{1E14FDCB-6689-4611-B26E-3716F4DCDBB6}">
      <dsp:nvSpPr>
        <dsp:cNvPr id="0" name=""/>
        <dsp:cNvSpPr/>
      </dsp:nvSpPr>
      <dsp:spPr>
        <a:xfrm>
          <a:off x="1840060" y="724232"/>
          <a:ext cx="30456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1E8459-1306-4A6D-BEE4-C6EF9BA3C610}">
      <dsp:nvSpPr>
        <dsp:cNvPr id="0" name=""/>
        <dsp:cNvSpPr/>
      </dsp:nvSpPr>
      <dsp:spPr>
        <a:xfrm>
          <a:off x="1897167" y="741476"/>
          <a:ext cx="2988569" cy="344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Global shares (hedged) (6.7%)</a:t>
          </a:r>
        </a:p>
      </dsp:txBody>
      <dsp:txXfrm>
        <a:off x="1897167" y="741476"/>
        <a:ext cx="2988569" cy="344872"/>
      </dsp:txXfrm>
    </dsp:sp>
    <dsp:sp modelId="{7E780D60-B9C0-479E-A81D-E9200638F1EC}">
      <dsp:nvSpPr>
        <dsp:cNvPr id="0" name=""/>
        <dsp:cNvSpPr/>
      </dsp:nvSpPr>
      <dsp:spPr>
        <a:xfrm>
          <a:off x="1840060" y="1086349"/>
          <a:ext cx="30456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78F3F-AF84-47C2-A902-0BA328DC9033}">
      <dsp:nvSpPr>
        <dsp:cNvPr id="0" name=""/>
        <dsp:cNvSpPr/>
      </dsp:nvSpPr>
      <dsp:spPr>
        <a:xfrm>
          <a:off x="0" y="632"/>
          <a:ext cx="490013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A7C9CC-01F3-4675-BBEB-3501B291EA59}">
      <dsp:nvSpPr>
        <dsp:cNvPr id="0" name=""/>
        <dsp:cNvSpPr/>
      </dsp:nvSpPr>
      <dsp:spPr>
        <a:xfrm>
          <a:off x="0" y="632"/>
          <a:ext cx="1840352" cy="1294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266700">
            <a:lnSpc>
              <a:spcPct val="90000"/>
            </a:lnSpc>
            <a:spcBef>
              <a:spcPct val="0"/>
            </a:spcBef>
            <a:spcAft>
              <a:spcPct val="35000"/>
            </a:spcAft>
            <a:buNone/>
          </a:pPr>
          <a:br>
            <a:rPr lang="en-AU" sz="600" b="0" kern="1200" dirty="0"/>
          </a:br>
          <a:r>
            <a:rPr lang="en-AU" sz="1300" b="0" kern="1200" dirty="0"/>
            <a:t>1 year to 31 Mar 2025 </a:t>
          </a:r>
          <a:br>
            <a:rPr lang="en-AU" sz="400" b="0" kern="1200" dirty="0"/>
          </a:br>
          <a:br>
            <a:rPr lang="en-AU" sz="400" b="0" kern="1200" dirty="0"/>
          </a:br>
          <a:r>
            <a:rPr lang="en-AU" sz="1000" b="0" kern="1200" dirty="0"/>
            <a:t>(</a:t>
          </a:r>
          <a:r>
            <a:rPr lang="en-AU" sz="1000" kern="1200" dirty="0">
              <a:latin typeface="Arial" panose="020B0604020202020204" pitchFamily="34" charset="0"/>
              <a:cs typeface="Arial" panose="020B0604020202020204" pitchFamily="34" charset="0"/>
            </a:rPr>
            <a:t>Gross of fees)</a:t>
          </a:r>
          <a:endParaRPr lang="en-AU" sz="1000" b="0" kern="1200" dirty="0"/>
        </a:p>
      </dsp:txBody>
      <dsp:txXfrm>
        <a:off x="0" y="632"/>
        <a:ext cx="1840352" cy="1294356"/>
      </dsp:txXfrm>
    </dsp:sp>
    <dsp:sp modelId="{C0EE098D-3CAC-4B04-9492-3CC715AC4496}">
      <dsp:nvSpPr>
        <dsp:cNvPr id="0" name=""/>
        <dsp:cNvSpPr/>
      </dsp:nvSpPr>
      <dsp:spPr>
        <a:xfrm>
          <a:off x="1898724" y="24165"/>
          <a:ext cx="3001402" cy="404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Macquarie – Infrastructure (15.1%)</a:t>
          </a:r>
        </a:p>
      </dsp:txBody>
      <dsp:txXfrm>
        <a:off x="1898724" y="24165"/>
        <a:ext cx="3001402" cy="404486"/>
      </dsp:txXfrm>
    </dsp:sp>
    <dsp:sp modelId="{7E01C899-CB45-4919-AA4D-0CB9D28F8340}">
      <dsp:nvSpPr>
        <dsp:cNvPr id="0" name=""/>
        <dsp:cNvSpPr/>
      </dsp:nvSpPr>
      <dsp:spPr>
        <a:xfrm>
          <a:off x="1840352" y="425343"/>
          <a:ext cx="3058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FE24F0-3D00-4BA4-BD76-BCEB810FD4F3}">
      <dsp:nvSpPr>
        <dsp:cNvPr id="0" name=""/>
        <dsp:cNvSpPr/>
      </dsp:nvSpPr>
      <dsp:spPr>
        <a:xfrm>
          <a:off x="1897704" y="445567"/>
          <a:ext cx="3001402" cy="404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Arrowstreet  – Global shares (15.1%)</a:t>
          </a:r>
        </a:p>
      </dsp:txBody>
      <dsp:txXfrm>
        <a:off x="1897704" y="445567"/>
        <a:ext cx="3001402" cy="404486"/>
      </dsp:txXfrm>
    </dsp:sp>
    <dsp:sp modelId="{1E14FDCB-6689-4611-B26E-3716F4DCDBB6}">
      <dsp:nvSpPr>
        <dsp:cNvPr id="0" name=""/>
        <dsp:cNvSpPr/>
      </dsp:nvSpPr>
      <dsp:spPr>
        <a:xfrm>
          <a:off x="1840352" y="850054"/>
          <a:ext cx="3058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1E8459-1306-4A6D-BEE4-C6EF9BA3C610}">
      <dsp:nvSpPr>
        <dsp:cNvPr id="0" name=""/>
        <dsp:cNvSpPr/>
      </dsp:nvSpPr>
      <dsp:spPr>
        <a:xfrm>
          <a:off x="1897704" y="870278"/>
          <a:ext cx="3001402" cy="404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MLC Asset Management – Private equity (12.7%)</a:t>
          </a:r>
        </a:p>
      </dsp:txBody>
      <dsp:txXfrm>
        <a:off x="1897704" y="870278"/>
        <a:ext cx="3001402" cy="404486"/>
      </dsp:txXfrm>
    </dsp:sp>
    <dsp:sp modelId="{7E780D60-B9C0-479E-A81D-E9200638F1EC}">
      <dsp:nvSpPr>
        <dsp:cNvPr id="0" name=""/>
        <dsp:cNvSpPr/>
      </dsp:nvSpPr>
      <dsp:spPr>
        <a:xfrm>
          <a:off x="1840352" y="1274765"/>
          <a:ext cx="3058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78F3F-AF84-47C2-A902-0BA328DC9033}">
      <dsp:nvSpPr>
        <dsp:cNvPr id="0" name=""/>
        <dsp:cNvSpPr/>
      </dsp:nvSpPr>
      <dsp:spPr>
        <a:xfrm>
          <a:off x="0" y="0"/>
          <a:ext cx="48914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A7C9CC-01F3-4675-BBEB-3501B291EA59}">
      <dsp:nvSpPr>
        <dsp:cNvPr id="0" name=""/>
        <dsp:cNvSpPr/>
      </dsp:nvSpPr>
      <dsp:spPr>
        <a:xfrm>
          <a:off x="0" y="0"/>
          <a:ext cx="1840060" cy="110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266700">
            <a:lnSpc>
              <a:spcPct val="90000"/>
            </a:lnSpc>
            <a:spcBef>
              <a:spcPct val="0"/>
            </a:spcBef>
            <a:spcAft>
              <a:spcPct val="35000"/>
            </a:spcAft>
            <a:buNone/>
          </a:pPr>
          <a:br>
            <a:rPr lang="en-AU" sz="600" b="0" kern="1200" dirty="0"/>
          </a:br>
          <a:r>
            <a:rPr lang="en-AU" sz="1300" b="0" kern="1200" dirty="0"/>
            <a:t>1 year to 31 Mar 2025</a:t>
          </a:r>
          <a:br>
            <a:rPr lang="en-AU" sz="400" b="0" kern="1200" dirty="0"/>
          </a:br>
          <a:br>
            <a:rPr lang="en-AU" sz="400" b="0" kern="1200" dirty="0"/>
          </a:br>
          <a:endParaRPr lang="en-AU" sz="1000" b="0" kern="1200" dirty="0"/>
        </a:p>
      </dsp:txBody>
      <dsp:txXfrm>
        <a:off x="0" y="0"/>
        <a:ext cx="1840060" cy="1103593"/>
      </dsp:txXfrm>
    </dsp:sp>
    <dsp:sp modelId="{C0EE098D-3CAC-4B04-9492-3CC715AC4496}">
      <dsp:nvSpPr>
        <dsp:cNvPr id="0" name=""/>
        <dsp:cNvSpPr/>
      </dsp:nvSpPr>
      <dsp:spPr>
        <a:xfrm>
          <a:off x="1897167" y="17243"/>
          <a:ext cx="2988569" cy="344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Global shares (unhedged) (9.7%)</a:t>
          </a:r>
        </a:p>
      </dsp:txBody>
      <dsp:txXfrm>
        <a:off x="1897167" y="17243"/>
        <a:ext cx="2988569" cy="344872"/>
      </dsp:txXfrm>
    </dsp:sp>
    <dsp:sp modelId="{7E01C899-CB45-4919-AA4D-0CB9D28F8340}">
      <dsp:nvSpPr>
        <dsp:cNvPr id="0" name=""/>
        <dsp:cNvSpPr/>
      </dsp:nvSpPr>
      <dsp:spPr>
        <a:xfrm>
          <a:off x="1840060" y="362116"/>
          <a:ext cx="30456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FE24F0-3D00-4BA4-BD76-BCEB810FD4F3}">
      <dsp:nvSpPr>
        <dsp:cNvPr id="0" name=""/>
        <dsp:cNvSpPr/>
      </dsp:nvSpPr>
      <dsp:spPr>
        <a:xfrm>
          <a:off x="1897167" y="379360"/>
          <a:ext cx="2988569" cy="344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Global shares (hedged) (6.7%)</a:t>
          </a:r>
        </a:p>
      </dsp:txBody>
      <dsp:txXfrm>
        <a:off x="1897167" y="379360"/>
        <a:ext cx="2988569" cy="344872"/>
      </dsp:txXfrm>
    </dsp:sp>
    <dsp:sp modelId="{1E14FDCB-6689-4611-B26E-3716F4DCDBB6}">
      <dsp:nvSpPr>
        <dsp:cNvPr id="0" name=""/>
        <dsp:cNvSpPr/>
      </dsp:nvSpPr>
      <dsp:spPr>
        <a:xfrm>
          <a:off x="1840060" y="724232"/>
          <a:ext cx="30456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1E8459-1306-4A6D-BEE4-C6EF9BA3C610}">
      <dsp:nvSpPr>
        <dsp:cNvPr id="0" name=""/>
        <dsp:cNvSpPr/>
      </dsp:nvSpPr>
      <dsp:spPr>
        <a:xfrm>
          <a:off x="1897167" y="741476"/>
          <a:ext cx="2988569" cy="344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Fixed income (short maturity) (6.5%)</a:t>
          </a:r>
        </a:p>
      </dsp:txBody>
      <dsp:txXfrm>
        <a:off x="1897167" y="741476"/>
        <a:ext cx="2988569" cy="344872"/>
      </dsp:txXfrm>
    </dsp:sp>
    <dsp:sp modelId="{7E780D60-B9C0-479E-A81D-E9200638F1EC}">
      <dsp:nvSpPr>
        <dsp:cNvPr id="0" name=""/>
        <dsp:cNvSpPr/>
      </dsp:nvSpPr>
      <dsp:spPr>
        <a:xfrm>
          <a:off x="1840060" y="1086349"/>
          <a:ext cx="30456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78F3F-AF84-47C2-A902-0BA328DC9033}">
      <dsp:nvSpPr>
        <dsp:cNvPr id="0" name=""/>
        <dsp:cNvSpPr/>
      </dsp:nvSpPr>
      <dsp:spPr>
        <a:xfrm>
          <a:off x="0" y="0"/>
          <a:ext cx="490013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A7C9CC-01F3-4675-BBEB-3501B291EA59}">
      <dsp:nvSpPr>
        <dsp:cNvPr id="0" name=""/>
        <dsp:cNvSpPr/>
      </dsp:nvSpPr>
      <dsp:spPr>
        <a:xfrm>
          <a:off x="0" y="0"/>
          <a:ext cx="1840352" cy="1491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266700">
            <a:lnSpc>
              <a:spcPct val="90000"/>
            </a:lnSpc>
            <a:spcBef>
              <a:spcPct val="0"/>
            </a:spcBef>
            <a:spcAft>
              <a:spcPct val="35000"/>
            </a:spcAft>
            <a:buNone/>
          </a:pPr>
          <a:br>
            <a:rPr lang="en-AU" sz="600" b="0" kern="1200" dirty="0"/>
          </a:br>
          <a:r>
            <a:rPr lang="en-AU" sz="1300" b="0" kern="1200" dirty="0"/>
            <a:t>1 year to 31 Mar 2025 </a:t>
          </a:r>
          <a:br>
            <a:rPr lang="en-AU" sz="400" b="0" kern="1200" dirty="0"/>
          </a:br>
          <a:br>
            <a:rPr lang="en-AU" sz="400" b="0" kern="1200" dirty="0"/>
          </a:br>
          <a:endParaRPr lang="en-AU" sz="1000" b="0" kern="1200" dirty="0"/>
        </a:p>
      </dsp:txBody>
      <dsp:txXfrm>
        <a:off x="0" y="0"/>
        <a:ext cx="1840352" cy="1491366"/>
      </dsp:txXfrm>
    </dsp:sp>
    <dsp:sp modelId="{C0EE098D-3CAC-4B04-9492-3CC715AC4496}">
      <dsp:nvSpPr>
        <dsp:cNvPr id="0" name=""/>
        <dsp:cNvSpPr/>
      </dsp:nvSpPr>
      <dsp:spPr>
        <a:xfrm>
          <a:off x="1897704" y="23302"/>
          <a:ext cx="3001402" cy="46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iShares International Equity Index Fund (12.3%)</a:t>
          </a:r>
        </a:p>
      </dsp:txBody>
      <dsp:txXfrm>
        <a:off x="1897704" y="23302"/>
        <a:ext cx="3001402" cy="466051"/>
      </dsp:txXfrm>
    </dsp:sp>
    <dsp:sp modelId="{7E01C899-CB45-4919-AA4D-0CB9D28F8340}">
      <dsp:nvSpPr>
        <dsp:cNvPr id="0" name=""/>
        <dsp:cNvSpPr/>
      </dsp:nvSpPr>
      <dsp:spPr>
        <a:xfrm>
          <a:off x="1840352" y="489354"/>
          <a:ext cx="3058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FE24F0-3D00-4BA4-BD76-BCEB810FD4F3}">
      <dsp:nvSpPr>
        <dsp:cNvPr id="0" name=""/>
        <dsp:cNvSpPr/>
      </dsp:nvSpPr>
      <dsp:spPr>
        <a:xfrm>
          <a:off x="1897704" y="512657"/>
          <a:ext cx="3001402" cy="46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Janus Henderson Diversified Credit Fund (6.8%)</a:t>
          </a:r>
        </a:p>
      </dsp:txBody>
      <dsp:txXfrm>
        <a:off x="1897704" y="512657"/>
        <a:ext cx="3001402" cy="466051"/>
      </dsp:txXfrm>
    </dsp:sp>
    <dsp:sp modelId="{1E14FDCB-6689-4611-B26E-3716F4DCDBB6}">
      <dsp:nvSpPr>
        <dsp:cNvPr id="0" name=""/>
        <dsp:cNvSpPr/>
      </dsp:nvSpPr>
      <dsp:spPr>
        <a:xfrm>
          <a:off x="1840352" y="978708"/>
          <a:ext cx="3058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1E8459-1306-4A6D-BEE4-C6EF9BA3C610}">
      <dsp:nvSpPr>
        <dsp:cNvPr id="0" name=""/>
        <dsp:cNvSpPr/>
      </dsp:nvSpPr>
      <dsp:spPr>
        <a:xfrm>
          <a:off x="1897704" y="1002011"/>
          <a:ext cx="3001402" cy="46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iShares Hedged International Equity Index Fund (6.7%)</a:t>
          </a:r>
        </a:p>
      </dsp:txBody>
      <dsp:txXfrm>
        <a:off x="1897704" y="1002011"/>
        <a:ext cx="3001402" cy="466051"/>
      </dsp:txXfrm>
    </dsp:sp>
    <dsp:sp modelId="{7E780D60-B9C0-479E-A81D-E9200638F1EC}">
      <dsp:nvSpPr>
        <dsp:cNvPr id="0" name=""/>
        <dsp:cNvSpPr/>
      </dsp:nvSpPr>
      <dsp:spPr>
        <a:xfrm>
          <a:off x="1840352" y="1468063"/>
          <a:ext cx="3058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78F3F-AF84-47C2-A902-0BA328DC9033}">
      <dsp:nvSpPr>
        <dsp:cNvPr id="0" name=""/>
        <dsp:cNvSpPr/>
      </dsp:nvSpPr>
      <dsp:spPr>
        <a:xfrm>
          <a:off x="0" y="0"/>
          <a:ext cx="48914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A7C9CC-01F3-4675-BBEB-3501B291EA59}">
      <dsp:nvSpPr>
        <dsp:cNvPr id="0" name=""/>
        <dsp:cNvSpPr/>
      </dsp:nvSpPr>
      <dsp:spPr>
        <a:xfrm>
          <a:off x="0" y="0"/>
          <a:ext cx="1840060" cy="110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266700">
            <a:lnSpc>
              <a:spcPct val="90000"/>
            </a:lnSpc>
            <a:spcBef>
              <a:spcPct val="0"/>
            </a:spcBef>
            <a:spcAft>
              <a:spcPct val="35000"/>
            </a:spcAft>
            <a:buNone/>
          </a:pPr>
          <a:br>
            <a:rPr lang="en-AU" sz="600" b="0" kern="1200" dirty="0"/>
          </a:br>
          <a:r>
            <a:rPr lang="en-AU" sz="1300" b="0" kern="1200" dirty="0"/>
            <a:t>1 year to 31 Mar 2025</a:t>
          </a:r>
          <a:br>
            <a:rPr lang="en-AU" sz="400" b="0" kern="1200" dirty="0"/>
          </a:br>
          <a:br>
            <a:rPr lang="en-AU" sz="400" b="0" kern="1200" dirty="0"/>
          </a:br>
          <a:endParaRPr lang="en-AU" sz="1000" b="0" kern="1200" dirty="0"/>
        </a:p>
      </dsp:txBody>
      <dsp:txXfrm>
        <a:off x="0" y="0"/>
        <a:ext cx="1840060" cy="1103593"/>
      </dsp:txXfrm>
    </dsp:sp>
    <dsp:sp modelId="{C0EE098D-3CAC-4B04-9492-3CC715AC4496}">
      <dsp:nvSpPr>
        <dsp:cNvPr id="0" name=""/>
        <dsp:cNvSpPr/>
      </dsp:nvSpPr>
      <dsp:spPr>
        <a:xfrm>
          <a:off x="1897167" y="17243"/>
          <a:ext cx="2988569" cy="344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Global shares (hedged) (7.0%)</a:t>
          </a:r>
        </a:p>
      </dsp:txBody>
      <dsp:txXfrm>
        <a:off x="1897167" y="17243"/>
        <a:ext cx="2988569" cy="344872"/>
      </dsp:txXfrm>
    </dsp:sp>
    <dsp:sp modelId="{7E01C899-CB45-4919-AA4D-0CB9D28F8340}">
      <dsp:nvSpPr>
        <dsp:cNvPr id="0" name=""/>
        <dsp:cNvSpPr/>
      </dsp:nvSpPr>
      <dsp:spPr>
        <a:xfrm>
          <a:off x="1840060" y="362116"/>
          <a:ext cx="30456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FE24F0-3D00-4BA4-BD76-BCEB810FD4F3}">
      <dsp:nvSpPr>
        <dsp:cNvPr id="0" name=""/>
        <dsp:cNvSpPr/>
      </dsp:nvSpPr>
      <dsp:spPr>
        <a:xfrm>
          <a:off x="1897167" y="379360"/>
          <a:ext cx="2988569" cy="344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Fixed income (short maturity) (6.5%)</a:t>
          </a:r>
        </a:p>
      </dsp:txBody>
      <dsp:txXfrm>
        <a:off x="1897167" y="379360"/>
        <a:ext cx="2988569" cy="344872"/>
      </dsp:txXfrm>
    </dsp:sp>
    <dsp:sp modelId="{1E14FDCB-6689-4611-B26E-3716F4DCDBB6}">
      <dsp:nvSpPr>
        <dsp:cNvPr id="0" name=""/>
        <dsp:cNvSpPr/>
      </dsp:nvSpPr>
      <dsp:spPr>
        <a:xfrm>
          <a:off x="1840060" y="724232"/>
          <a:ext cx="30456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1E8459-1306-4A6D-BEE4-C6EF9BA3C610}">
      <dsp:nvSpPr>
        <dsp:cNvPr id="0" name=""/>
        <dsp:cNvSpPr/>
      </dsp:nvSpPr>
      <dsp:spPr>
        <a:xfrm>
          <a:off x="1897167" y="741476"/>
          <a:ext cx="2988569" cy="344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High yield bonds and loans (5.6%) </a:t>
          </a:r>
        </a:p>
      </dsp:txBody>
      <dsp:txXfrm>
        <a:off x="1897167" y="741476"/>
        <a:ext cx="2988569" cy="344872"/>
      </dsp:txXfrm>
    </dsp:sp>
    <dsp:sp modelId="{7E780D60-B9C0-479E-A81D-E9200638F1EC}">
      <dsp:nvSpPr>
        <dsp:cNvPr id="0" name=""/>
        <dsp:cNvSpPr/>
      </dsp:nvSpPr>
      <dsp:spPr>
        <a:xfrm>
          <a:off x="1840060" y="1086349"/>
          <a:ext cx="30456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78F3F-AF84-47C2-A902-0BA328DC9033}">
      <dsp:nvSpPr>
        <dsp:cNvPr id="0" name=""/>
        <dsp:cNvSpPr/>
      </dsp:nvSpPr>
      <dsp:spPr>
        <a:xfrm>
          <a:off x="0" y="0"/>
          <a:ext cx="490013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A7C9CC-01F3-4675-BBEB-3501B291EA59}">
      <dsp:nvSpPr>
        <dsp:cNvPr id="0" name=""/>
        <dsp:cNvSpPr/>
      </dsp:nvSpPr>
      <dsp:spPr>
        <a:xfrm>
          <a:off x="0" y="0"/>
          <a:ext cx="1840352" cy="1466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266700">
            <a:lnSpc>
              <a:spcPct val="90000"/>
            </a:lnSpc>
            <a:spcBef>
              <a:spcPct val="0"/>
            </a:spcBef>
            <a:spcAft>
              <a:spcPct val="35000"/>
            </a:spcAft>
            <a:buNone/>
          </a:pPr>
          <a:br>
            <a:rPr lang="en-AU" sz="600" b="0" kern="1200" dirty="0"/>
          </a:br>
          <a:r>
            <a:rPr lang="en-AU" sz="1300" b="0" kern="1200" dirty="0"/>
            <a:t>1 year to 31 Mar 2025 </a:t>
          </a:r>
          <a:br>
            <a:rPr lang="en-AU" sz="400" b="0" kern="1200" dirty="0"/>
          </a:br>
          <a:br>
            <a:rPr lang="en-AU" sz="400" b="0" kern="1200" dirty="0"/>
          </a:br>
          <a:endParaRPr lang="en-AU" sz="1000" b="0" kern="1200" dirty="0"/>
        </a:p>
      </dsp:txBody>
      <dsp:txXfrm>
        <a:off x="0" y="0"/>
        <a:ext cx="1840352" cy="1466076"/>
      </dsp:txXfrm>
    </dsp:sp>
    <dsp:sp modelId="{C0EE098D-3CAC-4B04-9492-3CC715AC4496}">
      <dsp:nvSpPr>
        <dsp:cNvPr id="0" name=""/>
        <dsp:cNvSpPr/>
      </dsp:nvSpPr>
      <dsp:spPr>
        <a:xfrm>
          <a:off x="1897704" y="22907"/>
          <a:ext cx="3001402" cy="458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Polaris Global Equity Fund </a:t>
          </a:r>
          <a:br>
            <a:rPr lang="en-AU" sz="1300" kern="1200" dirty="0"/>
          </a:br>
          <a:r>
            <a:rPr lang="en-AU" sz="1300" kern="1200" dirty="0"/>
            <a:t>(unhedged) (7.9%)</a:t>
          </a:r>
        </a:p>
      </dsp:txBody>
      <dsp:txXfrm>
        <a:off x="1897704" y="22907"/>
        <a:ext cx="3001402" cy="458149"/>
      </dsp:txXfrm>
    </dsp:sp>
    <dsp:sp modelId="{7E01C899-CB45-4919-AA4D-0CB9D28F8340}">
      <dsp:nvSpPr>
        <dsp:cNvPr id="0" name=""/>
        <dsp:cNvSpPr/>
      </dsp:nvSpPr>
      <dsp:spPr>
        <a:xfrm>
          <a:off x="1840352" y="481056"/>
          <a:ext cx="3058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FE24F0-3D00-4BA4-BD76-BCEB810FD4F3}">
      <dsp:nvSpPr>
        <dsp:cNvPr id="0" name=""/>
        <dsp:cNvSpPr/>
      </dsp:nvSpPr>
      <dsp:spPr>
        <a:xfrm>
          <a:off x="1897704" y="503963"/>
          <a:ext cx="3001402" cy="458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Arrowstreet Global Equity Fund (hedged) (7.0%)</a:t>
          </a:r>
        </a:p>
      </dsp:txBody>
      <dsp:txXfrm>
        <a:off x="1897704" y="503963"/>
        <a:ext cx="3001402" cy="458149"/>
      </dsp:txXfrm>
    </dsp:sp>
    <dsp:sp modelId="{1E14FDCB-6689-4611-B26E-3716F4DCDBB6}">
      <dsp:nvSpPr>
        <dsp:cNvPr id="0" name=""/>
        <dsp:cNvSpPr/>
      </dsp:nvSpPr>
      <dsp:spPr>
        <a:xfrm>
          <a:off x="1840352" y="962113"/>
          <a:ext cx="3058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1E8459-1306-4A6D-BEE4-C6EF9BA3C610}">
      <dsp:nvSpPr>
        <dsp:cNvPr id="0" name=""/>
        <dsp:cNvSpPr/>
      </dsp:nvSpPr>
      <dsp:spPr>
        <a:xfrm>
          <a:off x="1897704" y="985020"/>
          <a:ext cx="3001402" cy="458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Janus Henderson Diversified Credit Fund (6.8%)</a:t>
          </a:r>
        </a:p>
      </dsp:txBody>
      <dsp:txXfrm>
        <a:off x="1897704" y="985020"/>
        <a:ext cx="3001402" cy="458149"/>
      </dsp:txXfrm>
    </dsp:sp>
    <dsp:sp modelId="{7E780D60-B9C0-479E-A81D-E9200638F1EC}">
      <dsp:nvSpPr>
        <dsp:cNvPr id="0" name=""/>
        <dsp:cNvSpPr/>
      </dsp:nvSpPr>
      <dsp:spPr>
        <a:xfrm>
          <a:off x="1840352" y="1443169"/>
          <a:ext cx="3058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78F3F-AF84-47C2-A902-0BA328DC9033}">
      <dsp:nvSpPr>
        <dsp:cNvPr id="0" name=""/>
        <dsp:cNvSpPr/>
      </dsp:nvSpPr>
      <dsp:spPr>
        <a:xfrm>
          <a:off x="0" y="630"/>
          <a:ext cx="490013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A7C9CC-01F3-4675-BBEB-3501B291EA59}">
      <dsp:nvSpPr>
        <dsp:cNvPr id="0" name=""/>
        <dsp:cNvSpPr/>
      </dsp:nvSpPr>
      <dsp:spPr>
        <a:xfrm>
          <a:off x="0" y="630"/>
          <a:ext cx="1840352" cy="1290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266700">
            <a:lnSpc>
              <a:spcPct val="90000"/>
            </a:lnSpc>
            <a:spcBef>
              <a:spcPct val="0"/>
            </a:spcBef>
            <a:spcAft>
              <a:spcPct val="35000"/>
            </a:spcAft>
            <a:buNone/>
          </a:pPr>
          <a:br>
            <a:rPr lang="en-AU" sz="600" b="0" kern="1200" dirty="0"/>
          </a:br>
          <a:r>
            <a:rPr lang="en-AU" sz="1300" b="0" kern="1200" dirty="0"/>
            <a:t>1 year to 31 Mar 2025 </a:t>
          </a:r>
          <a:br>
            <a:rPr lang="en-AU" sz="400" b="0" kern="1200" dirty="0"/>
          </a:br>
          <a:br>
            <a:rPr lang="en-AU" sz="400" b="0" kern="1200" dirty="0"/>
          </a:br>
          <a:r>
            <a:rPr lang="en-AU" sz="1000" b="0" kern="1200" dirty="0"/>
            <a:t>(</a:t>
          </a:r>
          <a:r>
            <a:rPr lang="en-AU" sz="1000" kern="1200" dirty="0">
              <a:latin typeface="Arial" panose="020B0604020202020204" pitchFamily="34" charset="0"/>
              <a:cs typeface="Arial" panose="020B0604020202020204" pitchFamily="34" charset="0"/>
            </a:rPr>
            <a:t>Gross of fees)</a:t>
          </a:r>
          <a:endParaRPr lang="en-AU" sz="1000" b="0" kern="1200" dirty="0"/>
        </a:p>
      </dsp:txBody>
      <dsp:txXfrm>
        <a:off x="0" y="630"/>
        <a:ext cx="1840352" cy="1290524"/>
      </dsp:txXfrm>
    </dsp:sp>
    <dsp:sp modelId="{C0EE098D-3CAC-4B04-9492-3CC715AC4496}">
      <dsp:nvSpPr>
        <dsp:cNvPr id="0" name=""/>
        <dsp:cNvSpPr/>
      </dsp:nvSpPr>
      <dsp:spPr>
        <a:xfrm>
          <a:off x="1897704" y="20795"/>
          <a:ext cx="3001402" cy="403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Macquarie – Infrastructure (15.1%)</a:t>
          </a:r>
        </a:p>
      </dsp:txBody>
      <dsp:txXfrm>
        <a:off x="1897704" y="20795"/>
        <a:ext cx="3001402" cy="403288"/>
      </dsp:txXfrm>
    </dsp:sp>
    <dsp:sp modelId="{7E01C899-CB45-4919-AA4D-0CB9D28F8340}">
      <dsp:nvSpPr>
        <dsp:cNvPr id="0" name=""/>
        <dsp:cNvSpPr/>
      </dsp:nvSpPr>
      <dsp:spPr>
        <a:xfrm>
          <a:off x="1840352" y="424084"/>
          <a:ext cx="3058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FE24F0-3D00-4BA4-BD76-BCEB810FD4F3}">
      <dsp:nvSpPr>
        <dsp:cNvPr id="0" name=""/>
        <dsp:cNvSpPr/>
      </dsp:nvSpPr>
      <dsp:spPr>
        <a:xfrm>
          <a:off x="1897704" y="444248"/>
          <a:ext cx="3001402" cy="403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Invesco – Global shares unhedged (12.2%)</a:t>
          </a:r>
        </a:p>
      </dsp:txBody>
      <dsp:txXfrm>
        <a:off x="1897704" y="444248"/>
        <a:ext cx="3001402" cy="403288"/>
      </dsp:txXfrm>
    </dsp:sp>
    <dsp:sp modelId="{1E14FDCB-6689-4611-B26E-3716F4DCDBB6}">
      <dsp:nvSpPr>
        <dsp:cNvPr id="0" name=""/>
        <dsp:cNvSpPr/>
      </dsp:nvSpPr>
      <dsp:spPr>
        <a:xfrm>
          <a:off x="1840352" y="847537"/>
          <a:ext cx="3058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1E8459-1306-4A6D-BEE4-C6EF9BA3C610}">
      <dsp:nvSpPr>
        <dsp:cNvPr id="0" name=""/>
        <dsp:cNvSpPr/>
      </dsp:nvSpPr>
      <dsp:spPr>
        <a:xfrm>
          <a:off x="1897704" y="867701"/>
          <a:ext cx="3001402" cy="403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Invesco – Global shares hedged (6.7%)</a:t>
          </a:r>
        </a:p>
      </dsp:txBody>
      <dsp:txXfrm>
        <a:off x="1897704" y="867701"/>
        <a:ext cx="3001402" cy="403288"/>
      </dsp:txXfrm>
    </dsp:sp>
    <dsp:sp modelId="{7E780D60-B9C0-479E-A81D-E9200638F1EC}">
      <dsp:nvSpPr>
        <dsp:cNvPr id="0" name=""/>
        <dsp:cNvSpPr/>
      </dsp:nvSpPr>
      <dsp:spPr>
        <a:xfrm>
          <a:off x="1840352" y="1270990"/>
          <a:ext cx="3058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78F3F-AF84-47C2-A902-0BA328DC9033}">
      <dsp:nvSpPr>
        <dsp:cNvPr id="0" name=""/>
        <dsp:cNvSpPr/>
      </dsp:nvSpPr>
      <dsp:spPr>
        <a:xfrm>
          <a:off x="0" y="0"/>
          <a:ext cx="48914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A7C9CC-01F3-4675-BBEB-3501B291EA59}">
      <dsp:nvSpPr>
        <dsp:cNvPr id="0" name=""/>
        <dsp:cNvSpPr/>
      </dsp:nvSpPr>
      <dsp:spPr>
        <a:xfrm>
          <a:off x="0" y="0"/>
          <a:ext cx="1840060" cy="110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266700">
            <a:lnSpc>
              <a:spcPct val="90000"/>
            </a:lnSpc>
            <a:spcBef>
              <a:spcPct val="0"/>
            </a:spcBef>
            <a:spcAft>
              <a:spcPct val="35000"/>
            </a:spcAft>
            <a:buNone/>
          </a:pPr>
          <a:br>
            <a:rPr lang="en-AU" sz="600" b="0" kern="1200" dirty="0"/>
          </a:br>
          <a:r>
            <a:rPr lang="en-AU" sz="1300" b="0" kern="1200" dirty="0"/>
            <a:t>1 year to 31 Mar 2025</a:t>
          </a:r>
          <a:br>
            <a:rPr lang="en-AU" sz="400" b="0" kern="1200" dirty="0"/>
          </a:br>
          <a:br>
            <a:rPr lang="en-AU" sz="400" b="0" kern="1200" dirty="0"/>
          </a:br>
          <a:r>
            <a:rPr lang="en-AU" sz="1000" b="0" kern="1200" dirty="0"/>
            <a:t>(</a:t>
          </a:r>
          <a:r>
            <a:rPr lang="en-AU" sz="1000" kern="1200" dirty="0">
              <a:latin typeface="Arial" panose="020B0604020202020204" pitchFamily="34" charset="0"/>
              <a:cs typeface="Arial" panose="020B0604020202020204" pitchFamily="34" charset="0"/>
            </a:rPr>
            <a:t>Gross of fees)</a:t>
          </a:r>
          <a:endParaRPr lang="en-AU" sz="1000" b="0" kern="1200" dirty="0"/>
        </a:p>
      </dsp:txBody>
      <dsp:txXfrm>
        <a:off x="0" y="0"/>
        <a:ext cx="1840060" cy="1103593"/>
      </dsp:txXfrm>
    </dsp:sp>
    <dsp:sp modelId="{C0EE098D-3CAC-4B04-9492-3CC715AC4496}">
      <dsp:nvSpPr>
        <dsp:cNvPr id="0" name=""/>
        <dsp:cNvSpPr/>
      </dsp:nvSpPr>
      <dsp:spPr>
        <a:xfrm>
          <a:off x="1897167" y="17243"/>
          <a:ext cx="2988569" cy="344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Infrastructure (15.3%)</a:t>
          </a:r>
        </a:p>
      </dsp:txBody>
      <dsp:txXfrm>
        <a:off x="1897167" y="17243"/>
        <a:ext cx="2988569" cy="344872"/>
      </dsp:txXfrm>
    </dsp:sp>
    <dsp:sp modelId="{7E01C899-CB45-4919-AA4D-0CB9D28F8340}">
      <dsp:nvSpPr>
        <dsp:cNvPr id="0" name=""/>
        <dsp:cNvSpPr/>
      </dsp:nvSpPr>
      <dsp:spPr>
        <a:xfrm>
          <a:off x="1840060" y="362116"/>
          <a:ext cx="30456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FE24F0-3D00-4BA4-BD76-BCEB810FD4F3}">
      <dsp:nvSpPr>
        <dsp:cNvPr id="0" name=""/>
        <dsp:cNvSpPr/>
      </dsp:nvSpPr>
      <dsp:spPr>
        <a:xfrm>
          <a:off x="1897167" y="379360"/>
          <a:ext cx="2988569" cy="344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Emerging market shares (13.0%)</a:t>
          </a:r>
        </a:p>
      </dsp:txBody>
      <dsp:txXfrm>
        <a:off x="1897167" y="379360"/>
        <a:ext cx="2988569" cy="344872"/>
      </dsp:txXfrm>
    </dsp:sp>
    <dsp:sp modelId="{1E14FDCB-6689-4611-B26E-3716F4DCDBB6}">
      <dsp:nvSpPr>
        <dsp:cNvPr id="0" name=""/>
        <dsp:cNvSpPr/>
      </dsp:nvSpPr>
      <dsp:spPr>
        <a:xfrm>
          <a:off x="1840060" y="724232"/>
          <a:ext cx="30456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1E8459-1306-4A6D-BEE4-C6EF9BA3C610}">
      <dsp:nvSpPr>
        <dsp:cNvPr id="0" name=""/>
        <dsp:cNvSpPr/>
      </dsp:nvSpPr>
      <dsp:spPr>
        <a:xfrm>
          <a:off x="1897167" y="741476"/>
          <a:ext cx="2988569" cy="344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Private debt (10.1%)</a:t>
          </a:r>
        </a:p>
      </dsp:txBody>
      <dsp:txXfrm>
        <a:off x="1897167" y="741476"/>
        <a:ext cx="2988569" cy="344872"/>
      </dsp:txXfrm>
    </dsp:sp>
    <dsp:sp modelId="{7E780D60-B9C0-479E-A81D-E9200638F1EC}">
      <dsp:nvSpPr>
        <dsp:cNvPr id="0" name=""/>
        <dsp:cNvSpPr/>
      </dsp:nvSpPr>
      <dsp:spPr>
        <a:xfrm>
          <a:off x="1840060" y="1086349"/>
          <a:ext cx="30456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78F3F-AF84-47C2-A902-0BA328DC9033}">
      <dsp:nvSpPr>
        <dsp:cNvPr id="0" name=""/>
        <dsp:cNvSpPr/>
      </dsp:nvSpPr>
      <dsp:spPr>
        <a:xfrm>
          <a:off x="0" y="0"/>
          <a:ext cx="490013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A7C9CC-01F3-4675-BBEB-3501B291EA59}">
      <dsp:nvSpPr>
        <dsp:cNvPr id="0" name=""/>
        <dsp:cNvSpPr/>
      </dsp:nvSpPr>
      <dsp:spPr>
        <a:xfrm>
          <a:off x="0" y="0"/>
          <a:ext cx="1840352" cy="1256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266700">
            <a:lnSpc>
              <a:spcPct val="90000"/>
            </a:lnSpc>
            <a:spcBef>
              <a:spcPct val="0"/>
            </a:spcBef>
            <a:spcAft>
              <a:spcPct val="35000"/>
            </a:spcAft>
            <a:buNone/>
          </a:pPr>
          <a:br>
            <a:rPr lang="en-AU" sz="600" b="0" kern="1200" dirty="0"/>
          </a:br>
          <a:r>
            <a:rPr lang="en-AU" sz="1300" b="0" kern="1200" dirty="0"/>
            <a:t>1 year to 31 Mar 2025 </a:t>
          </a:r>
          <a:br>
            <a:rPr lang="en-AU" sz="400" b="0" kern="1200" dirty="0"/>
          </a:br>
          <a:br>
            <a:rPr lang="en-AU" sz="400" b="0" kern="1200" dirty="0"/>
          </a:br>
          <a:r>
            <a:rPr lang="en-AU" sz="1000" b="0" kern="1200" dirty="0"/>
            <a:t>(</a:t>
          </a:r>
          <a:r>
            <a:rPr lang="en-AU" sz="1000" kern="1200" dirty="0">
              <a:latin typeface="Arial" panose="020B0604020202020204" pitchFamily="34" charset="0"/>
              <a:cs typeface="Arial" panose="020B0604020202020204" pitchFamily="34" charset="0"/>
            </a:rPr>
            <a:t>Gross of fees)</a:t>
          </a:r>
          <a:endParaRPr lang="en-AU" sz="1000" b="0" kern="1200" dirty="0"/>
        </a:p>
      </dsp:txBody>
      <dsp:txXfrm>
        <a:off x="0" y="0"/>
        <a:ext cx="1840352" cy="1256275"/>
      </dsp:txXfrm>
    </dsp:sp>
    <dsp:sp modelId="{C0EE098D-3CAC-4B04-9492-3CC715AC4496}">
      <dsp:nvSpPr>
        <dsp:cNvPr id="0" name=""/>
        <dsp:cNvSpPr/>
      </dsp:nvSpPr>
      <dsp:spPr>
        <a:xfrm>
          <a:off x="1897704" y="19629"/>
          <a:ext cx="3001402" cy="392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ICG – Alternatives (34.2%)</a:t>
          </a:r>
        </a:p>
      </dsp:txBody>
      <dsp:txXfrm>
        <a:off x="1897704" y="19629"/>
        <a:ext cx="3001402" cy="392585"/>
      </dsp:txXfrm>
    </dsp:sp>
    <dsp:sp modelId="{7E01C899-CB45-4919-AA4D-0CB9D28F8340}">
      <dsp:nvSpPr>
        <dsp:cNvPr id="0" name=""/>
        <dsp:cNvSpPr/>
      </dsp:nvSpPr>
      <dsp:spPr>
        <a:xfrm>
          <a:off x="1840352" y="412215"/>
          <a:ext cx="3058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FE24F0-3D00-4BA4-BD76-BCEB810FD4F3}">
      <dsp:nvSpPr>
        <dsp:cNvPr id="0" name=""/>
        <dsp:cNvSpPr/>
      </dsp:nvSpPr>
      <dsp:spPr>
        <a:xfrm>
          <a:off x="1897704" y="431844"/>
          <a:ext cx="3001402" cy="392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Invesco – Infrastructure (15.5%)</a:t>
          </a:r>
        </a:p>
      </dsp:txBody>
      <dsp:txXfrm>
        <a:off x="1897704" y="431844"/>
        <a:ext cx="3001402" cy="392585"/>
      </dsp:txXfrm>
    </dsp:sp>
    <dsp:sp modelId="{1E14FDCB-6689-4611-B26E-3716F4DCDBB6}">
      <dsp:nvSpPr>
        <dsp:cNvPr id="0" name=""/>
        <dsp:cNvSpPr/>
      </dsp:nvSpPr>
      <dsp:spPr>
        <a:xfrm>
          <a:off x="1840352" y="824430"/>
          <a:ext cx="3058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1E8459-1306-4A6D-BEE4-C6EF9BA3C610}">
      <dsp:nvSpPr>
        <dsp:cNvPr id="0" name=""/>
        <dsp:cNvSpPr/>
      </dsp:nvSpPr>
      <dsp:spPr>
        <a:xfrm>
          <a:off x="1897704" y="844059"/>
          <a:ext cx="3001402" cy="392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Macquarie – Infrastructure (15.1%)</a:t>
          </a:r>
        </a:p>
      </dsp:txBody>
      <dsp:txXfrm>
        <a:off x="1897704" y="844059"/>
        <a:ext cx="3001402" cy="392585"/>
      </dsp:txXfrm>
    </dsp:sp>
    <dsp:sp modelId="{7E780D60-B9C0-479E-A81D-E9200638F1EC}">
      <dsp:nvSpPr>
        <dsp:cNvPr id="0" name=""/>
        <dsp:cNvSpPr/>
      </dsp:nvSpPr>
      <dsp:spPr>
        <a:xfrm>
          <a:off x="1840352" y="1236645"/>
          <a:ext cx="3058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78F3F-AF84-47C2-A902-0BA328DC9033}">
      <dsp:nvSpPr>
        <dsp:cNvPr id="0" name=""/>
        <dsp:cNvSpPr/>
      </dsp:nvSpPr>
      <dsp:spPr>
        <a:xfrm>
          <a:off x="0" y="0"/>
          <a:ext cx="48914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A7C9CC-01F3-4675-BBEB-3501B291EA59}">
      <dsp:nvSpPr>
        <dsp:cNvPr id="0" name=""/>
        <dsp:cNvSpPr/>
      </dsp:nvSpPr>
      <dsp:spPr>
        <a:xfrm>
          <a:off x="0" y="0"/>
          <a:ext cx="1840060" cy="110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266700">
            <a:lnSpc>
              <a:spcPct val="90000"/>
            </a:lnSpc>
            <a:spcBef>
              <a:spcPct val="0"/>
            </a:spcBef>
            <a:spcAft>
              <a:spcPct val="35000"/>
            </a:spcAft>
            <a:buNone/>
          </a:pPr>
          <a:br>
            <a:rPr lang="en-AU" sz="600" b="0" kern="1200" dirty="0"/>
          </a:br>
          <a:r>
            <a:rPr lang="en-AU" sz="1300" b="0" kern="1200" dirty="0"/>
            <a:t>1 year to 31 Mar 2025</a:t>
          </a:r>
          <a:br>
            <a:rPr lang="en-AU" sz="400" b="0" kern="1200" dirty="0"/>
          </a:br>
          <a:br>
            <a:rPr lang="en-AU" sz="400" b="0" kern="1200" dirty="0"/>
          </a:br>
          <a:r>
            <a:rPr lang="en-AU" sz="1000" b="0" kern="1200" dirty="0"/>
            <a:t>(</a:t>
          </a:r>
          <a:r>
            <a:rPr lang="en-AU" sz="1000" kern="1200" dirty="0">
              <a:latin typeface="Arial" panose="020B0604020202020204" pitchFamily="34" charset="0"/>
              <a:cs typeface="Arial" panose="020B0604020202020204" pitchFamily="34" charset="0"/>
            </a:rPr>
            <a:t>Gross of fees)</a:t>
          </a:r>
          <a:endParaRPr lang="en-AU" sz="1000" b="0" kern="1200" dirty="0"/>
        </a:p>
      </dsp:txBody>
      <dsp:txXfrm>
        <a:off x="0" y="0"/>
        <a:ext cx="1840060" cy="1103593"/>
      </dsp:txXfrm>
    </dsp:sp>
    <dsp:sp modelId="{C0EE098D-3CAC-4B04-9492-3CC715AC4496}">
      <dsp:nvSpPr>
        <dsp:cNvPr id="0" name=""/>
        <dsp:cNvSpPr/>
      </dsp:nvSpPr>
      <dsp:spPr>
        <a:xfrm>
          <a:off x="1897167" y="17243"/>
          <a:ext cx="2988569" cy="344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Global small companies (16.2%)</a:t>
          </a:r>
        </a:p>
      </dsp:txBody>
      <dsp:txXfrm>
        <a:off x="1897167" y="17243"/>
        <a:ext cx="2988569" cy="344872"/>
      </dsp:txXfrm>
    </dsp:sp>
    <dsp:sp modelId="{7E01C899-CB45-4919-AA4D-0CB9D28F8340}">
      <dsp:nvSpPr>
        <dsp:cNvPr id="0" name=""/>
        <dsp:cNvSpPr/>
      </dsp:nvSpPr>
      <dsp:spPr>
        <a:xfrm>
          <a:off x="1840060" y="362116"/>
          <a:ext cx="30456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FE24F0-3D00-4BA4-BD76-BCEB810FD4F3}">
      <dsp:nvSpPr>
        <dsp:cNvPr id="0" name=""/>
        <dsp:cNvSpPr/>
      </dsp:nvSpPr>
      <dsp:spPr>
        <a:xfrm>
          <a:off x="1897167" y="379360"/>
          <a:ext cx="2988569" cy="344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Listed infrastructure (15.1%)</a:t>
          </a:r>
        </a:p>
      </dsp:txBody>
      <dsp:txXfrm>
        <a:off x="1897167" y="379360"/>
        <a:ext cx="2988569" cy="344872"/>
      </dsp:txXfrm>
    </dsp:sp>
    <dsp:sp modelId="{1E14FDCB-6689-4611-B26E-3716F4DCDBB6}">
      <dsp:nvSpPr>
        <dsp:cNvPr id="0" name=""/>
        <dsp:cNvSpPr/>
      </dsp:nvSpPr>
      <dsp:spPr>
        <a:xfrm>
          <a:off x="1840060" y="724232"/>
          <a:ext cx="30456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1E8459-1306-4A6D-BEE4-C6EF9BA3C610}">
      <dsp:nvSpPr>
        <dsp:cNvPr id="0" name=""/>
        <dsp:cNvSpPr/>
      </dsp:nvSpPr>
      <dsp:spPr>
        <a:xfrm>
          <a:off x="1897167" y="741476"/>
          <a:ext cx="2988569" cy="344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Emerging market shares (13.0%)</a:t>
          </a:r>
        </a:p>
      </dsp:txBody>
      <dsp:txXfrm>
        <a:off x="1897167" y="741476"/>
        <a:ext cx="2988569" cy="344872"/>
      </dsp:txXfrm>
    </dsp:sp>
    <dsp:sp modelId="{7E780D60-B9C0-479E-A81D-E9200638F1EC}">
      <dsp:nvSpPr>
        <dsp:cNvPr id="0" name=""/>
        <dsp:cNvSpPr/>
      </dsp:nvSpPr>
      <dsp:spPr>
        <a:xfrm>
          <a:off x="1840060" y="1086349"/>
          <a:ext cx="30456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78F3F-AF84-47C2-A902-0BA328DC9033}">
      <dsp:nvSpPr>
        <dsp:cNvPr id="0" name=""/>
        <dsp:cNvSpPr/>
      </dsp:nvSpPr>
      <dsp:spPr>
        <a:xfrm>
          <a:off x="0" y="561"/>
          <a:ext cx="490013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A7C9CC-01F3-4675-BBEB-3501B291EA59}">
      <dsp:nvSpPr>
        <dsp:cNvPr id="0" name=""/>
        <dsp:cNvSpPr/>
      </dsp:nvSpPr>
      <dsp:spPr>
        <a:xfrm>
          <a:off x="0" y="561"/>
          <a:ext cx="1840352" cy="1149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266700">
            <a:lnSpc>
              <a:spcPct val="90000"/>
            </a:lnSpc>
            <a:spcBef>
              <a:spcPct val="0"/>
            </a:spcBef>
            <a:spcAft>
              <a:spcPct val="35000"/>
            </a:spcAft>
            <a:buNone/>
          </a:pPr>
          <a:br>
            <a:rPr lang="en-AU" sz="600" b="0" kern="1200" dirty="0"/>
          </a:br>
          <a:r>
            <a:rPr lang="en-AU" sz="1300" b="0" kern="1200" dirty="0"/>
            <a:t>1 year to 31 Mar 2025 </a:t>
          </a:r>
          <a:br>
            <a:rPr lang="en-AU" sz="400" b="0" kern="1200" dirty="0"/>
          </a:br>
          <a:br>
            <a:rPr lang="en-AU" sz="400" b="0" kern="1200" dirty="0"/>
          </a:br>
          <a:r>
            <a:rPr lang="en-AU" sz="1000" b="0" kern="1200" dirty="0"/>
            <a:t>(</a:t>
          </a:r>
          <a:r>
            <a:rPr lang="en-AU" sz="1000" kern="1200" dirty="0">
              <a:latin typeface="Arial" panose="020B0604020202020204" pitchFamily="34" charset="0"/>
              <a:cs typeface="Arial" panose="020B0604020202020204" pitchFamily="34" charset="0"/>
            </a:rPr>
            <a:t>Gross of fees)</a:t>
          </a:r>
          <a:endParaRPr lang="en-AU" sz="1000" b="0" kern="1200" dirty="0"/>
        </a:p>
      </dsp:txBody>
      <dsp:txXfrm>
        <a:off x="0" y="561"/>
        <a:ext cx="1840352" cy="1149544"/>
      </dsp:txXfrm>
    </dsp:sp>
    <dsp:sp modelId="{C0EE098D-3CAC-4B04-9492-3CC715AC4496}">
      <dsp:nvSpPr>
        <dsp:cNvPr id="0" name=""/>
        <dsp:cNvSpPr/>
      </dsp:nvSpPr>
      <dsp:spPr>
        <a:xfrm>
          <a:off x="1897704" y="17372"/>
          <a:ext cx="3001402" cy="408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Performance Equity Management – Alternatives (32.6%)</a:t>
          </a:r>
        </a:p>
      </dsp:txBody>
      <dsp:txXfrm>
        <a:off x="1897704" y="17372"/>
        <a:ext cx="3001402" cy="408993"/>
      </dsp:txXfrm>
    </dsp:sp>
    <dsp:sp modelId="{7E01C899-CB45-4919-AA4D-0CB9D28F8340}">
      <dsp:nvSpPr>
        <dsp:cNvPr id="0" name=""/>
        <dsp:cNvSpPr/>
      </dsp:nvSpPr>
      <dsp:spPr>
        <a:xfrm>
          <a:off x="1840352" y="426366"/>
          <a:ext cx="3058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FE24F0-3D00-4BA4-BD76-BCEB810FD4F3}">
      <dsp:nvSpPr>
        <dsp:cNvPr id="0" name=""/>
        <dsp:cNvSpPr/>
      </dsp:nvSpPr>
      <dsp:spPr>
        <a:xfrm>
          <a:off x="1897704" y="443177"/>
          <a:ext cx="3001402" cy="336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Warburg Pincus – Alternatives (27.8%)</a:t>
          </a:r>
        </a:p>
      </dsp:txBody>
      <dsp:txXfrm>
        <a:off x="1897704" y="443177"/>
        <a:ext cx="3001402" cy="336219"/>
      </dsp:txXfrm>
    </dsp:sp>
    <dsp:sp modelId="{1E14FDCB-6689-4611-B26E-3716F4DCDBB6}">
      <dsp:nvSpPr>
        <dsp:cNvPr id="0" name=""/>
        <dsp:cNvSpPr/>
      </dsp:nvSpPr>
      <dsp:spPr>
        <a:xfrm>
          <a:off x="1840352" y="779396"/>
          <a:ext cx="3058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1E8459-1306-4A6D-BEE4-C6EF9BA3C610}">
      <dsp:nvSpPr>
        <dsp:cNvPr id="0" name=""/>
        <dsp:cNvSpPr/>
      </dsp:nvSpPr>
      <dsp:spPr>
        <a:xfrm>
          <a:off x="1897704" y="796207"/>
          <a:ext cx="3001402" cy="336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Riverstone – Alternatives (24.8%)</a:t>
          </a:r>
        </a:p>
      </dsp:txBody>
      <dsp:txXfrm>
        <a:off x="1897704" y="796207"/>
        <a:ext cx="3001402" cy="336219"/>
      </dsp:txXfrm>
    </dsp:sp>
    <dsp:sp modelId="{7E780D60-B9C0-479E-A81D-E9200638F1EC}">
      <dsp:nvSpPr>
        <dsp:cNvPr id="0" name=""/>
        <dsp:cNvSpPr/>
      </dsp:nvSpPr>
      <dsp:spPr>
        <a:xfrm>
          <a:off x="1840352" y="1132427"/>
          <a:ext cx="3058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78F3F-AF84-47C2-A902-0BA328DC9033}">
      <dsp:nvSpPr>
        <dsp:cNvPr id="0" name=""/>
        <dsp:cNvSpPr/>
      </dsp:nvSpPr>
      <dsp:spPr>
        <a:xfrm>
          <a:off x="0" y="0"/>
          <a:ext cx="48914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A7C9CC-01F3-4675-BBEB-3501B291EA59}">
      <dsp:nvSpPr>
        <dsp:cNvPr id="0" name=""/>
        <dsp:cNvSpPr/>
      </dsp:nvSpPr>
      <dsp:spPr>
        <a:xfrm>
          <a:off x="0" y="0"/>
          <a:ext cx="1840060" cy="110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266700">
            <a:lnSpc>
              <a:spcPct val="90000"/>
            </a:lnSpc>
            <a:spcBef>
              <a:spcPct val="0"/>
            </a:spcBef>
            <a:spcAft>
              <a:spcPct val="35000"/>
            </a:spcAft>
            <a:buNone/>
          </a:pPr>
          <a:br>
            <a:rPr lang="en-AU" sz="600" b="0" kern="1200" dirty="0"/>
          </a:br>
          <a:r>
            <a:rPr lang="en-AU" sz="1300" b="0" kern="1200" dirty="0"/>
            <a:t>1 year to 31 Mar 2025</a:t>
          </a:r>
          <a:br>
            <a:rPr lang="en-AU" sz="400" b="0" kern="1200" dirty="0"/>
          </a:br>
          <a:br>
            <a:rPr lang="en-AU" sz="400" b="0" kern="1200" dirty="0"/>
          </a:br>
          <a:r>
            <a:rPr lang="en-AU" sz="1000" b="0" kern="1200" dirty="0"/>
            <a:t>(</a:t>
          </a:r>
          <a:r>
            <a:rPr lang="en-AU" sz="1000" kern="1200" dirty="0">
              <a:latin typeface="Arial" panose="020B0604020202020204" pitchFamily="34" charset="0"/>
              <a:cs typeface="Arial" panose="020B0604020202020204" pitchFamily="34" charset="0"/>
            </a:rPr>
            <a:t>Gross of fees)</a:t>
          </a:r>
          <a:endParaRPr lang="en-AU" sz="1000" b="0" kern="1200" dirty="0"/>
        </a:p>
      </dsp:txBody>
      <dsp:txXfrm>
        <a:off x="0" y="0"/>
        <a:ext cx="1840060" cy="1103593"/>
      </dsp:txXfrm>
    </dsp:sp>
    <dsp:sp modelId="{C0EE098D-3CAC-4B04-9492-3CC715AC4496}">
      <dsp:nvSpPr>
        <dsp:cNvPr id="0" name=""/>
        <dsp:cNvSpPr/>
      </dsp:nvSpPr>
      <dsp:spPr>
        <a:xfrm>
          <a:off x="1897167" y="17243"/>
          <a:ext cx="2988569" cy="344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Global small companies (16.2%)</a:t>
          </a:r>
        </a:p>
      </dsp:txBody>
      <dsp:txXfrm>
        <a:off x="1897167" y="17243"/>
        <a:ext cx="2988569" cy="344872"/>
      </dsp:txXfrm>
    </dsp:sp>
    <dsp:sp modelId="{7E01C899-CB45-4919-AA4D-0CB9D28F8340}">
      <dsp:nvSpPr>
        <dsp:cNvPr id="0" name=""/>
        <dsp:cNvSpPr/>
      </dsp:nvSpPr>
      <dsp:spPr>
        <a:xfrm>
          <a:off x="1840060" y="362116"/>
          <a:ext cx="30456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FE24F0-3D00-4BA4-BD76-BCEB810FD4F3}">
      <dsp:nvSpPr>
        <dsp:cNvPr id="0" name=""/>
        <dsp:cNvSpPr/>
      </dsp:nvSpPr>
      <dsp:spPr>
        <a:xfrm>
          <a:off x="1897167" y="379360"/>
          <a:ext cx="2988569" cy="344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Listed infrastructure (15.1%)</a:t>
          </a:r>
        </a:p>
      </dsp:txBody>
      <dsp:txXfrm>
        <a:off x="1897167" y="379360"/>
        <a:ext cx="2988569" cy="344872"/>
      </dsp:txXfrm>
    </dsp:sp>
    <dsp:sp modelId="{1E14FDCB-6689-4611-B26E-3716F4DCDBB6}">
      <dsp:nvSpPr>
        <dsp:cNvPr id="0" name=""/>
        <dsp:cNvSpPr/>
      </dsp:nvSpPr>
      <dsp:spPr>
        <a:xfrm>
          <a:off x="1840060" y="724232"/>
          <a:ext cx="30456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1E8459-1306-4A6D-BEE4-C6EF9BA3C610}">
      <dsp:nvSpPr>
        <dsp:cNvPr id="0" name=""/>
        <dsp:cNvSpPr/>
      </dsp:nvSpPr>
      <dsp:spPr>
        <a:xfrm>
          <a:off x="1897167" y="741476"/>
          <a:ext cx="2988569" cy="344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Emerging market shares (13.0%)</a:t>
          </a:r>
        </a:p>
      </dsp:txBody>
      <dsp:txXfrm>
        <a:off x="1897167" y="741476"/>
        <a:ext cx="2988569" cy="344872"/>
      </dsp:txXfrm>
    </dsp:sp>
    <dsp:sp modelId="{7E780D60-B9C0-479E-A81D-E9200638F1EC}">
      <dsp:nvSpPr>
        <dsp:cNvPr id="0" name=""/>
        <dsp:cNvSpPr/>
      </dsp:nvSpPr>
      <dsp:spPr>
        <a:xfrm>
          <a:off x="1840060" y="1086349"/>
          <a:ext cx="30456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78F3F-AF84-47C2-A902-0BA328DC9033}">
      <dsp:nvSpPr>
        <dsp:cNvPr id="0" name=""/>
        <dsp:cNvSpPr/>
      </dsp:nvSpPr>
      <dsp:spPr>
        <a:xfrm>
          <a:off x="0" y="561"/>
          <a:ext cx="490013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A7C9CC-01F3-4675-BBEB-3501B291EA59}">
      <dsp:nvSpPr>
        <dsp:cNvPr id="0" name=""/>
        <dsp:cNvSpPr/>
      </dsp:nvSpPr>
      <dsp:spPr>
        <a:xfrm>
          <a:off x="0" y="561"/>
          <a:ext cx="1840352" cy="1149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266700">
            <a:lnSpc>
              <a:spcPct val="90000"/>
            </a:lnSpc>
            <a:spcBef>
              <a:spcPct val="0"/>
            </a:spcBef>
            <a:spcAft>
              <a:spcPct val="35000"/>
            </a:spcAft>
            <a:buNone/>
          </a:pPr>
          <a:br>
            <a:rPr lang="en-AU" sz="600" b="0" kern="1200" dirty="0"/>
          </a:br>
          <a:r>
            <a:rPr lang="en-AU" sz="1300" b="0" kern="1200" dirty="0"/>
            <a:t>1 year to 31 Mar 2025 </a:t>
          </a:r>
          <a:br>
            <a:rPr lang="en-AU" sz="400" b="0" kern="1200" dirty="0"/>
          </a:br>
          <a:br>
            <a:rPr lang="en-AU" sz="400" b="0" kern="1200" dirty="0"/>
          </a:br>
          <a:r>
            <a:rPr lang="en-AU" sz="1000" b="0" kern="1200" dirty="0"/>
            <a:t>(</a:t>
          </a:r>
          <a:r>
            <a:rPr lang="en-AU" sz="1000" kern="1200" dirty="0">
              <a:latin typeface="Arial" panose="020B0604020202020204" pitchFamily="34" charset="0"/>
              <a:cs typeface="Arial" panose="020B0604020202020204" pitchFamily="34" charset="0"/>
            </a:rPr>
            <a:t>Gross of fees)</a:t>
          </a:r>
          <a:endParaRPr lang="en-AU" sz="1000" b="0" kern="1200" dirty="0"/>
        </a:p>
      </dsp:txBody>
      <dsp:txXfrm>
        <a:off x="0" y="561"/>
        <a:ext cx="1840352" cy="1149544"/>
      </dsp:txXfrm>
    </dsp:sp>
    <dsp:sp modelId="{C0EE098D-3CAC-4B04-9492-3CC715AC4496}">
      <dsp:nvSpPr>
        <dsp:cNvPr id="0" name=""/>
        <dsp:cNvSpPr/>
      </dsp:nvSpPr>
      <dsp:spPr>
        <a:xfrm>
          <a:off x="1897704" y="17288"/>
          <a:ext cx="3001402" cy="412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Arrowstreet – Global small companies (16.2%)</a:t>
          </a:r>
        </a:p>
      </dsp:txBody>
      <dsp:txXfrm>
        <a:off x="1897704" y="17288"/>
        <a:ext cx="3001402" cy="412963"/>
      </dsp:txXfrm>
    </dsp:sp>
    <dsp:sp modelId="{7E01C899-CB45-4919-AA4D-0CB9D28F8340}">
      <dsp:nvSpPr>
        <dsp:cNvPr id="0" name=""/>
        <dsp:cNvSpPr/>
      </dsp:nvSpPr>
      <dsp:spPr>
        <a:xfrm>
          <a:off x="1840352" y="430252"/>
          <a:ext cx="3058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FE24F0-3D00-4BA4-BD76-BCEB810FD4F3}">
      <dsp:nvSpPr>
        <dsp:cNvPr id="0" name=""/>
        <dsp:cNvSpPr/>
      </dsp:nvSpPr>
      <dsp:spPr>
        <a:xfrm>
          <a:off x="1897704" y="446979"/>
          <a:ext cx="3001402" cy="33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Macquarie – Infrastructure (15.1%)</a:t>
          </a:r>
        </a:p>
      </dsp:txBody>
      <dsp:txXfrm>
        <a:off x="1897704" y="446979"/>
        <a:ext cx="3001402" cy="334535"/>
      </dsp:txXfrm>
    </dsp:sp>
    <dsp:sp modelId="{1E14FDCB-6689-4611-B26E-3716F4DCDBB6}">
      <dsp:nvSpPr>
        <dsp:cNvPr id="0" name=""/>
        <dsp:cNvSpPr/>
      </dsp:nvSpPr>
      <dsp:spPr>
        <a:xfrm>
          <a:off x="1840352" y="781514"/>
          <a:ext cx="3058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1E8459-1306-4A6D-BEE4-C6EF9BA3C610}">
      <dsp:nvSpPr>
        <dsp:cNvPr id="0" name=""/>
        <dsp:cNvSpPr/>
      </dsp:nvSpPr>
      <dsp:spPr>
        <a:xfrm>
          <a:off x="1897704" y="798241"/>
          <a:ext cx="3001402" cy="33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Arrowstreet  – Global shares (15.1%)</a:t>
          </a:r>
        </a:p>
      </dsp:txBody>
      <dsp:txXfrm>
        <a:off x="1897704" y="798241"/>
        <a:ext cx="3001402" cy="334535"/>
      </dsp:txXfrm>
    </dsp:sp>
    <dsp:sp modelId="{7E780D60-B9C0-479E-A81D-E9200638F1EC}">
      <dsp:nvSpPr>
        <dsp:cNvPr id="0" name=""/>
        <dsp:cNvSpPr/>
      </dsp:nvSpPr>
      <dsp:spPr>
        <a:xfrm>
          <a:off x="1840352" y="1132776"/>
          <a:ext cx="305875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78F3F-AF84-47C2-A902-0BA328DC9033}">
      <dsp:nvSpPr>
        <dsp:cNvPr id="0" name=""/>
        <dsp:cNvSpPr/>
      </dsp:nvSpPr>
      <dsp:spPr>
        <a:xfrm>
          <a:off x="0" y="0"/>
          <a:ext cx="48914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A7C9CC-01F3-4675-BBEB-3501B291EA59}">
      <dsp:nvSpPr>
        <dsp:cNvPr id="0" name=""/>
        <dsp:cNvSpPr/>
      </dsp:nvSpPr>
      <dsp:spPr>
        <a:xfrm>
          <a:off x="0" y="0"/>
          <a:ext cx="1840060" cy="110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266700">
            <a:lnSpc>
              <a:spcPct val="90000"/>
            </a:lnSpc>
            <a:spcBef>
              <a:spcPct val="0"/>
            </a:spcBef>
            <a:spcAft>
              <a:spcPct val="35000"/>
            </a:spcAft>
            <a:buNone/>
          </a:pPr>
          <a:br>
            <a:rPr lang="en-AU" sz="600" b="0" kern="1200" dirty="0"/>
          </a:br>
          <a:r>
            <a:rPr lang="en-AU" sz="1300" b="0" kern="1200" dirty="0"/>
            <a:t>1 year to 31 Mar 2025</a:t>
          </a:r>
          <a:br>
            <a:rPr lang="en-AU" sz="400" b="0" kern="1200" dirty="0"/>
          </a:br>
          <a:br>
            <a:rPr lang="en-AU" sz="400" b="0" kern="1200" dirty="0"/>
          </a:br>
          <a:r>
            <a:rPr lang="en-AU" sz="1000" b="0" kern="1200" dirty="0"/>
            <a:t>(</a:t>
          </a:r>
          <a:r>
            <a:rPr lang="en-AU" sz="1000" kern="1200" dirty="0">
              <a:latin typeface="Arial" panose="020B0604020202020204" pitchFamily="34" charset="0"/>
              <a:cs typeface="Arial" panose="020B0604020202020204" pitchFamily="34" charset="0"/>
            </a:rPr>
            <a:t>Gross of fees)</a:t>
          </a:r>
          <a:endParaRPr lang="en-AU" sz="1000" b="0" kern="1200" dirty="0"/>
        </a:p>
      </dsp:txBody>
      <dsp:txXfrm>
        <a:off x="0" y="0"/>
        <a:ext cx="1840060" cy="1103593"/>
      </dsp:txXfrm>
    </dsp:sp>
    <dsp:sp modelId="{C0EE098D-3CAC-4B04-9492-3CC715AC4496}">
      <dsp:nvSpPr>
        <dsp:cNvPr id="0" name=""/>
        <dsp:cNvSpPr/>
      </dsp:nvSpPr>
      <dsp:spPr>
        <a:xfrm>
          <a:off x="1897167" y="17243"/>
          <a:ext cx="2988569" cy="344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Infrastructure (15.1%)</a:t>
          </a:r>
        </a:p>
      </dsp:txBody>
      <dsp:txXfrm>
        <a:off x="1897167" y="17243"/>
        <a:ext cx="2988569" cy="344872"/>
      </dsp:txXfrm>
    </dsp:sp>
    <dsp:sp modelId="{7E01C899-CB45-4919-AA4D-0CB9D28F8340}">
      <dsp:nvSpPr>
        <dsp:cNvPr id="0" name=""/>
        <dsp:cNvSpPr/>
      </dsp:nvSpPr>
      <dsp:spPr>
        <a:xfrm>
          <a:off x="1840060" y="362116"/>
          <a:ext cx="30456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FE24F0-3D00-4BA4-BD76-BCEB810FD4F3}">
      <dsp:nvSpPr>
        <dsp:cNvPr id="0" name=""/>
        <dsp:cNvSpPr/>
      </dsp:nvSpPr>
      <dsp:spPr>
        <a:xfrm>
          <a:off x="1897167" y="379360"/>
          <a:ext cx="2988569" cy="344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Private equity (12.7%)</a:t>
          </a:r>
        </a:p>
      </dsp:txBody>
      <dsp:txXfrm>
        <a:off x="1897167" y="379360"/>
        <a:ext cx="2988569" cy="344872"/>
      </dsp:txXfrm>
    </dsp:sp>
    <dsp:sp modelId="{1E14FDCB-6689-4611-B26E-3716F4DCDBB6}">
      <dsp:nvSpPr>
        <dsp:cNvPr id="0" name=""/>
        <dsp:cNvSpPr/>
      </dsp:nvSpPr>
      <dsp:spPr>
        <a:xfrm>
          <a:off x="1840060" y="724232"/>
          <a:ext cx="30456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1E8459-1306-4A6D-BEE4-C6EF9BA3C610}">
      <dsp:nvSpPr>
        <dsp:cNvPr id="0" name=""/>
        <dsp:cNvSpPr/>
      </dsp:nvSpPr>
      <dsp:spPr>
        <a:xfrm>
          <a:off x="1897167" y="741476"/>
          <a:ext cx="2988569" cy="344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dirty="0"/>
            <a:t>Opportunistic capital solutions (10.6%)</a:t>
          </a:r>
        </a:p>
      </dsp:txBody>
      <dsp:txXfrm>
        <a:off x="1897167" y="741476"/>
        <a:ext cx="2988569" cy="344872"/>
      </dsp:txXfrm>
    </dsp:sp>
    <dsp:sp modelId="{7E780D60-B9C0-479E-A81D-E9200638F1EC}">
      <dsp:nvSpPr>
        <dsp:cNvPr id="0" name=""/>
        <dsp:cNvSpPr/>
      </dsp:nvSpPr>
      <dsp:spPr>
        <a:xfrm>
          <a:off x="1840060" y="1086349"/>
          <a:ext cx="30456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3B7EA1-F210-44AD-8846-30C8A7EF738F}" type="datetimeFigureOut">
              <a:rPr lang="en-AU" smtClean="0"/>
              <a:t>28/04/2025</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8B3C13-8830-4139-BEF1-7CD58A072009}" type="slidenum">
              <a:rPr lang="en-AU" smtClean="0"/>
              <a:t>‹#›</a:t>
            </a:fld>
            <a:endParaRPr lang="en-AU" dirty="0"/>
          </a:p>
        </p:txBody>
      </p:sp>
    </p:spTree>
    <p:extLst>
      <p:ext uri="{BB962C8B-B14F-4D97-AF65-F5344CB8AC3E}">
        <p14:creationId xmlns:p14="http://schemas.microsoft.com/office/powerpoint/2010/main" val="3161149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18B3C13-8830-4139-BEF1-7CD58A072009}" type="slidenum">
              <a:rPr lang="en-AU" smtClean="0"/>
              <a:t>1</a:t>
            </a:fld>
            <a:endParaRPr lang="en-AU" dirty="0"/>
          </a:p>
        </p:txBody>
      </p:sp>
    </p:spTree>
    <p:extLst>
      <p:ext uri="{BB962C8B-B14F-4D97-AF65-F5344CB8AC3E}">
        <p14:creationId xmlns:p14="http://schemas.microsoft.com/office/powerpoint/2010/main" val="609564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B3C13-8830-4139-BEF1-7CD58A072009}" type="slidenum">
              <a:rPr kumimoji="0" lang="en-AU"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53351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B3C13-8830-4139-BEF1-7CD58A072009}" type="slidenum">
              <a:rPr kumimoji="0" lang="en-AU"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915509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B3C13-8830-4139-BEF1-7CD58A072009}" type="slidenum">
              <a:rPr kumimoji="0" lang="en-AU"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589119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B3C13-8830-4139-BEF1-7CD58A072009}" type="slidenum">
              <a:rPr kumimoji="0" lang="en-AU"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83236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B3C13-8830-4139-BEF1-7CD58A072009}" type="slidenum">
              <a:rPr kumimoji="0" lang="en-AU"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85415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B3C13-8830-4139-BEF1-7CD58A072009}" type="slidenum">
              <a:rPr kumimoji="0" lang="en-AU"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12490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B3C13-8830-4139-BEF1-7CD58A072009}" type="slidenum">
              <a:rPr kumimoji="0" lang="en-AU"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32745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0D2A8-62F9-60B2-038C-DBB7E5522FC9}"/>
            </a:ext>
          </a:extLst>
        </p:cNvPr>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9A15DF0B-0ECE-C103-8641-36D0E564CE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Notes Placeholder 2">
            <a:extLst>
              <a:ext uri="{FF2B5EF4-FFF2-40B4-BE49-F238E27FC236}">
                <a16:creationId xmlns:a16="http://schemas.microsoft.com/office/drawing/2014/main" id="{D883D5DC-9BF6-B75C-841E-13BFFF16F5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7043" name="Slide Number Placeholder 3">
            <a:extLst>
              <a:ext uri="{FF2B5EF4-FFF2-40B4-BE49-F238E27FC236}">
                <a16:creationId xmlns:a16="http://schemas.microsoft.com/office/drawing/2014/main" id="{C47B9EAD-CD56-0440-A252-66FA46A16FE5}"/>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65BC67-0F31-F145-B0A6-FB5A2060D64F}" type="slidenum">
              <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83502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18B3C13-8830-4139-BEF1-7CD58A072009}" type="slidenum">
              <a:rPr lang="en-AU" smtClean="0"/>
              <a:t>44</a:t>
            </a:fld>
            <a:endParaRPr lang="en-AU" dirty="0"/>
          </a:p>
        </p:txBody>
      </p:sp>
    </p:spTree>
    <p:extLst>
      <p:ext uri="{BB962C8B-B14F-4D97-AF65-F5344CB8AC3E}">
        <p14:creationId xmlns:p14="http://schemas.microsoft.com/office/powerpoint/2010/main" val="2940997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B3C13-8830-4139-BEF1-7CD58A072009}" type="slidenum">
              <a:rPr kumimoji="0" lang="en-AU"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37150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18B3C13-8830-4139-BEF1-7CD58A072009}" type="slidenum">
              <a:rPr lang="en-AU" smtClean="0"/>
              <a:t>4</a:t>
            </a:fld>
            <a:endParaRPr lang="en-AU" dirty="0"/>
          </a:p>
        </p:txBody>
      </p:sp>
    </p:spTree>
    <p:extLst>
      <p:ext uri="{BB962C8B-B14F-4D97-AF65-F5344CB8AC3E}">
        <p14:creationId xmlns:p14="http://schemas.microsoft.com/office/powerpoint/2010/main" val="2479342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B3C13-8830-4139-BEF1-7CD58A072009}" type="slidenum">
              <a:rPr kumimoji="0" lang="en-AU"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82280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B3C13-8830-4139-BEF1-7CD58A072009}" type="slidenum">
              <a:rPr kumimoji="0" lang="en-AU"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688140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18B3C13-8830-4139-BEF1-7CD58A072009}" type="slidenum">
              <a:rPr lang="en-AU" smtClean="0"/>
              <a:t>53</a:t>
            </a:fld>
            <a:endParaRPr lang="en-AU" dirty="0"/>
          </a:p>
        </p:txBody>
      </p:sp>
    </p:spTree>
    <p:extLst>
      <p:ext uri="{BB962C8B-B14F-4D97-AF65-F5344CB8AC3E}">
        <p14:creationId xmlns:p14="http://schemas.microsoft.com/office/powerpoint/2010/main" val="902788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B3C13-8830-4139-BEF1-7CD58A072009}" type="slidenum">
              <a:rPr kumimoji="0" lang="en-AU"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781926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B3C13-8830-4139-BEF1-7CD58A072009}" type="slidenum">
              <a:rPr kumimoji="0" lang="en-AU"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84730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B3C13-8830-4139-BEF1-7CD58A072009}" type="slidenum">
              <a:rPr kumimoji="0" lang="en-AU"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11654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B3C13-8830-4139-BEF1-7CD58A072009}" type="slidenum">
              <a:rPr kumimoji="0" lang="en-AU"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947036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B3C13-8830-4139-BEF1-7CD58A072009}" type="slidenum">
              <a:rPr kumimoji="0" lang="en-AU"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01633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18B3C13-8830-4139-BEF1-7CD58A072009}" type="slidenum">
              <a:rPr lang="en-AU" smtClean="0"/>
              <a:t>6</a:t>
            </a:fld>
            <a:endParaRPr lang="en-AU" dirty="0"/>
          </a:p>
        </p:txBody>
      </p:sp>
    </p:spTree>
    <p:extLst>
      <p:ext uri="{BB962C8B-B14F-4D97-AF65-F5344CB8AC3E}">
        <p14:creationId xmlns:p14="http://schemas.microsoft.com/office/powerpoint/2010/main" val="4118563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18B3C13-8830-4139-BEF1-7CD58A072009}" type="slidenum">
              <a:rPr lang="en-AU" smtClean="0"/>
              <a:t>7</a:t>
            </a:fld>
            <a:endParaRPr lang="en-AU" dirty="0"/>
          </a:p>
        </p:txBody>
      </p:sp>
    </p:spTree>
    <p:extLst>
      <p:ext uri="{BB962C8B-B14F-4D97-AF65-F5344CB8AC3E}">
        <p14:creationId xmlns:p14="http://schemas.microsoft.com/office/powerpoint/2010/main" val="1968496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B3C13-8830-4139-BEF1-7CD58A072009}" type="slidenum">
              <a:rPr kumimoji="0" lang="en-AU"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85715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B3C13-8830-4139-BEF1-7CD58A072009}" type="slidenum">
              <a:rPr kumimoji="0" lang="en-AU"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41373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B3C13-8830-4139-BEF1-7CD58A072009}" type="slidenum">
              <a:rPr kumimoji="0" lang="en-AU"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19436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B3C13-8830-4139-BEF1-7CD58A072009}" type="slidenum">
              <a:rPr kumimoji="0" lang="en-AU"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09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759001" y="1676404"/>
            <a:ext cx="9900000"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5B5B167B-D18E-48A8-AECC-3806BE2F3F07}"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Tree>
    <p:extLst>
      <p:ext uri="{BB962C8B-B14F-4D97-AF65-F5344CB8AC3E}">
        <p14:creationId xmlns:p14="http://schemas.microsoft.com/office/powerpoint/2010/main" val="3143856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amp;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E68CB2FA-BE43-4373-8D44-85EC051077CE}"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9" name="Table Placeholder 9">
            <a:extLst>
              <a:ext uri="{FF2B5EF4-FFF2-40B4-BE49-F238E27FC236}">
                <a16:creationId xmlns:a16="http://schemas.microsoft.com/office/drawing/2014/main" id="{A5124DE0-C3A8-44E9-9258-5E5E6FB53E54}"/>
              </a:ext>
            </a:extLst>
          </p:cNvPr>
          <p:cNvSpPr>
            <a:spLocks noGrp="1"/>
          </p:cNvSpPr>
          <p:nvPr>
            <p:ph type="tbl" sz="quarter" idx="13"/>
          </p:nvPr>
        </p:nvSpPr>
        <p:spPr>
          <a:xfrm>
            <a:off x="4589259" y="1676404"/>
            <a:ext cx="6069748" cy="4500563"/>
          </a:xfrm>
        </p:spPr>
        <p:txBody>
          <a:bodyPr anchor="ctr" anchorCtr="0"/>
          <a:lstStyle>
            <a:lvl1pPr marL="0" indent="0" algn="ctr">
              <a:buNone/>
              <a:defRPr/>
            </a:lvl1pPr>
          </a:lstStyle>
          <a:p>
            <a:r>
              <a:rPr lang="en-US" dirty="0"/>
              <a:t>Click icon to add table</a:t>
            </a:r>
            <a:endParaRPr lang="en-AU" dirty="0"/>
          </a:p>
        </p:txBody>
      </p:sp>
      <p:sp>
        <p:nvSpPr>
          <p:cNvPr id="11" name="Text Placeholder 10">
            <a:extLst>
              <a:ext uri="{FF2B5EF4-FFF2-40B4-BE49-F238E27FC236}">
                <a16:creationId xmlns:a16="http://schemas.microsoft.com/office/drawing/2014/main" id="{71AF6FE5-C6EA-466A-A689-65FA5BED6B0C}"/>
              </a:ext>
            </a:extLst>
          </p:cNvPr>
          <p:cNvSpPr>
            <a:spLocks noGrp="1"/>
          </p:cNvSpPr>
          <p:nvPr>
            <p:ph type="body" sz="quarter" idx="14"/>
          </p:nvPr>
        </p:nvSpPr>
        <p:spPr>
          <a:xfrm>
            <a:off x="759001" y="1676404"/>
            <a:ext cx="3420000" cy="450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3965794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6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025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44CE4277-5BAC-4AA4-92C8-78692CDF08E1}"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9" name="Chart Placeholder 8">
            <a:extLst>
              <a:ext uri="{FF2B5EF4-FFF2-40B4-BE49-F238E27FC236}">
                <a16:creationId xmlns:a16="http://schemas.microsoft.com/office/drawing/2014/main" id="{490C9A59-CC2D-4578-A146-C395EC81B9D3}"/>
              </a:ext>
            </a:extLst>
          </p:cNvPr>
          <p:cNvSpPr>
            <a:spLocks noGrp="1"/>
          </p:cNvSpPr>
          <p:nvPr>
            <p:ph type="chart" sz="quarter" idx="14"/>
          </p:nvPr>
        </p:nvSpPr>
        <p:spPr>
          <a:xfrm>
            <a:off x="1533001" y="1940944"/>
            <a:ext cx="9126000" cy="4236019"/>
          </a:xfrm>
        </p:spPr>
        <p:txBody>
          <a:bodyPr anchor="ctr" anchorCtr="0"/>
          <a:lstStyle>
            <a:lvl1pPr marL="0" indent="0" algn="ctr">
              <a:buNone/>
              <a:defRPr/>
            </a:lvl1pPr>
          </a:lstStyle>
          <a:p>
            <a:r>
              <a:rPr lang="en-US" dirty="0"/>
              <a:t>Click icon to add chart</a:t>
            </a:r>
            <a:endParaRPr lang="en-AU" dirty="0"/>
          </a:p>
        </p:txBody>
      </p:sp>
      <p:sp>
        <p:nvSpPr>
          <p:cNvPr id="11" name="Text Placeholder 2">
            <a:extLst>
              <a:ext uri="{FF2B5EF4-FFF2-40B4-BE49-F238E27FC236}">
                <a16:creationId xmlns:a16="http://schemas.microsoft.com/office/drawing/2014/main" id="{FE261E0B-C1A5-495E-969A-FF58508999A3}"/>
              </a:ext>
            </a:extLst>
          </p:cNvPr>
          <p:cNvSpPr>
            <a:spLocks noGrp="1"/>
          </p:cNvSpPr>
          <p:nvPr>
            <p:ph type="body" idx="13" hasCustomPrompt="1"/>
          </p:nvPr>
        </p:nvSpPr>
        <p:spPr>
          <a:xfrm>
            <a:off x="1533001" y="1676400"/>
            <a:ext cx="9126000" cy="264544"/>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Tree>
    <p:extLst>
      <p:ext uri="{BB962C8B-B14F-4D97-AF65-F5344CB8AC3E}">
        <p14:creationId xmlns:p14="http://schemas.microsoft.com/office/powerpoint/2010/main" val="3038466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amp; Text">
    <p:spTree>
      <p:nvGrpSpPr>
        <p:cNvPr id="1" name=""/>
        <p:cNvGrpSpPr/>
        <p:nvPr/>
      </p:nvGrpSpPr>
      <p:grpSpPr>
        <a:xfrm>
          <a:off x="0" y="0"/>
          <a:ext cx="0" cy="0"/>
          <a:chOff x="0" y="0"/>
          <a:chExt cx="0" cy="0"/>
        </a:xfrm>
      </p:grpSpPr>
      <p:sp>
        <p:nvSpPr>
          <p:cNvPr id="11" name="Chart Placeholder 8">
            <a:extLst>
              <a:ext uri="{FF2B5EF4-FFF2-40B4-BE49-F238E27FC236}">
                <a16:creationId xmlns:a16="http://schemas.microsoft.com/office/drawing/2014/main" id="{431F1B57-1B5A-4CED-949E-8535449B5B50}"/>
              </a:ext>
            </a:extLst>
          </p:cNvPr>
          <p:cNvSpPr>
            <a:spLocks noGrp="1"/>
          </p:cNvSpPr>
          <p:nvPr>
            <p:ph type="chart" sz="quarter" idx="14"/>
          </p:nvPr>
        </p:nvSpPr>
        <p:spPr>
          <a:xfrm>
            <a:off x="4589260" y="1940944"/>
            <a:ext cx="6828873" cy="4236019"/>
          </a:xfrm>
        </p:spPr>
        <p:txBody>
          <a:bodyPr anchor="ctr" anchorCtr="0"/>
          <a:lstStyle>
            <a:lvl1pPr marL="0" indent="0" algn="ctr">
              <a:buNone/>
              <a:defRPr/>
            </a:lvl1pPr>
          </a:lstStyle>
          <a:p>
            <a:r>
              <a:rPr lang="en-US" dirty="0"/>
              <a:t>Click icon to add chart</a:t>
            </a:r>
            <a:endParaRPr lang="en-AU"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53B924F7-D572-438F-8AB5-CC8DF6380D59}"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2" name="Text Placeholder 2">
            <a:extLst>
              <a:ext uri="{FF2B5EF4-FFF2-40B4-BE49-F238E27FC236}">
                <a16:creationId xmlns:a16="http://schemas.microsoft.com/office/drawing/2014/main" id="{F773F9B7-25F8-4E5D-919A-FB05B02081AB}"/>
              </a:ext>
            </a:extLst>
          </p:cNvPr>
          <p:cNvSpPr>
            <a:spLocks noGrp="1"/>
          </p:cNvSpPr>
          <p:nvPr>
            <p:ph type="body" idx="15" hasCustomPrompt="1"/>
          </p:nvPr>
        </p:nvSpPr>
        <p:spPr>
          <a:xfrm>
            <a:off x="4589260" y="1676400"/>
            <a:ext cx="6828873" cy="264544"/>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14" name="Text Placeholder 10">
            <a:extLst>
              <a:ext uri="{FF2B5EF4-FFF2-40B4-BE49-F238E27FC236}">
                <a16:creationId xmlns:a16="http://schemas.microsoft.com/office/drawing/2014/main" id="{D7B1EA08-EA55-461B-8A9B-A398A732B6A4}"/>
              </a:ext>
            </a:extLst>
          </p:cNvPr>
          <p:cNvSpPr>
            <a:spLocks noGrp="1"/>
          </p:cNvSpPr>
          <p:nvPr>
            <p:ph type="body" sz="quarter" idx="16"/>
          </p:nvPr>
        </p:nvSpPr>
        <p:spPr>
          <a:xfrm>
            <a:off x="759001" y="1676404"/>
            <a:ext cx="3420000" cy="450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871912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harts &amp; Tex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4F6DC73-D2E5-4C44-B6A2-EB181445D050}"/>
              </a:ext>
            </a:extLst>
          </p:cNvPr>
          <p:cNvSpPr>
            <a:spLocks noGrp="1"/>
          </p:cNvSpPr>
          <p:nvPr>
            <p:ph sz="quarter" idx="16" hasCustomPrompt="1"/>
          </p:nvPr>
        </p:nvSpPr>
        <p:spPr>
          <a:xfrm>
            <a:off x="4589252" y="1940953"/>
            <a:ext cx="3240000" cy="4236017"/>
          </a:xfrm>
        </p:spPr>
        <p:txBody>
          <a:bodyPr anchor="ctr" anchorCtr="0"/>
          <a:lstStyle>
            <a:lvl1pPr marL="0" indent="0" algn="ctr">
              <a:buNone/>
              <a:defRPr/>
            </a:lvl1pPr>
          </a:lstStyle>
          <a:p>
            <a:pPr lvl="0"/>
            <a:r>
              <a:rPr lang="en-US" dirty="0"/>
              <a:t>Click icon to add chart or table</a:t>
            </a:r>
            <a:endParaRPr lang="en-AU"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99CE0241-2DE0-42C5-919F-AFFC1113C040}"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2" name="Text Placeholder 2">
            <a:extLst>
              <a:ext uri="{FF2B5EF4-FFF2-40B4-BE49-F238E27FC236}">
                <a16:creationId xmlns:a16="http://schemas.microsoft.com/office/drawing/2014/main" id="{F773F9B7-25F8-4E5D-919A-FB05B02081AB}"/>
              </a:ext>
            </a:extLst>
          </p:cNvPr>
          <p:cNvSpPr>
            <a:spLocks noGrp="1"/>
          </p:cNvSpPr>
          <p:nvPr>
            <p:ph type="body" idx="15" hasCustomPrompt="1"/>
          </p:nvPr>
        </p:nvSpPr>
        <p:spPr>
          <a:xfrm>
            <a:off x="4589252" y="1676400"/>
            <a:ext cx="3240000" cy="264544"/>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15" name="Content Placeholder 7">
            <a:extLst>
              <a:ext uri="{FF2B5EF4-FFF2-40B4-BE49-F238E27FC236}">
                <a16:creationId xmlns:a16="http://schemas.microsoft.com/office/drawing/2014/main" id="{12D3D275-DDAF-4C40-A0DF-D6866072262C}"/>
              </a:ext>
            </a:extLst>
          </p:cNvPr>
          <p:cNvSpPr>
            <a:spLocks noGrp="1"/>
          </p:cNvSpPr>
          <p:nvPr>
            <p:ph sz="quarter" idx="19" hasCustomPrompt="1"/>
          </p:nvPr>
        </p:nvSpPr>
        <p:spPr>
          <a:xfrm>
            <a:off x="8178127" y="1940953"/>
            <a:ext cx="3240000" cy="4236017"/>
          </a:xfrm>
        </p:spPr>
        <p:txBody>
          <a:bodyPr anchor="ctr" anchorCtr="0"/>
          <a:lstStyle>
            <a:lvl1pPr marL="0" indent="0" algn="ctr">
              <a:buNone/>
              <a:defRPr/>
            </a:lvl1pPr>
          </a:lstStyle>
          <a:p>
            <a:pPr lvl="0"/>
            <a:r>
              <a:rPr lang="en-US" dirty="0"/>
              <a:t>Click icon to add chart or table</a:t>
            </a:r>
            <a:endParaRPr lang="en-AU" dirty="0"/>
          </a:p>
        </p:txBody>
      </p:sp>
      <p:sp>
        <p:nvSpPr>
          <p:cNvPr id="16" name="Text Placeholder 2">
            <a:extLst>
              <a:ext uri="{FF2B5EF4-FFF2-40B4-BE49-F238E27FC236}">
                <a16:creationId xmlns:a16="http://schemas.microsoft.com/office/drawing/2014/main" id="{F5F04F51-A389-46FA-B78D-D767A5AECA4E}"/>
              </a:ext>
            </a:extLst>
          </p:cNvPr>
          <p:cNvSpPr>
            <a:spLocks noGrp="1"/>
          </p:cNvSpPr>
          <p:nvPr>
            <p:ph type="body" idx="20" hasCustomPrompt="1"/>
          </p:nvPr>
        </p:nvSpPr>
        <p:spPr>
          <a:xfrm>
            <a:off x="8178127" y="1676400"/>
            <a:ext cx="3240000" cy="264544"/>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18" name="Text Placeholder 10">
            <a:extLst>
              <a:ext uri="{FF2B5EF4-FFF2-40B4-BE49-F238E27FC236}">
                <a16:creationId xmlns:a16="http://schemas.microsoft.com/office/drawing/2014/main" id="{82C31F2B-C266-490B-9609-D08B99689836}"/>
              </a:ext>
            </a:extLst>
          </p:cNvPr>
          <p:cNvSpPr>
            <a:spLocks noGrp="1"/>
          </p:cNvSpPr>
          <p:nvPr>
            <p:ph type="body" sz="quarter" idx="14"/>
          </p:nvPr>
        </p:nvSpPr>
        <p:spPr>
          <a:xfrm>
            <a:off x="759001" y="1676404"/>
            <a:ext cx="3420000" cy="450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501531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harts &amp; 2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79DBDF17-1311-4195-A4A9-4B1F47B28654}"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0" name="Text Placeholder 10">
            <a:extLst>
              <a:ext uri="{FF2B5EF4-FFF2-40B4-BE49-F238E27FC236}">
                <a16:creationId xmlns:a16="http://schemas.microsoft.com/office/drawing/2014/main" id="{8099F59F-DBEE-4CC0-85AC-1C0EB8918FCD}"/>
              </a:ext>
            </a:extLst>
          </p:cNvPr>
          <p:cNvSpPr>
            <a:spLocks noGrp="1"/>
          </p:cNvSpPr>
          <p:nvPr>
            <p:ph type="body" sz="quarter" idx="14"/>
          </p:nvPr>
        </p:nvSpPr>
        <p:spPr>
          <a:xfrm>
            <a:off x="759001" y="1676400"/>
            <a:ext cx="4590000" cy="1834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ext Placeholder 10">
            <a:extLst>
              <a:ext uri="{FF2B5EF4-FFF2-40B4-BE49-F238E27FC236}">
                <a16:creationId xmlns:a16="http://schemas.microsoft.com/office/drawing/2014/main" id="{CF868681-AF25-46C0-A803-188E15239EB2}"/>
              </a:ext>
            </a:extLst>
          </p:cNvPr>
          <p:cNvSpPr>
            <a:spLocks noGrp="1"/>
          </p:cNvSpPr>
          <p:nvPr>
            <p:ph type="body" sz="quarter" idx="15"/>
          </p:nvPr>
        </p:nvSpPr>
        <p:spPr>
          <a:xfrm>
            <a:off x="6843001" y="1676400"/>
            <a:ext cx="4590000" cy="1834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6" name="Content Placeholder 7">
            <a:extLst>
              <a:ext uri="{FF2B5EF4-FFF2-40B4-BE49-F238E27FC236}">
                <a16:creationId xmlns:a16="http://schemas.microsoft.com/office/drawing/2014/main" id="{723EFDE4-A720-4C85-A0E1-6C69F11CB4A4}"/>
              </a:ext>
            </a:extLst>
          </p:cNvPr>
          <p:cNvSpPr>
            <a:spLocks noGrp="1"/>
          </p:cNvSpPr>
          <p:nvPr>
            <p:ph sz="quarter" idx="21" hasCustomPrompt="1"/>
          </p:nvPr>
        </p:nvSpPr>
        <p:spPr>
          <a:xfrm>
            <a:off x="759001" y="4013235"/>
            <a:ext cx="4590000" cy="2163732"/>
          </a:xfrm>
        </p:spPr>
        <p:txBody>
          <a:bodyPr anchor="ctr" anchorCtr="0"/>
          <a:lstStyle>
            <a:lvl1pPr marL="0" indent="0" algn="ctr">
              <a:buNone/>
              <a:defRPr sz="1401"/>
            </a:lvl1pPr>
          </a:lstStyle>
          <a:p>
            <a:pPr lvl="0"/>
            <a:r>
              <a:rPr lang="en-US" dirty="0"/>
              <a:t>Click icon to add chart or table</a:t>
            </a:r>
            <a:endParaRPr lang="en-AU" dirty="0"/>
          </a:p>
        </p:txBody>
      </p:sp>
      <p:sp>
        <p:nvSpPr>
          <p:cNvPr id="17" name="Text Placeholder 2">
            <a:extLst>
              <a:ext uri="{FF2B5EF4-FFF2-40B4-BE49-F238E27FC236}">
                <a16:creationId xmlns:a16="http://schemas.microsoft.com/office/drawing/2014/main" id="{68A527B0-4005-4D05-9EF6-708638E5BD7C}"/>
              </a:ext>
            </a:extLst>
          </p:cNvPr>
          <p:cNvSpPr>
            <a:spLocks noGrp="1"/>
          </p:cNvSpPr>
          <p:nvPr>
            <p:ph type="body" idx="17" hasCustomPrompt="1"/>
          </p:nvPr>
        </p:nvSpPr>
        <p:spPr>
          <a:xfrm>
            <a:off x="759001" y="3748685"/>
            <a:ext cx="459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20" name="Content Placeholder 7">
            <a:extLst>
              <a:ext uri="{FF2B5EF4-FFF2-40B4-BE49-F238E27FC236}">
                <a16:creationId xmlns:a16="http://schemas.microsoft.com/office/drawing/2014/main" id="{D47843A5-1EEE-42DE-AA1A-E40F7928E4EE}"/>
              </a:ext>
            </a:extLst>
          </p:cNvPr>
          <p:cNvSpPr>
            <a:spLocks noGrp="1"/>
          </p:cNvSpPr>
          <p:nvPr>
            <p:ph sz="quarter" idx="22" hasCustomPrompt="1"/>
          </p:nvPr>
        </p:nvSpPr>
        <p:spPr>
          <a:xfrm>
            <a:off x="6843001" y="4013235"/>
            <a:ext cx="4590000" cy="2163732"/>
          </a:xfrm>
        </p:spPr>
        <p:txBody>
          <a:bodyPr anchor="ctr" anchorCtr="0"/>
          <a:lstStyle>
            <a:lvl1pPr marL="0" indent="0" algn="ctr">
              <a:buNone/>
              <a:defRPr sz="1401"/>
            </a:lvl1pPr>
          </a:lstStyle>
          <a:p>
            <a:pPr lvl="0"/>
            <a:r>
              <a:rPr lang="en-US" dirty="0"/>
              <a:t>Click icon to add chart or table</a:t>
            </a:r>
            <a:endParaRPr lang="en-AU" dirty="0"/>
          </a:p>
        </p:txBody>
      </p:sp>
      <p:sp>
        <p:nvSpPr>
          <p:cNvPr id="21" name="Text Placeholder 2">
            <a:extLst>
              <a:ext uri="{FF2B5EF4-FFF2-40B4-BE49-F238E27FC236}">
                <a16:creationId xmlns:a16="http://schemas.microsoft.com/office/drawing/2014/main" id="{EEC0A187-1AEA-47F0-A19E-2A933ED63EE0}"/>
              </a:ext>
            </a:extLst>
          </p:cNvPr>
          <p:cNvSpPr>
            <a:spLocks noGrp="1"/>
          </p:cNvSpPr>
          <p:nvPr>
            <p:ph type="body" idx="23" hasCustomPrompt="1"/>
          </p:nvPr>
        </p:nvSpPr>
        <p:spPr>
          <a:xfrm>
            <a:off x="6843001" y="3748685"/>
            <a:ext cx="459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Tree>
    <p:extLst>
      <p:ext uri="{BB962C8B-B14F-4D97-AF65-F5344CB8AC3E}">
        <p14:creationId xmlns:p14="http://schemas.microsoft.com/office/powerpoint/2010/main" val="1942285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harts (on grey) &amp; 2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F64D5F-250A-4878-8366-76EAA267EA6E}"/>
              </a:ext>
            </a:extLst>
          </p:cNvPr>
          <p:cNvSpPr/>
          <p:nvPr userDrawn="1"/>
        </p:nvSpPr>
        <p:spPr>
          <a:xfrm>
            <a:off x="759001" y="3976785"/>
            <a:ext cx="4590000" cy="22001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13" name="Rectangle 12">
            <a:extLst>
              <a:ext uri="{FF2B5EF4-FFF2-40B4-BE49-F238E27FC236}">
                <a16:creationId xmlns:a16="http://schemas.microsoft.com/office/drawing/2014/main" id="{C9C94AE5-13A6-472F-BBC3-C440BC11D850}"/>
              </a:ext>
            </a:extLst>
          </p:cNvPr>
          <p:cNvSpPr/>
          <p:nvPr userDrawn="1"/>
        </p:nvSpPr>
        <p:spPr>
          <a:xfrm>
            <a:off x="6843001" y="3976785"/>
            <a:ext cx="4590000" cy="22001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16" name="Content Placeholder 7">
            <a:extLst>
              <a:ext uri="{FF2B5EF4-FFF2-40B4-BE49-F238E27FC236}">
                <a16:creationId xmlns:a16="http://schemas.microsoft.com/office/drawing/2014/main" id="{723EFDE4-A720-4C85-A0E1-6C69F11CB4A4}"/>
              </a:ext>
            </a:extLst>
          </p:cNvPr>
          <p:cNvSpPr>
            <a:spLocks noGrp="1"/>
          </p:cNvSpPr>
          <p:nvPr>
            <p:ph sz="quarter" idx="21" hasCustomPrompt="1"/>
          </p:nvPr>
        </p:nvSpPr>
        <p:spPr>
          <a:xfrm>
            <a:off x="759001" y="4013232"/>
            <a:ext cx="4590000" cy="2163733"/>
          </a:xfrm>
        </p:spPr>
        <p:txBody>
          <a:bodyPr anchor="ctr" anchorCtr="0"/>
          <a:lstStyle>
            <a:lvl1pPr marL="0" indent="0" algn="ctr">
              <a:buNone/>
              <a:defRPr sz="1401"/>
            </a:lvl1pPr>
          </a:lstStyle>
          <a:p>
            <a:pPr lvl="0"/>
            <a:r>
              <a:rPr lang="en-US" dirty="0"/>
              <a:t>Click icon to add chart or table</a:t>
            </a:r>
            <a:endParaRPr lang="en-AU" dirty="0"/>
          </a:p>
        </p:txBody>
      </p:sp>
      <p:sp>
        <p:nvSpPr>
          <p:cNvPr id="20" name="Content Placeholder 7">
            <a:extLst>
              <a:ext uri="{FF2B5EF4-FFF2-40B4-BE49-F238E27FC236}">
                <a16:creationId xmlns:a16="http://schemas.microsoft.com/office/drawing/2014/main" id="{D47843A5-1EEE-42DE-AA1A-E40F7928E4EE}"/>
              </a:ext>
            </a:extLst>
          </p:cNvPr>
          <p:cNvSpPr>
            <a:spLocks noGrp="1"/>
          </p:cNvSpPr>
          <p:nvPr>
            <p:ph sz="quarter" idx="22" hasCustomPrompt="1"/>
          </p:nvPr>
        </p:nvSpPr>
        <p:spPr>
          <a:xfrm>
            <a:off x="6843001" y="4013232"/>
            <a:ext cx="4590000" cy="2163733"/>
          </a:xfrm>
        </p:spPr>
        <p:txBody>
          <a:bodyPr anchor="ctr" anchorCtr="0"/>
          <a:lstStyle>
            <a:lvl1pPr marL="0" indent="0" algn="ctr">
              <a:buNone/>
              <a:defRPr sz="1401"/>
            </a:lvl1pPr>
          </a:lstStyle>
          <a:p>
            <a:pPr lvl="0"/>
            <a:r>
              <a:rPr lang="en-US" dirty="0"/>
              <a:t>Click icon to add chart or table</a:t>
            </a:r>
            <a:endParaRPr lang="en-AU"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59ECB07B-DBC4-45A5-A24A-0184D9956638}"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0" name="Text Placeholder 10">
            <a:extLst>
              <a:ext uri="{FF2B5EF4-FFF2-40B4-BE49-F238E27FC236}">
                <a16:creationId xmlns:a16="http://schemas.microsoft.com/office/drawing/2014/main" id="{8099F59F-DBEE-4CC0-85AC-1C0EB8918FCD}"/>
              </a:ext>
            </a:extLst>
          </p:cNvPr>
          <p:cNvSpPr>
            <a:spLocks noGrp="1"/>
          </p:cNvSpPr>
          <p:nvPr>
            <p:ph type="body" sz="quarter" idx="14"/>
          </p:nvPr>
        </p:nvSpPr>
        <p:spPr>
          <a:xfrm>
            <a:off x="759001" y="1676400"/>
            <a:ext cx="4590000" cy="1834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ext Placeholder 10">
            <a:extLst>
              <a:ext uri="{FF2B5EF4-FFF2-40B4-BE49-F238E27FC236}">
                <a16:creationId xmlns:a16="http://schemas.microsoft.com/office/drawing/2014/main" id="{CF868681-AF25-46C0-A803-188E15239EB2}"/>
              </a:ext>
            </a:extLst>
          </p:cNvPr>
          <p:cNvSpPr>
            <a:spLocks noGrp="1"/>
          </p:cNvSpPr>
          <p:nvPr>
            <p:ph type="body" sz="quarter" idx="15"/>
          </p:nvPr>
        </p:nvSpPr>
        <p:spPr>
          <a:xfrm>
            <a:off x="6843001" y="1676400"/>
            <a:ext cx="4590000" cy="1834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7" name="Text Placeholder 2">
            <a:extLst>
              <a:ext uri="{FF2B5EF4-FFF2-40B4-BE49-F238E27FC236}">
                <a16:creationId xmlns:a16="http://schemas.microsoft.com/office/drawing/2014/main" id="{68A527B0-4005-4D05-9EF6-708638E5BD7C}"/>
              </a:ext>
            </a:extLst>
          </p:cNvPr>
          <p:cNvSpPr>
            <a:spLocks noGrp="1"/>
          </p:cNvSpPr>
          <p:nvPr>
            <p:ph type="body" idx="17" hasCustomPrompt="1"/>
          </p:nvPr>
        </p:nvSpPr>
        <p:spPr>
          <a:xfrm>
            <a:off x="759001" y="3748685"/>
            <a:ext cx="459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21" name="Text Placeholder 2">
            <a:extLst>
              <a:ext uri="{FF2B5EF4-FFF2-40B4-BE49-F238E27FC236}">
                <a16:creationId xmlns:a16="http://schemas.microsoft.com/office/drawing/2014/main" id="{EEC0A187-1AEA-47F0-A19E-2A933ED63EE0}"/>
              </a:ext>
            </a:extLst>
          </p:cNvPr>
          <p:cNvSpPr>
            <a:spLocks noGrp="1"/>
          </p:cNvSpPr>
          <p:nvPr>
            <p:ph type="body" idx="23" hasCustomPrompt="1"/>
          </p:nvPr>
        </p:nvSpPr>
        <p:spPr>
          <a:xfrm>
            <a:off x="6843001" y="3748685"/>
            <a:ext cx="459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Tree>
    <p:extLst>
      <p:ext uri="{BB962C8B-B14F-4D97-AF65-F5344CB8AC3E}">
        <p14:creationId xmlns:p14="http://schemas.microsoft.com/office/powerpoint/2010/main" val="1150638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harts &amp; Tex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4F6DC73-D2E5-4C44-B6A2-EB181445D050}"/>
              </a:ext>
            </a:extLst>
          </p:cNvPr>
          <p:cNvSpPr>
            <a:spLocks noGrp="1"/>
          </p:cNvSpPr>
          <p:nvPr>
            <p:ph sz="quarter" idx="16" hasCustomPrompt="1"/>
          </p:nvPr>
        </p:nvSpPr>
        <p:spPr>
          <a:xfrm>
            <a:off x="3925019" y="1940944"/>
            <a:ext cx="3600000" cy="2001328"/>
          </a:xfrm>
        </p:spPr>
        <p:txBody>
          <a:bodyPr anchor="ctr" anchorCtr="0"/>
          <a:lstStyle>
            <a:lvl1pPr marL="0" indent="0" algn="ctr">
              <a:buNone/>
              <a:defRPr sz="1401"/>
            </a:lvl1pPr>
          </a:lstStyle>
          <a:p>
            <a:pPr lvl="0"/>
            <a:r>
              <a:rPr lang="en-US" dirty="0"/>
              <a:t>Click icon to add chart or table</a:t>
            </a:r>
            <a:endParaRPr lang="en-AU"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6A091A42-BA5B-40A5-AA58-174A46D6088B}"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2" name="Text Placeholder 2">
            <a:extLst>
              <a:ext uri="{FF2B5EF4-FFF2-40B4-BE49-F238E27FC236}">
                <a16:creationId xmlns:a16="http://schemas.microsoft.com/office/drawing/2014/main" id="{F773F9B7-25F8-4E5D-919A-FB05B02081AB}"/>
              </a:ext>
            </a:extLst>
          </p:cNvPr>
          <p:cNvSpPr>
            <a:spLocks noGrp="1"/>
          </p:cNvSpPr>
          <p:nvPr>
            <p:ph type="body" idx="15" hasCustomPrompt="1"/>
          </p:nvPr>
        </p:nvSpPr>
        <p:spPr>
          <a:xfrm>
            <a:off x="3925019" y="1676400"/>
            <a:ext cx="360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15" name="Content Placeholder 7">
            <a:extLst>
              <a:ext uri="{FF2B5EF4-FFF2-40B4-BE49-F238E27FC236}">
                <a16:creationId xmlns:a16="http://schemas.microsoft.com/office/drawing/2014/main" id="{12D3D275-DDAF-4C40-A0DF-D6866072262C}"/>
              </a:ext>
            </a:extLst>
          </p:cNvPr>
          <p:cNvSpPr>
            <a:spLocks noGrp="1"/>
          </p:cNvSpPr>
          <p:nvPr>
            <p:ph sz="quarter" idx="19" hasCustomPrompt="1"/>
          </p:nvPr>
        </p:nvSpPr>
        <p:spPr>
          <a:xfrm>
            <a:off x="7818127" y="1940944"/>
            <a:ext cx="3600000" cy="2001328"/>
          </a:xfrm>
        </p:spPr>
        <p:txBody>
          <a:bodyPr anchor="ctr" anchorCtr="0"/>
          <a:lstStyle>
            <a:lvl1pPr marL="0" indent="0" algn="ctr">
              <a:buNone/>
              <a:defRPr sz="1401"/>
            </a:lvl1pPr>
          </a:lstStyle>
          <a:p>
            <a:pPr lvl="0"/>
            <a:r>
              <a:rPr lang="en-US" dirty="0"/>
              <a:t>Click icon to add chart or table</a:t>
            </a:r>
            <a:endParaRPr lang="en-AU" dirty="0"/>
          </a:p>
        </p:txBody>
      </p:sp>
      <p:sp>
        <p:nvSpPr>
          <p:cNvPr id="16" name="Text Placeholder 2">
            <a:extLst>
              <a:ext uri="{FF2B5EF4-FFF2-40B4-BE49-F238E27FC236}">
                <a16:creationId xmlns:a16="http://schemas.microsoft.com/office/drawing/2014/main" id="{F5F04F51-A389-46FA-B78D-D767A5AECA4E}"/>
              </a:ext>
            </a:extLst>
          </p:cNvPr>
          <p:cNvSpPr>
            <a:spLocks noGrp="1"/>
          </p:cNvSpPr>
          <p:nvPr>
            <p:ph type="body" idx="20" hasCustomPrompt="1"/>
          </p:nvPr>
        </p:nvSpPr>
        <p:spPr>
          <a:xfrm>
            <a:off x="7818127" y="1676400"/>
            <a:ext cx="360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18" name="Content Placeholder 7">
            <a:extLst>
              <a:ext uri="{FF2B5EF4-FFF2-40B4-BE49-F238E27FC236}">
                <a16:creationId xmlns:a16="http://schemas.microsoft.com/office/drawing/2014/main" id="{1E7267D2-C32A-47A1-9405-712B6A92AD51}"/>
              </a:ext>
            </a:extLst>
          </p:cNvPr>
          <p:cNvSpPr>
            <a:spLocks noGrp="1"/>
          </p:cNvSpPr>
          <p:nvPr>
            <p:ph sz="quarter" idx="21" hasCustomPrompt="1"/>
          </p:nvPr>
        </p:nvSpPr>
        <p:spPr>
          <a:xfrm>
            <a:off x="3925019" y="4322284"/>
            <a:ext cx="3600000" cy="2001328"/>
          </a:xfrm>
        </p:spPr>
        <p:txBody>
          <a:bodyPr anchor="ctr" anchorCtr="0"/>
          <a:lstStyle>
            <a:lvl1pPr marL="0" indent="0" algn="ctr">
              <a:buNone/>
              <a:defRPr sz="1401"/>
            </a:lvl1pPr>
          </a:lstStyle>
          <a:p>
            <a:pPr lvl="0"/>
            <a:r>
              <a:rPr lang="en-US" dirty="0"/>
              <a:t>Click icon to add chart or table</a:t>
            </a:r>
            <a:endParaRPr lang="en-AU" dirty="0"/>
          </a:p>
        </p:txBody>
      </p:sp>
      <p:sp>
        <p:nvSpPr>
          <p:cNvPr id="19" name="Text Placeholder 2">
            <a:extLst>
              <a:ext uri="{FF2B5EF4-FFF2-40B4-BE49-F238E27FC236}">
                <a16:creationId xmlns:a16="http://schemas.microsoft.com/office/drawing/2014/main" id="{5E782376-C818-4FE4-B647-6C63AAE11D48}"/>
              </a:ext>
            </a:extLst>
          </p:cNvPr>
          <p:cNvSpPr>
            <a:spLocks noGrp="1"/>
          </p:cNvSpPr>
          <p:nvPr>
            <p:ph type="body" idx="22" hasCustomPrompt="1"/>
          </p:nvPr>
        </p:nvSpPr>
        <p:spPr>
          <a:xfrm>
            <a:off x="3925019" y="4057740"/>
            <a:ext cx="360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20" name="Content Placeholder 7">
            <a:extLst>
              <a:ext uri="{FF2B5EF4-FFF2-40B4-BE49-F238E27FC236}">
                <a16:creationId xmlns:a16="http://schemas.microsoft.com/office/drawing/2014/main" id="{A2A3DEBF-D699-4FD9-8B9A-C6722C2CF6F6}"/>
              </a:ext>
            </a:extLst>
          </p:cNvPr>
          <p:cNvSpPr>
            <a:spLocks noGrp="1"/>
          </p:cNvSpPr>
          <p:nvPr>
            <p:ph sz="quarter" idx="23" hasCustomPrompt="1"/>
          </p:nvPr>
        </p:nvSpPr>
        <p:spPr>
          <a:xfrm>
            <a:off x="7818127" y="4322284"/>
            <a:ext cx="3600000" cy="2001328"/>
          </a:xfrm>
        </p:spPr>
        <p:txBody>
          <a:bodyPr anchor="ctr" anchorCtr="0"/>
          <a:lstStyle>
            <a:lvl1pPr marL="0" indent="0" algn="ctr">
              <a:buNone/>
              <a:defRPr sz="1401"/>
            </a:lvl1pPr>
          </a:lstStyle>
          <a:p>
            <a:pPr lvl="0"/>
            <a:r>
              <a:rPr lang="en-US" dirty="0"/>
              <a:t>Click icon to add chart or table</a:t>
            </a:r>
            <a:endParaRPr lang="en-AU" dirty="0"/>
          </a:p>
        </p:txBody>
      </p:sp>
      <p:sp>
        <p:nvSpPr>
          <p:cNvPr id="21" name="Text Placeholder 2">
            <a:extLst>
              <a:ext uri="{FF2B5EF4-FFF2-40B4-BE49-F238E27FC236}">
                <a16:creationId xmlns:a16="http://schemas.microsoft.com/office/drawing/2014/main" id="{B5DC1914-60C2-4764-B8DB-054FEA1154BA}"/>
              </a:ext>
            </a:extLst>
          </p:cNvPr>
          <p:cNvSpPr>
            <a:spLocks noGrp="1"/>
          </p:cNvSpPr>
          <p:nvPr>
            <p:ph type="body" idx="24" hasCustomPrompt="1"/>
          </p:nvPr>
        </p:nvSpPr>
        <p:spPr>
          <a:xfrm>
            <a:off x="7818127" y="4057740"/>
            <a:ext cx="360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23" name="Text Placeholder 10">
            <a:extLst>
              <a:ext uri="{FF2B5EF4-FFF2-40B4-BE49-F238E27FC236}">
                <a16:creationId xmlns:a16="http://schemas.microsoft.com/office/drawing/2014/main" id="{68819E78-27FF-4ADE-AF18-768D8AAED959}"/>
              </a:ext>
            </a:extLst>
          </p:cNvPr>
          <p:cNvSpPr>
            <a:spLocks noGrp="1"/>
          </p:cNvSpPr>
          <p:nvPr>
            <p:ph type="body" sz="quarter" idx="14"/>
          </p:nvPr>
        </p:nvSpPr>
        <p:spPr>
          <a:xfrm>
            <a:off x="759001" y="1676404"/>
            <a:ext cx="2808000" cy="450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52606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Charts (on grey) &amp;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79C501-22D6-4C9A-B46E-508BF0CC528C}"/>
              </a:ext>
            </a:extLst>
          </p:cNvPr>
          <p:cNvSpPr/>
          <p:nvPr userDrawn="1"/>
        </p:nvSpPr>
        <p:spPr>
          <a:xfrm>
            <a:off x="3925019" y="1905992"/>
            <a:ext cx="3600000" cy="20362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17" name="Rectangle 16">
            <a:extLst>
              <a:ext uri="{FF2B5EF4-FFF2-40B4-BE49-F238E27FC236}">
                <a16:creationId xmlns:a16="http://schemas.microsoft.com/office/drawing/2014/main" id="{4A3A3A66-92CB-472E-B24A-8A51BF26D467}"/>
              </a:ext>
            </a:extLst>
          </p:cNvPr>
          <p:cNvSpPr/>
          <p:nvPr userDrawn="1"/>
        </p:nvSpPr>
        <p:spPr>
          <a:xfrm>
            <a:off x="3925019" y="4287332"/>
            <a:ext cx="3600000" cy="20362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22" name="Rectangle 21">
            <a:extLst>
              <a:ext uri="{FF2B5EF4-FFF2-40B4-BE49-F238E27FC236}">
                <a16:creationId xmlns:a16="http://schemas.microsoft.com/office/drawing/2014/main" id="{F689A78C-D96F-4A9B-8175-FF89999333C1}"/>
              </a:ext>
            </a:extLst>
          </p:cNvPr>
          <p:cNvSpPr/>
          <p:nvPr userDrawn="1"/>
        </p:nvSpPr>
        <p:spPr>
          <a:xfrm>
            <a:off x="7818127" y="1905992"/>
            <a:ext cx="3600000" cy="20362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24" name="Rectangle 23">
            <a:extLst>
              <a:ext uri="{FF2B5EF4-FFF2-40B4-BE49-F238E27FC236}">
                <a16:creationId xmlns:a16="http://schemas.microsoft.com/office/drawing/2014/main" id="{F37EEC7F-AB01-41A8-92DF-19E2AFC151AC}"/>
              </a:ext>
            </a:extLst>
          </p:cNvPr>
          <p:cNvSpPr/>
          <p:nvPr userDrawn="1"/>
        </p:nvSpPr>
        <p:spPr>
          <a:xfrm>
            <a:off x="7818127" y="4287332"/>
            <a:ext cx="3600000" cy="20362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8" name="Content Placeholder 7">
            <a:extLst>
              <a:ext uri="{FF2B5EF4-FFF2-40B4-BE49-F238E27FC236}">
                <a16:creationId xmlns:a16="http://schemas.microsoft.com/office/drawing/2014/main" id="{54F6DC73-D2E5-4C44-B6A2-EB181445D050}"/>
              </a:ext>
            </a:extLst>
          </p:cNvPr>
          <p:cNvSpPr>
            <a:spLocks noGrp="1"/>
          </p:cNvSpPr>
          <p:nvPr>
            <p:ph sz="quarter" idx="16" hasCustomPrompt="1"/>
          </p:nvPr>
        </p:nvSpPr>
        <p:spPr>
          <a:xfrm>
            <a:off x="3925019" y="1940944"/>
            <a:ext cx="3600000" cy="2001328"/>
          </a:xfrm>
        </p:spPr>
        <p:txBody>
          <a:bodyPr anchor="ctr" anchorCtr="0"/>
          <a:lstStyle>
            <a:lvl1pPr marL="0" indent="0" algn="ctr">
              <a:buNone/>
              <a:defRPr sz="1401"/>
            </a:lvl1pPr>
          </a:lstStyle>
          <a:p>
            <a:pPr lvl="0"/>
            <a:r>
              <a:rPr lang="en-US" dirty="0"/>
              <a:t>Click icon to add chart or table</a:t>
            </a:r>
            <a:endParaRPr lang="en-AU" dirty="0"/>
          </a:p>
        </p:txBody>
      </p:sp>
      <p:sp>
        <p:nvSpPr>
          <p:cNvPr id="15" name="Content Placeholder 7">
            <a:extLst>
              <a:ext uri="{FF2B5EF4-FFF2-40B4-BE49-F238E27FC236}">
                <a16:creationId xmlns:a16="http://schemas.microsoft.com/office/drawing/2014/main" id="{12D3D275-DDAF-4C40-A0DF-D6866072262C}"/>
              </a:ext>
            </a:extLst>
          </p:cNvPr>
          <p:cNvSpPr>
            <a:spLocks noGrp="1"/>
          </p:cNvSpPr>
          <p:nvPr>
            <p:ph sz="quarter" idx="19" hasCustomPrompt="1"/>
          </p:nvPr>
        </p:nvSpPr>
        <p:spPr>
          <a:xfrm>
            <a:off x="7818127" y="1940944"/>
            <a:ext cx="3600000" cy="2001328"/>
          </a:xfrm>
        </p:spPr>
        <p:txBody>
          <a:bodyPr anchor="ctr" anchorCtr="0"/>
          <a:lstStyle>
            <a:lvl1pPr marL="0" indent="0" algn="ctr">
              <a:buNone/>
              <a:defRPr sz="1401"/>
            </a:lvl1pPr>
          </a:lstStyle>
          <a:p>
            <a:pPr lvl="0"/>
            <a:r>
              <a:rPr lang="en-US" dirty="0"/>
              <a:t>Click icon to add chart or table</a:t>
            </a:r>
            <a:endParaRPr lang="en-AU" dirty="0"/>
          </a:p>
        </p:txBody>
      </p:sp>
      <p:sp>
        <p:nvSpPr>
          <p:cNvPr id="18" name="Content Placeholder 7">
            <a:extLst>
              <a:ext uri="{FF2B5EF4-FFF2-40B4-BE49-F238E27FC236}">
                <a16:creationId xmlns:a16="http://schemas.microsoft.com/office/drawing/2014/main" id="{1E7267D2-C32A-47A1-9405-712B6A92AD51}"/>
              </a:ext>
            </a:extLst>
          </p:cNvPr>
          <p:cNvSpPr>
            <a:spLocks noGrp="1"/>
          </p:cNvSpPr>
          <p:nvPr>
            <p:ph sz="quarter" idx="21" hasCustomPrompt="1"/>
          </p:nvPr>
        </p:nvSpPr>
        <p:spPr>
          <a:xfrm>
            <a:off x="3925019" y="4322284"/>
            <a:ext cx="3600000" cy="2001328"/>
          </a:xfrm>
        </p:spPr>
        <p:txBody>
          <a:bodyPr anchor="ctr" anchorCtr="0"/>
          <a:lstStyle>
            <a:lvl1pPr marL="0" indent="0" algn="ctr">
              <a:buNone/>
              <a:defRPr sz="1401"/>
            </a:lvl1pPr>
          </a:lstStyle>
          <a:p>
            <a:pPr lvl="0"/>
            <a:r>
              <a:rPr lang="en-US" dirty="0"/>
              <a:t>Click icon to add chart or table</a:t>
            </a:r>
            <a:endParaRPr lang="en-AU" dirty="0"/>
          </a:p>
        </p:txBody>
      </p:sp>
      <p:sp>
        <p:nvSpPr>
          <p:cNvPr id="20" name="Content Placeholder 7">
            <a:extLst>
              <a:ext uri="{FF2B5EF4-FFF2-40B4-BE49-F238E27FC236}">
                <a16:creationId xmlns:a16="http://schemas.microsoft.com/office/drawing/2014/main" id="{A2A3DEBF-D699-4FD9-8B9A-C6722C2CF6F6}"/>
              </a:ext>
            </a:extLst>
          </p:cNvPr>
          <p:cNvSpPr>
            <a:spLocks noGrp="1"/>
          </p:cNvSpPr>
          <p:nvPr>
            <p:ph sz="quarter" idx="23" hasCustomPrompt="1"/>
          </p:nvPr>
        </p:nvSpPr>
        <p:spPr>
          <a:xfrm>
            <a:off x="7818127" y="4322284"/>
            <a:ext cx="3600000" cy="2001328"/>
          </a:xfrm>
        </p:spPr>
        <p:txBody>
          <a:bodyPr anchor="ctr" anchorCtr="0"/>
          <a:lstStyle>
            <a:lvl1pPr marL="0" indent="0" algn="ctr">
              <a:buNone/>
              <a:defRPr sz="1401"/>
            </a:lvl1pPr>
          </a:lstStyle>
          <a:p>
            <a:pPr lvl="0"/>
            <a:r>
              <a:rPr lang="en-US" dirty="0"/>
              <a:t>Click icon to add chart or table</a:t>
            </a:r>
            <a:endParaRPr lang="en-AU"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B791A034-7D9C-4111-B7E4-53357559EC0C}"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2" name="Text Placeholder 2">
            <a:extLst>
              <a:ext uri="{FF2B5EF4-FFF2-40B4-BE49-F238E27FC236}">
                <a16:creationId xmlns:a16="http://schemas.microsoft.com/office/drawing/2014/main" id="{F773F9B7-25F8-4E5D-919A-FB05B02081AB}"/>
              </a:ext>
            </a:extLst>
          </p:cNvPr>
          <p:cNvSpPr>
            <a:spLocks noGrp="1"/>
          </p:cNvSpPr>
          <p:nvPr>
            <p:ph type="body" idx="15" hasCustomPrompt="1"/>
          </p:nvPr>
        </p:nvSpPr>
        <p:spPr>
          <a:xfrm>
            <a:off x="3925019" y="1676400"/>
            <a:ext cx="360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16" name="Text Placeholder 2">
            <a:extLst>
              <a:ext uri="{FF2B5EF4-FFF2-40B4-BE49-F238E27FC236}">
                <a16:creationId xmlns:a16="http://schemas.microsoft.com/office/drawing/2014/main" id="{F5F04F51-A389-46FA-B78D-D767A5AECA4E}"/>
              </a:ext>
            </a:extLst>
          </p:cNvPr>
          <p:cNvSpPr>
            <a:spLocks noGrp="1"/>
          </p:cNvSpPr>
          <p:nvPr>
            <p:ph type="body" idx="20" hasCustomPrompt="1"/>
          </p:nvPr>
        </p:nvSpPr>
        <p:spPr>
          <a:xfrm>
            <a:off x="7818127" y="1676400"/>
            <a:ext cx="360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19" name="Text Placeholder 2">
            <a:extLst>
              <a:ext uri="{FF2B5EF4-FFF2-40B4-BE49-F238E27FC236}">
                <a16:creationId xmlns:a16="http://schemas.microsoft.com/office/drawing/2014/main" id="{5E782376-C818-4FE4-B647-6C63AAE11D48}"/>
              </a:ext>
            </a:extLst>
          </p:cNvPr>
          <p:cNvSpPr>
            <a:spLocks noGrp="1"/>
          </p:cNvSpPr>
          <p:nvPr>
            <p:ph type="body" idx="22" hasCustomPrompt="1"/>
          </p:nvPr>
        </p:nvSpPr>
        <p:spPr>
          <a:xfrm>
            <a:off x="3925019" y="4057740"/>
            <a:ext cx="360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21" name="Text Placeholder 2">
            <a:extLst>
              <a:ext uri="{FF2B5EF4-FFF2-40B4-BE49-F238E27FC236}">
                <a16:creationId xmlns:a16="http://schemas.microsoft.com/office/drawing/2014/main" id="{B5DC1914-60C2-4764-B8DB-054FEA1154BA}"/>
              </a:ext>
            </a:extLst>
          </p:cNvPr>
          <p:cNvSpPr>
            <a:spLocks noGrp="1"/>
          </p:cNvSpPr>
          <p:nvPr>
            <p:ph type="body" idx="24" hasCustomPrompt="1"/>
          </p:nvPr>
        </p:nvSpPr>
        <p:spPr>
          <a:xfrm>
            <a:off x="7818127" y="4057740"/>
            <a:ext cx="360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23" name="Text Placeholder 10">
            <a:extLst>
              <a:ext uri="{FF2B5EF4-FFF2-40B4-BE49-F238E27FC236}">
                <a16:creationId xmlns:a16="http://schemas.microsoft.com/office/drawing/2014/main" id="{68819E78-27FF-4ADE-AF18-768D8AAED959}"/>
              </a:ext>
            </a:extLst>
          </p:cNvPr>
          <p:cNvSpPr>
            <a:spLocks noGrp="1"/>
          </p:cNvSpPr>
          <p:nvPr>
            <p:ph type="body" sz="quarter" idx="14"/>
          </p:nvPr>
        </p:nvSpPr>
        <p:spPr>
          <a:xfrm>
            <a:off x="759001" y="1676404"/>
            <a:ext cx="2808000" cy="450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093324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fographic">
    <p:bg>
      <p:bgPr>
        <a:solidFill>
          <a:srgbClr val="161818"/>
        </a:solidFill>
        <a:effectLst/>
      </p:bgPr>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21CFA4C-1F09-4286-9E2C-41675C2750D5}"/>
              </a:ext>
            </a:extLst>
          </p:cNvPr>
          <p:cNvSpPr>
            <a:spLocks noGrp="1"/>
          </p:cNvSpPr>
          <p:nvPr>
            <p:ph type="pic" sz="quarter" idx="31" hasCustomPrompt="1"/>
          </p:nvPr>
        </p:nvSpPr>
        <p:spPr>
          <a:xfrm>
            <a:off x="9144000" y="3429000"/>
            <a:ext cx="3048000" cy="3429000"/>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11" name="Picture Placeholder 8">
            <a:extLst>
              <a:ext uri="{FF2B5EF4-FFF2-40B4-BE49-F238E27FC236}">
                <a16:creationId xmlns:a16="http://schemas.microsoft.com/office/drawing/2014/main" id="{81B87C67-486C-48FF-9B3D-EE58045C5027}"/>
              </a:ext>
            </a:extLst>
          </p:cNvPr>
          <p:cNvSpPr>
            <a:spLocks noGrp="1"/>
          </p:cNvSpPr>
          <p:nvPr>
            <p:ph type="pic" sz="quarter" idx="32" hasCustomPrompt="1"/>
          </p:nvPr>
        </p:nvSpPr>
        <p:spPr>
          <a:xfrm>
            <a:off x="0" y="3429000"/>
            <a:ext cx="6096000" cy="3429000"/>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12" name="Rectangle 11">
            <a:extLst>
              <a:ext uri="{FF2B5EF4-FFF2-40B4-BE49-F238E27FC236}">
                <a16:creationId xmlns:a16="http://schemas.microsoft.com/office/drawing/2014/main" id="{4B72BA0A-FC28-48D2-989D-7F55CC55DE27}"/>
              </a:ext>
            </a:extLst>
          </p:cNvPr>
          <p:cNvSpPr/>
          <p:nvPr userDrawn="1"/>
        </p:nvSpPr>
        <p:spPr>
          <a:xfrm>
            <a:off x="3048006" y="0"/>
            <a:ext cx="30474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15" name="Text Placeholder 2">
            <a:extLst>
              <a:ext uri="{FF2B5EF4-FFF2-40B4-BE49-F238E27FC236}">
                <a16:creationId xmlns:a16="http://schemas.microsoft.com/office/drawing/2014/main" id="{69485B5C-12AA-4DEC-839A-4C0AFC69B76D}"/>
              </a:ext>
            </a:extLst>
          </p:cNvPr>
          <p:cNvSpPr>
            <a:spLocks noGrp="1"/>
          </p:cNvSpPr>
          <p:nvPr>
            <p:ph type="body" idx="33" hasCustomPrompt="1"/>
          </p:nvPr>
        </p:nvSpPr>
        <p:spPr>
          <a:xfrm>
            <a:off x="3046800" y="0"/>
            <a:ext cx="3048000" cy="3429000"/>
          </a:xfrm>
        </p:spPr>
        <p:txBody>
          <a:bodyPr lIns="360000" rIns="360000" anchor="ctr" anchorCtr="0"/>
          <a:lstStyle>
            <a:lvl1pPr marL="0" indent="0" algn="ctr">
              <a:lnSpc>
                <a:spcPct val="100000"/>
              </a:lnSpc>
              <a:spcBef>
                <a:spcPts val="900"/>
              </a:spcBef>
              <a:buNone/>
              <a:defRPr sz="1801"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Click to add text and if you want to add a heading increase the font size to 28pt</a:t>
            </a:r>
          </a:p>
        </p:txBody>
      </p:sp>
      <p:sp>
        <p:nvSpPr>
          <p:cNvPr id="13" name="Rectangle 12">
            <a:extLst>
              <a:ext uri="{FF2B5EF4-FFF2-40B4-BE49-F238E27FC236}">
                <a16:creationId xmlns:a16="http://schemas.microsoft.com/office/drawing/2014/main" id="{DB37CDB6-C28E-45C3-B47E-C806888BE361}"/>
              </a:ext>
            </a:extLst>
          </p:cNvPr>
          <p:cNvSpPr/>
          <p:nvPr userDrawn="1"/>
        </p:nvSpPr>
        <p:spPr>
          <a:xfrm>
            <a:off x="9144605" y="0"/>
            <a:ext cx="3047401" cy="3429000"/>
          </a:xfrm>
          <a:prstGeom prst="rect">
            <a:avLst/>
          </a:prstGeom>
          <a:solidFill>
            <a:srgbClr val="16181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solidFill>
                <a:schemeClr val="accent1"/>
              </a:solidFill>
            </a:endParaRPr>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lvl1pPr>
              <a:defRPr>
                <a:solidFill>
                  <a:schemeClr val="bg1"/>
                </a:solidFill>
              </a:defRPr>
            </a:lvl1pPr>
          </a:lstStyle>
          <a:p>
            <a:fld id="{751F3D3B-285D-4468-9BAC-3475055B510C}"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lvl1pPr>
              <a:defRPr>
                <a:solidFill>
                  <a:schemeClr val="bg1"/>
                </a:solidFill>
              </a:defRPr>
            </a:lvl1p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lvl1pPr>
              <a:defRPr>
                <a:solidFill>
                  <a:schemeClr val="bg1"/>
                </a:solidFill>
              </a:defRPr>
            </a:lvl1pPr>
          </a:lstStyle>
          <a:p>
            <a:fld id="{E6316B6A-336A-44FF-82DA-A4D1594FA055}" type="slidenum">
              <a:rPr lang="en-AU" smtClean="0"/>
              <a:pPr/>
              <a:t>‹#›</a:t>
            </a:fld>
            <a:endParaRPr lang="en-AU" dirty="0"/>
          </a:p>
        </p:txBody>
      </p:sp>
      <p:sp>
        <p:nvSpPr>
          <p:cNvPr id="9" name="Picture Placeholder 8">
            <a:extLst>
              <a:ext uri="{FF2B5EF4-FFF2-40B4-BE49-F238E27FC236}">
                <a16:creationId xmlns:a16="http://schemas.microsoft.com/office/drawing/2014/main" id="{03C0A9C8-ABDD-48F5-BE57-B527AB1FEF1A}"/>
              </a:ext>
            </a:extLst>
          </p:cNvPr>
          <p:cNvSpPr>
            <a:spLocks noGrp="1"/>
          </p:cNvSpPr>
          <p:nvPr>
            <p:ph type="pic" sz="quarter" idx="30" hasCustomPrompt="1"/>
          </p:nvPr>
        </p:nvSpPr>
        <p:spPr>
          <a:xfrm>
            <a:off x="6096000" y="0"/>
            <a:ext cx="3048000" cy="3429000"/>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14" name="Text Placeholder 2">
            <a:extLst>
              <a:ext uri="{FF2B5EF4-FFF2-40B4-BE49-F238E27FC236}">
                <a16:creationId xmlns:a16="http://schemas.microsoft.com/office/drawing/2014/main" id="{B342483B-965A-45F9-BD9F-E53A2477E83B}"/>
              </a:ext>
            </a:extLst>
          </p:cNvPr>
          <p:cNvSpPr>
            <a:spLocks noGrp="1"/>
          </p:cNvSpPr>
          <p:nvPr>
            <p:ph type="body" idx="13" hasCustomPrompt="1"/>
          </p:nvPr>
        </p:nvSpPr>
        <p:spPr>
          <a:xfrm>
            <a:off x="6095401" y="3429000"/>
            <a:ext cx="3048000" cy="3429000"/>
          </a:xfrm>
        </p:spPr>
        <p:txBody>
          <a:bodyPr lIns="360000" rIns="360000" anchor="ctr" anchorCtr="0"/>
          <a:lstStyle>
            <a:lvl1pPr marL="0" marR="0" indent="0" algn="ctr" defTabSz="914332" rtl="0" eaLnBrk="1" fontAlgn="auto" latinLnBrk="0" hangingPunct="1">
              <a:lnSpc>
                <a:spcPct val="100000"/>
              </a:lnSpc>
              <a:spcBef>
                <a:spcPts val="900"/>
              </a:spcBef>
              <a:spcAft>
                <a:spcPts val="0"/>
              </a:spcAft>
              <a:buClr>
                <a:schemeClr val="accent1"/>
              </a:buClr>
              <a:buSzTx/>
              <a:buFont typeface="Arial" panose="020B0604020202020204" pitchFamily="34" charset="0"/>
              <a:buNone/>
              <a:tabLst/>
              <a:defRPr sz="1801"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marL="0" marR="0" lvl="0" indent="0" algn="ctr" defTabSz="914332" rtl="0" eaLnBrk="1" fontAlgn="auto" latinLnBrk="0" hangingPunct="1">
              <a:lnSpc>
                <a:spcPct val="100000"/>
              </a:lnSpc>
              <a:spcBef>
                <a:spcPts val="900"/>
              </a:spcBef>
              <a:spcAft>
                <a:spcPts val="0"/>
              </a:spcAft>
              <a:buClr>
                <a:schemeClr val="accent1"/>
              </a:buClr>
              <a:buSzTx/>
              <a:buFont typeface="Arial" panose="020B0604020202020204" pitchFamily="34" charset="0"/>
              <a:buNone/>
              <a:tabLst/>
              <a:defRPr/>
            </a:pPr>
            <a:r>
              <a:rPr lang="en-AU" noProof="0" dirty="0"/>
              <a:t>Click to add text and if you want to add a heading increase the font size to 28pt</a:t>
            </a:r>
          </a:p>
        </p:txBody>
      </p:sp>
      <p:sp>
        <p:nvSpPr>
          <p:cNvPr id="16" name="Text Placeholder 2">
            <a:extLst>
              <a:ext uri="{FF2B5EF4-FFF2-40B4-BE49-F238E27FC236}">
                <a16:creationId xmlns:a16="http://schemas.microsoft.com/office/drawing/2014/main" id="{0FB02AA9-3CFD-42F6-A89B-0E9879820066}"/>
              </a:ext>
            </a:extLst>
          </p:cNvPr>
          <p:cNvSpPr>
            <a:spLocks noGrp="1"/>
          </p:cNvSpPr>
          <p:nvPr>
            <p:ph type="body" idx="34" hasCustomPrompt="1"/>
          </p:nvPr>
        </p:nvSpPr>
        <p:spPr>
          <a:xfrm>
            <a:off x="9144000" y="0"/>
            <a:ext cx="3048000" cy="3429000"/>
          </a:xfrm>
        </p:spPr>
        <p:txBody>
          <a:bodyPr lIns="360000" rIns="360000" anchor="ctr" anchorCtr="0"/>
          <a:lstStyle>
            <a:lvl1pPr marL="0" marR="0" indent="0" algn="ctr" defTabSz="914332" rtl="0" eaLnBrk="1" fontAlgn="auto" latinLnBrk="0" hangingPunct="1">
              <a:lnSpc>
                <a:spcPct val="100000"/>
              </a:lnSpc>
              <a:spcBef>
                <a:spcPts val="900"/>
              </a:spcBef>
              <a:spcAft>
                <a:spcPts val="0"/>
              </a:spcAft>
              <a:buClr>
                <a:schemeClr val="accent1"/>
              </a:buClr>
              <a:buSzTx/>
              <a:buFont typeface="Arial" panose="020B0604020202020204" pitchFamily="34" charset="0"/>
              <a:buNone/>
              <a:tabLst/>
              <a:defRPr sz="1801" b="0">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marL="0" marR="0" lvl="0" indent="0" algn="ctr" defTabSz="914332" rtl="0" eaLnBrk="1" fontAlgn="auto" latinLnBrk="0" hangingPunct="1">
              <a:lnSpc>
                <a:spcPct val="100000"/>
              </a:lnSpc>
              <a:spcBef>
                <a:spcPts val="900"/>
              </a:spcBef>
              <a:spcAft>
                <a:spcPts val="0"/>
              </a:spcAft>
              <a:buClr>
                <a:schemeClr val="accent1"/>
              </a:buClr>
              <a:buSzTx/>
              <a:buFont typeface="Arial" panose="020B0604020202020204" pitchFamily="34" charset="0"/>
              <a:buNone/>
              <a:tabLst/>
              <a:defRPr/>
            </a:pPr>
            <a:r>
              <a:rPr lang="en-AU" noProof="0" dirty="0"/>
              <a:t>Click to add text and if you want to add a heading increase the font size to 28pt</a:t>
            </a:r>
          </a:p>
        </p:txBody>
      </p:sp>
      <p:sp>
        <p:nvSpPr>
          <p:cNvPr id="17" name="Text Placeholder 2">
            <a:extLst>
              <a:ext uri="{FF2B5EF4-FFF2-40B4-BE49-F238E27FC236}">
                <a16:creationId xmlns:a16="http://schemas.microsoft.com/office/drawing/2014/main" id="{74ECC1D4-01DB-4731-B9CC-9FB487D4251C}"/>
              </a:ext>
            </a:extLst>
          </p:cNvPr>
          <p:cNvSpPr>
            <a:spLocks noGrp="1"/>
          </p:cNvSpPr>
          <p:nvPr>
            <p:ph type="body" idx="35" hasCustomPrompt="1"/>
          </p:nvPr>
        </p:nvSpPr>
        <p:spPr>
          <a:xfrm>
            <a:off x="0" y="0"/>
            <a:ext cx="3048000" cy="3429000"/>
          </a:xfrm>
        </p:spPr>
        <p:txBody>
          <a:bodyPr lIns="360000" rIns="360000" anchor="ctr" anchorCtr="0">
            <a:normAutofit/>
          </a:bodyPr>
          <a:lstStyle>
            <a:lvl1pPr marL="0" indent="0" algn="ctr">
              <a:lnSpc>
                <a:spcPct val="100000"/>
              </a:lnSpc>
              <a:spcBef>
                <a:spcPts val="601"/>
              </a:spcBef>
              <a:buNone/>
              <a:defRPr sz="110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X%</a:t>
            </a:r>
          </a:p>
        </p:txBody>
      </p:sp>
    </p:spTree>
    <p:extLst>
      <p:ext uri="{BB962C8B-B14F-4D97-AF65-F5344CB8AC3E}">
        <p14:creationId xmlns:p14="http://schemas.microsoft.com/office/powerpoint/2010/main" val="2469418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7FB9-5938-48AD-BBB6-68F77AA9D38E}"/>
              </a:ext>
            </a:extLst>
          </p:cNvPr>
          <p:cNvSpPr>
            <a:spLocks noGrp="1"/>
          </p:cNvSpPr>
          <p:nvPr>
            <p:ph type="title"/>
          </p:nvPr>
        </p:nvSpPr>
        <p:spPr/>
        <p:txBody>
          <a:bodyPr/>
          <a:lstStyle/>
          <a:p>
            <a:r>
              <a:rPr lang="en-US" noProof="0"/>
              <a:t>Click to edit Master title style</a:t>
            </a:r>
            <a:endParaRPr lang="en-AU" noProof="0" dirty="0"/>
          </a:p>
        </p:txBody>
      </p:sp>
      <p:sp>
        <p:nvSpPr>
          <p:cNvPr id="3" name="Date Placeholder 2">
            <a:extLst>
              <a:ext uri="{FF2B5EF4-FFF2-40B4-BE49-F238E27FC236}">
                <a16:creationId xmlns:a16="http://schemas.microsoft.com/office/drawing/2014/main" id="{3094A408-4541-46F8-9F97-067C05877925}"/>
              </a:ext>
            </a:extLst>
          </p:cNvPr>
          <p:cNvSpPr>
            <a:spLocks noGrp="1"/>
          </p:cNvSpPr>
          <p:nvPr>
            <p:ph type="dt" sz="half" idx="10"/>
          </p:nvPr>
        </p:nvSpPr>
        <p:spPr/>
        <p:txBody>
          <a:bodyPr/>
          <a:lstStyle/>
          <a:p>
            <a:fld id="{FED32FA7-F17F-4455-ADE8-8D80A2059FEE}" type="datetime1">
              <a:rPr lang="en-AU" smtClean="0"/>
              <a:t>28/04/2025</a:t>
            </a:fld>
            <a:endParaRPr lang="en-AU" dirty="0"/>
          </a:p>
        </p:txBody>
      </p:sp>
      <p:sp>
        <p:nvSpPr>
          <p:cNvPr id="4" name="Footer Placeholder 3">
            <a:extLst>
              <a:ext uri="{FF2B5EF4-FFF2-40B4-BE49-F238E27FC236}">
                <a16:creationId xmlns:a16="http://schemas.microsoft.com/office/drawing/2014/main" id="{6D1E5D40-2E2F-4499-A847-0FE058F98D51}"/>
              </a:ext>
            </a:extLst>
          </p:cNvPr>
          <p:cNvSpPr>
            <a:spLocks noGrp="1"/>
          </p:cNvSpPr>
          <p:nvPr>
            <p:ph type="ftr" sz="quarter" idx="11"/>
          </p:nvPr>
        </p:nvSpPr>
        <p:spPr/>
        <p:txBody>
          <a:bodyPr/>
          <a:lstStyle/>
          <a:p>
            <a:r>
              <a:rPr lang="en-AU" dirty="0"/>
              <a:t>Presentation title</a:t>
            </a:r>
          </a:p>
        </p:txBody>
      </p:sp>
      <p:sp>
        <p:nvSpPr>
          <p:cNvPr id="5" name="Slide Number Placeholder 4">
            <a:extLst>
              <a:ext uri="{FF2B5EF4-FFF2-40B4-BE49-F238E27FC236}">
                <a16:creationId xmlns:a16="http://schemas.microsoft.com/office/drawing/2014/main" id="{AC4BECD1-C3A3-4EE1-AF23-B7B969BDFC86}"/>
              </a:ext>
            </a:extLst>
          </p:cNvPr>
          <p:cNvSpPr>
            <a:spLocks noGrp="1"/>
          </p:cNvSpPr>
          <p:nvPr>
            <p:ph type="sldNum" sz="quarter" idx="12"/>
          </p:nvPr>
        </p:nvSpPr>
        <p:spPr/>
        <p:txBody>
          <a:bodyPr/>
          <a:lstStyle/>
          <a:p>
            <a:fld id="{E6316B6A-336A-44FF-82DA-A4D1594FA055}" type="slidenum">
              <a:rPr lang="en-AU" smtClean="0"/>
              <a:t>‹#›</a:t>
            </a:fld>
            <a:endParaRPr lang="en-AU" dirty="0"/>
          </a:p>
        </p:txBody>
      </p:sp>
    </p:spTree>
    <p:extLst>
      <p:ext uri="{BB962C8B-B14F-4D97-AF65-F5344CB8AC3E}">
        <p14:creationId xmlns:p14="http://schemas.microsoft.com/office/powerpoint/2010/main" val="1123682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759001" y="1676404"/>
            <a:ext cx="4590000"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3AB96C29-4509-40E8-A35E-E7D0B497C169}"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9" name="Content Placeholder 2">
            <a:extLst>
              <a:ext uri="{FF2B5EF4-FFF2-40B4-BE49-F238E27FC236}">
                <a16:creationId xmlns:a16="http://schemas.microsoft.com/office/drawing/2014/main" id="{0EDC6F4E-AE1E-4D17-B910-823AC842852A}"/>
              </a:ext>
            </a:extLst>
          </p:cNvPr>
          <p:cNvSpPr>
            <a:spLocks noGrp="1"/>
          </p:cNvSpPr>
          <p:nvPr>
            <p:ph idx="13"/>
          </p:nvPr>
        </p:nvSpPr>
        <p:spPr>
          <a:xfrm>
            <a:off x="6843001" y="1676404"/>
            <a:ext cx="4590000"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Tree>
    <p:extLst>
      <p:ext uri="{BB962C8B-B14F-4D97-AF65-F5344CB8AC3E}">
        <p14:creationId xmlns:p14="http://schemas.microsoft.com/office/powerpoint/2010/main" val="473449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11781A-9133-4B2B-BBE1-07AEC1B6D6B6}"/>
              </a:ext>
            </a:extLst>
          </p:cNvPr>
          <p:cNvSpPr>
            <a:spLocks noGrp="1"/>
          </p:cNvSpPr>
          <p:nvPr>
            <p:ph type="dt" sz="half" idx="10"/>
          </p:nvPr>
        </p:nvSpPr>
        <p:spPr/>
        <p:txBody>
          <a:bodyPr/>
          <a:lstStyle/>
          <a:p>
            <a:fld id="{CCB55D8D-6DF1-4B68-9E5D-16BC82C5BF4F}" type="datetime1">
              <a:rPr lang="en-AU" smtClean="0"/>
              <a:t>28/04/2025</a:t>
            </a:fld>
            <a:endParaRPr lang="en-AU" dirty="0"/>
          </a:p>
        </p:txBody>
      </p:sp>
      <p:sp>
        <p:nvSpPr>
          <p:cNvPr id="3" name="Footer Placeholder 2">
            <a:extLst>
              <a:ext uri="{FF2B5EF4-FFF2-40B4-BE49-F238E27FC236}">
                <a16:creationId xmlns:a16="http://schemas.microsoft.com/office/drawing/2014/main" id="{D7F52EC3-9C09-446D-B2DA-292FFB5BABB5}"/>
              </a:ext>
            </a:extLst>
          </p:cNvPr>
          <p:cNvSpPr>
            <a:spLocks noGrp="1"/>
          </p:cNvSpPr>
          <p:nvPr>
            <p:ph type="ftr" sz="quarter" idx="11"/>
          </p:nvPr>
        </p:nvSpPr>
        <p:spPr/>
        <p:txBody>
          <a:bodyPr/>
          <a:lstStyle/>
          <a:p>
            <a:r>
              <a:rPr lang="en-AU" dirty="0"/>
              <a:t>Presentation title</a:t>
            </a:r>
          </a:p>
        </p:txBody>
      </p:sp>
      <p:sp>
        <p:nvSpPr>
          <p:cNvPr id="4" name="Slide Number Placeholder 3">
            <a:extLst>
              <a:ext uri="{FF2B5EF4-FFF2-40B4-BE49-F238E27FC236}">
                <a16:creationId xmlns:a16="http://schemas.microsoft.com/office/drawing/2014/main" id="{A61A54E2-78FF-4846-A79D-8C6297C910B1}"/>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5" name="Rectangle 4">
            <a:extLst>
              <a:ext uri="{FF2B5EF4-FFF2-40B4-BE49-F238E27FC236}">
                <a16:creationId xmlns:a16="http://schemas.microsoft.com/office/drawing/2014/main" id="{D01E817B-98CD-4DB6-81C7-C295F0412C0A}"/>
              </a:ext>
            </a:extLst>
          </p:cNvPr>
          <p:cNvSpPr/>
          <p:nvPr userDrawn="1"/>
        </p:nvSpPr>
        <p:spPr>
          <a:xfrm>
            <a:off x="6" y="0"/>
            <a:ext cx="3047401" cy="14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AU" sz="3600" dirty="0"/>
          </a:p>
        </p:txBody>
      </p:sp>
    </p:spTree>
    <p:extLst>
      <p:ext uri="{BB962C8B-B14F-4D97-AF65-F5344CB8AC3E}">
        <p14:creationId xmlns:p14="http://schemas.microsoft.com/office/powerpoint/2010/main" val="3090154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Divider or End Slide 2">
    <p:bg>
      <p:bgPr>
        <a:solidFill>
          <a:srgbClr val="1618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1526880" y="2963668"/>
            <a:ext cx="4569125" cy="930665"/>
          </a:xfrm>
        </p:spPr>
        <p:txBody>
          <a:bodyPr anchor="ctr" anchorCtr="0"/>
          <a:lstStyle>
            <a:lvl1pPr algn="l">
              <a:defRPr sz="3200">
                <a:solidFill>
                  <a:schemeClr val="accent1"/>
                </a:solidFill>
                <a:latin typeface="+mj-lt"/>
              </a:defRPr>
            </a:lvl1pPr>
          </a:lstStyle>
          <a:p>
            <a:r>
              <a:rPr lang="en-US" noProof="0" dirty="0"/>
              <a:t>Click to add text</a:t>
            </a:r>
            <a:endParaRPr lang="en-AU" noProof="0" dirty="0"/>
          </a:p>
        </p:txBody>
      </p:sp>
      <p:pic>
        <p:nvPicPr>
          <p:cNvPr id="5" name="Picture 4">
            <a:extLst>
              <a:ext uri="{FF2B5EF4-FFF2-40B4-BE49-F238E27FC236}">
                <a16:creationId xmlns:a16="http://schemas.microsoft.com/office/drawing/2014/main" id="{C50020F0-DF68-D34C-84CB-B7EE760A86D0}"/>
              </a:ext>
            </a:extLst>
          </p:cNvPr>
          <p:cNvPicPr>
            <a:picLocks noChangeAspect="1"/>
          </p:cNvPicPr>
          <p:nvPr userDrawn="1"/>
        </p:nvPicPr>
        <p:blipFill>
          <a:blip r:embed="rId2"/>
          <a:srcRect/>
          <a:stretch/>
        </p:blipFill>
        <p:spPr>
          <a:xfrm>
            <a:off x="10487552" y="205200"/>
            <a:ext cx="1417349" cy="692193"/>
          </a:xfrm>
          <a:prstGeom prst="rect">
            <a:avLst/>
          </a:prstGeom>
        </p:spPr>
      </p:pic>
    </p:spTree>
    <p:extLst>
      <p:ext uri="{BB962C8B-B14F-4D97-AF65-F5344CB8AC3E}">
        <p14:creationId xmlns:p14="http://schemas.microsoft.com/office/powerpoint/2010/main" val="415754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grey-hig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AB9F0D-2993-6049-8B0F-715802108127}"/>
              </a:ext>
            </a:extLst>
          </p:cNvPr>
          <p:cNvSpPr/>
          <p:nvPr userDrawn="1"/>
        </p:nvSpPr>
        <p:spPr>
          <a:xfrm>
            <a:off x="-7295" y="1036321"/>
            <a:ext cx="12199295" cy="58283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1497FB9-5938-48AD-BBB6-68F77AA9D38E}"/>
              </a:ext>
            </a:extLst>
          </p:cNvPr>
          <p:cNvSpPr>
            <a:spLocks noGrp="1"/>
          </p:cNvSpPr>
          <p:nvPr>
            <p:ph type="title"/>
          </p:nvPr>
        </p:nvSpPr>
        <p:spPr/>
        <p:txBody>
          <a:bodyPr/>
          <a:lstStyle/>
          <a:p>
            <a:r>
              <a:rPr lang="en-US" noProof="0"/>
              <a:t>Click to edit Master title style</a:t>
            </a:r>
            <a:endParaRPr lang="en-AU" noProof="0"/>
          </a:p>
        </p:txBody>
      </p:sp>
      <p:sp>
        <p:nvSpPr>
          <p:cNvPr id="5" name="Slide Number Placeholder 4">
            <a:extLst>
              <a:ext uri="{FF2B5EF4-FFF2-40B4-BE49-F238E27FC236}">
                <a16:creationId xmlns:a16="http://schemas.microsoft.com/office/drawing/2014/main" id="{AC4BECD1-C3A3-4EE1-AF23-B7B969BDFC86}"/>
              </a:ext>
            </a:extLst>
          </p:cNvPr>
          <p:cNvSpPr>
            <a:spLocks noGrp="1"/>
          </p:cNvSpPr>
          <p:nvPr>
            <p:ph type="sldNum" sz="quarter" idx="12"/>
          </p:nvPr>
        </p:nvSpPr>
        <p:spPr/>
        <p:txBody>
          <a:bodyPr/>
          <a:lstStyle/>
          <a:p>
            <a:fld id="{E6316B6A-336A-44FF-82DA-A4D1594FA055}" type="slidenum">
              <a:rPr lang="en-AU" smtClean="0"/>
              <a:pPr/>
              <a:t>‹#›</a:t>
            </a:fld>
            <a:endParaRPr lang="en-AU" dirty="0"/>
          </a:p>
        </p:txBody>
      </p:sp>
    </p:spTree>
    <p:extLst>
      <p:ext uri="{BB962C8B-B14F-4D97-AF65-F5344CB8AC3E}">
        <p14:creationId xmlns:p14="http://schemas.microsoft.com/office/powerpoint/2010/main" val="373139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2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lang="en-GB" dirty="0"/>
          </a:p>
        </p:txBody>
      </p:sp>
      <p:sp>
        <p:nvSpPr>
          <p:cNvPr id="13" name="Content Placeholder 12"/>
          <p:cNvSpPr>
            <a:spLocks noGrp="1"/>
          </p:cNvSpPr>
          <p:nvPr>
            <p:ph sz="quarter" idx="12"/>
          </p:nvPr>
        </p:nvSpPr>
        <p:spPr>
          <a:xfrm>
            <a:off x="600000" y="1268535"/>
            <a:ext cx="5280000" cy="4248000"/>
          </a:xfrm>
        </p:spPr>
        <p:txBody>
          <a:bodyPr/>
          <a:lstStyle>
            <a:lvl2pPr>
              <a:defRPr sz="1350"/>
            </a:lvl2pPr>
            <a:lvl3pPr>
              <a:defRPr sz="1350"/>
            </a:lvl3pPr>
            <a:lvl4pPr>
              <a:defRPr sz="1200"/>
            </a:lvl4pPr>
            <a:lvl5pPr>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12"/>
          <p:cNvSpPr>
            <a:spLocks noGrp="1"/>
          </p:cNvSpPr>
          <p:nvPr>
            <p:ph sz="quarter" idx="17"/>
          </p:nvPr>
        </p:nvSpPr>
        <p:spPr>
          <a:xfrm>
            <a:off x="6264000" y="1268535"/>
            <a:ext cx="5280000" cy="4248000"/>
          </a:xfrm>
        </p:spPr>
        <p:txBody>
          <a:bodyPr/>
          <a:lstStyle>
            <a:lvl2pPr>
              <a:defRPr sz="1350"/>
            </a:lvl2pPr>
            <a:lvl3pPr>
              <a:defRPr sz="1350"/>
            </a:lvl3pPr>
            <a:lvl4pPr>
              <a:defRPr sz="1200"/>
            </a:lvl4pPr>
            <a:lvl5pPr>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1A2F9120-F79F-439A-A60C-4E3C69E9238C}"/>
              </a:ext>
            </a:extLst>
          </p:cNvPr>
          <p:cNvSpPr>
            <a:spLocks noGrp="1"/>
          </p:cNvSpPr>
          <p:nvPr>
            <p:ph type="sldNum" sz="quarter" idx="4"/>
          </p:nvPr>
        </p:nvSpPr>
        <p:spPr>
          <a:xfrm>
            <a:off x="11805481" y="6381751"/>
            <a:ext cx="392660" cy="476250"/>
          </a:xfrm>
          <a:prstGeom prst="rect">
            <a:avLst/>
          </a:prstGeom>
          <a:no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nchorCtr="0">
            <a:noAutofit/>
          </a:bodyPr>
          <a:lstStyle>
            <a:lvl1pPr algn="ctr">
              <a:defRPr sz="750" b="1">
                <a:solidFill>
                  <a:schemeClr val="accent6"/>
                </a:solidFill>
              </a:defRPr>
            </a:lvl1pPr>
          </a:lstStyle>
          <a:p>
            <a:fld id="{94F5FC2A-668D-4E14-9F25-0C75D058EDAB}" type="slidenum">
              <a:rPr lang="en-AU" smtClean="0"/>
              <a:pPr/>
              <a:t>‹#›</a:t>
            </a:fld>
            <a:endParaRPr lang="en-AU" dirty="0"/>
          </a:p>
        </p:txBody>
      </p:sp>
      <p:sp>
        <p:nvSpPr>
          <p:cNvPr id="11" name="Text Placeholder 5">
            <a:extLst>
              <a:ext uri="{FF2B5EF4-FFF2-40B4-BE49-F238E27FC236}">
                <a16:creationId xmlns:a16="http://schemas.microsoft.com/office/drawing/2014/main" id="{D0A91018-8767-41A3-AF4E-37C7220A576A}"/>
              </a:ext>
            </a:extLst>
          </p:cNvPr>
          <p:cNvSpPr>
            <a:spLocks noGrp="1"/>
          </p:cNvSpPr>
          <p:nvPr>
            <p:ph type="body" sz="quarter" idx="11" hasCustomPrompt="1"/>
          </p:nvPr>
        </p:nvSpPr>
        <p:spPr>
          <a:xfrm>
            <a:off x="1208693" y="6441970"/>
            <a:ext cx="4944147" cy="202405"/>
          </a:xfrm>
        </p:spPr>
        <p:txBody>
          <a:bodyPr/>
          <a:lstStyle>
            <a:lvl1pPr>
              <a:defRPr sz="675" b="0">
                <a:solidFill>
                  <a:schemeClr val="accent2"/>
                </a:solidFill>
              </a:defRPr>
            </a:lvl1pPr>
          </a:lstStyle>
          <a:p>
            <a:pPr lvl="0"/>
            <a:r>
              <a:rPr lang="en-US" dirty="0"/>
              <a:t>Presentation name</a:t>
            </a:r>
            <a:endParaRPr lang="en-AU" dirty="0"/>
          </a:p>
        </p:txBody>
      </p:sp>
    </p:spTree>
    <p:extLst>
      <p:ext uri="{BB962C8B-B14F-4D97-AF65-F5344CB8AC3E}">
        <p14:creationId xmlns:p14="http://schemas.microsoft.com/office/powerpoint/2010/main" val="862077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solidFill>
          <a:srgbClr val="1618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6098880" y="2493045"/>
            <a:ext cx="4569125" cy="930665"/>
          </a:xfrm>
        </p:spPr>
        <p:txBody>
          <a:bodyPr anchor="b"/>
          <a:lstStyle>
            <a:lvl1pPr algn="l">
              <a:defRPr sz="3200">
                <a:solidFill>
                  <a:schemeClr val="accent1"/>
                </a:solidFill>
                <a:latin typeface="+mj-lt"/>
              </a:defRPr>
            </a:lvl1pPr>
          </a:lstStyle>
          <a:p>
            <a:endParaRPr lang="en-AU" noProof="0" dirty="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6098880" y="3438146"/>
            <a:ext cx="4569125" cy="930665"/>
          </a:xfrm>
        </p:spPr>
        <p:txBody>
          <a:bodyPr/>
          <a:lstStyle>
            <a:lvl1pPr marL="0" indent="0" algn="l">
              <a:lnSpc>
                <a:spcPct val="90000"/>
              </a:lnSpc>
              <a:spcBef>
                <a:spcPts val="0"/>
              </a:spcBef>
              <a:buNone/>
              <a:defRPr sz="3200">
                <a:solidFill>
                  <a:schemeClr val="bg1"/>
                </a:solidFill>
                <a:latin typeface="+mj-lt"/>
              </a:defRPr>
            </a:lvl1pPr>
            <a:lvl2pPr marL="457166" indent="0" algn="ctr">
              <a:buNone/>
              <a:defRPr sz="2000"/>
            </a:lvl2pPr>
            <a:lvl3pPr marL="914332" indent="0" algn="ctr">
              <a:buNone/>
              <a:defRPr sz="1801"/>
            </a:lvl3pPr>
            <a:lvl4pPr marL="1371496"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6" indent="0" algn="ctr">
              <a:buNone/>
              <a:defRPr sz="1600"/>
            </a:lvl9pPr>
          </a:lstStyle>
          <a:p>
            <a:endParaRPr lang="en-AU" noProof="0" dirty="0"/>
          </a:p>
        </p:txBody>
      </p:sp>
      <p:sp>
        <p:nvSpPr>
          <p:cNvPr id="11" name="Text Placeholder 2">
            <a:extLst>
              <a:ext uri="{FF2B5EF4-FFF2-40B4-BE49-F238E27FC236}">
                <a16:creationId xmlns:a16="http://schemas.microsoft.com/office/drawing/2014/main" id="{FBD59441-423F-4489-9261-A1C1B99C17F1}"/>
              </a:ext>
            </a:extLst>
          </p:cNvPr>
          <p:cNvSpPr>
            <a:spLocks noGrp="1"/>
          </p:cNvSpPr>
          <p:nvPr>
            <p:ph type="body" idx="13" hasCustomPrompt="1"/>
          </p:nvPr>
        </p:nvSpPr>
        <p:spPr>
          <a:xfrm>
            <a:off x="6098884" y="5483505"/>
            <a:ext cx="1725281"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A presentation to &lt;Client Name&gt; &lt;Date&gt;</a:t>
            </a:r>
          </a:p>
        </p:txBody>
      </p:sp>
      <p:sp>
        <p:nvSpPr>
          <p:cNvPr id="12" name="Text Placeholder 2">
            <a:extLst>
              <a:ext uri="{FF2B5EF4-FFF2-40B4-BE49-F238E27FC236}">
                <a16:creationId xmlns:a16="http://schemas.microsoft.com/office/drawing/2014/main" id="{571D4603-1C4B-4CA5-AD94-B60B51FB107E}"/>
              </a:ext>
            </a:extLst>
          </p:cNvPr>
          <p:cNvSpPr>
            <a:spLocks noGrp="1"/>
          </p:cNvSpPr>
          <p:nvPr>
            <p:ph type="body" idx="14" hasCustomPrompt="1"/>
          </p:nvPr>
        </p:nvSpPr>
        <p:spPr>
          <a:xfrm>
            <a:off x="8108831" y="5483505"/>
            <a:ext cx="2559172"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Presented by &lt;</a:t>
            </a:r>
            <a:r>
              <a:rPr lang="en-AU" noProof="0" dirty="0" err="1"/>
              <a:t>FirstnameSurname</a:t>
            </a:r>
            <a:r>
              <a:rPr lang="en-AU" noProof="0" dirty="0"/>
              <a:t>&gt; &lt;</a:t>
            </a:r>
            <a:r>
              <a:rPr lang="en-AU" noProof="0" dirty="0" err="1"/>
              <a:t>Jobtitle</a:t>
            </a:r>
            <a:r>
              <a:rPr lang="en-AU" noProof="0" dirty="0"/>
              <a:t>/Position&gt;</a:t>
            </a:r>
          </a:p>
        </p:txBody>
      </p:sp>
      <p:grpSp>
        <p:nvGrpSpPr>
          <p:cNvPr id="37" name="Group 36">
            <a:extLst>
              <a:ext uri="{FF2B5EF4-FFF2-40B4-BE49-F238E27FC236}">
                <a16:creationId xmlns:a16="http://schemas.microsoft.com/office/drawing/2014/main" id="{C3D9AEF8-8EB2-443C-9607-53B8A3041DB0}"/>
              </a:ext>
            </a:extLst>
          </p:cNvPr>
          <p:cNvGrpSpPr/>
          <p:nvPr userDrawn="1"/>
        </p:nvGrpSpPr>
        <p:grpSpPr>
          <a:xfrm>
            <a:off x="1466975" y="1323574"/>
            <a:ext cx="3162180" cy="4153311"/>
            <a:chOff x="8469313" y="1968500"/>
            <a:chExt cx="7445375" cy="9779000"/>
          </a:xfrm>
        </p:grpSpPr>
        <p:sp>
          <p:nvSpPr>
            <p:cNvPr id="7" name="AutoShape 3">
              <a:extLst>
                <a:ext uri="{FF2B5EF4-FFF2-40B4-BE49-F238E27FC236}">
                  <a16:creationId xmlns:a16="http://schemas.microsoft.com/office/drawing/2014/main" id="{B91C19F0-C6E6-4117-BC56-0A74B2F220E5}"/>
                </a:ext>
              </a:extLst>
            </p:cNvPr>
            <p:cNvSpPr>
              <a:spLocks noChangeAspect="1" noChangeArrowheads="1" noTextEdit="1"/>
            </p:cNvSpPr>
            <p:nvPr userDrawn="1"/>
          </p:nvSpPr>
          <p:spPr bwMode="auto">
            <a:xfrm>
              <a:off x="8469313" y="1968500"/>
              <a:ext cx="7445375" cy="977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9" name="Freeform 5">
              <a:extLst>
                <a:ext uri="{FF2B5EF4-FFF2-40B4-BE49-F238E27FC236}">
                  <a16:creationId xmlns:a16="http://schemas.microsoft.com/office/drawing/2014/main" id="{FBACB17F-67A3-4A1E-9CF2-44A893C1A810}"/>
                </a:ext>
              </a:extLst>
            </p:cNvPr>
            <p:cNvSpPr>
              <a:spLocks/>
            </p:cNvSpPr>
            <p:nvPr userDrawn="1"/>
          </p:nvSpPr>
          <p:spPr bwMode="auto">
            <a:xfrm>
              <a:off x="12039601" y="8234363"/>
              <a:ext cx="214313" cy="309563"/>
            </a:xfrm>
            <a:custGeom>
              <a:avLst/>
              <a:gdLst>
                <a:gd name="T0" fmla="*/ 0 w 57"/>
                <a:gd name="T1" fmla="*/ 34 h 83"/>
                <a:gd name="T2" fmla="*/ 29 w 57"/>
                <a:gd name="T3" fmla="*/ 0 h 83"/>
                <a:gd name="T4" fmla="*/ 57 w 57"/>
                <a:gd name="T5" fmla="*/ 34 h 83"/>
                <a:gd name="T6" fmla="*/ 57 w 57"/>
                <a:gd name="T7" fmla="*/ 50 h 83"/>
                <a:gd name="T8" fmla="*/ 29 w 57"/>
                <a:gd name="T9" fmla="*/ 83 h 83"/>
                <a:gd name="T10" fmla="*/ 0 w 57"/>
                <a:gd name="T11" fmla="*/ 50 h 83"/>
                <a:gd name="T12" fmla="*/ 0 w 57"/>
                <a:gd name="T13" fmla="*/ 34 h 83"/>
              </a:gdLst>
              <a:ahLst/>
              <a:cxnLst>
                <a:cxn ang="0">
                  <a:pos x="T0" y="T1"/>
                </a:cxn>
                <a:cxn ang="0">
                  <a:pos x="T2" y="T3"/>
                </a:cxn>
                <a:cxn ang="0">
                  <a:pos x="T4" y="T5"/>
                </a:cxn>
                <a:cxn ang="0">
                  <a:pos x="T6" y="T7"/>
                </a:cxn>
                <a:cxn ang="0">
                  <a:pos x="T8" y="T9"/>
                </a:cxn>
                <a:cxn ang="0">
                  <a:pos x="T10" y="T11"/>
                </a:cxn>
                <a:cxn ang="0">
                  <a:pos x="T12" y="T13"/>
                </a:cxn>
              </a:cxnLst>
              <a:rect l="0" t="0" r="r" b="b"/>
              <a:pathLst>
                <a:path w="57" h="83">
                  <a:moveTo>
                    <a:pt x="0" y="34"/>
                  </a:moveTo>
                  <a:cubicBezTo>
                    <a:pt x="0" y="15"/>
                    <a:pt x="13" y="0"/>
                    <a:pt x="29" y="0"/>
                  </a:cubicBezTo>
                  <a:cubicBezTo>
                    <a:pt x="44" y="0"/>
                    <a:pt x="57" y="15"/>
                    <a:pt x="57" y="34"/>
                  </a:cubicBezTo>
                  <a:cubicBezTo>
                    <a:pt x="57" y="50"/>
                    <a:pt x="57" y="50"/>
                    <a:pt x="57" y="50"/>
                  </a:cubicBezTo>
                  <a:cubicBezTo>
                    <a:pt x="57" y="68"/>
                    <a:pt x="44" y="83"/>
                    <a:pt x="29" y="83"/>
                  </a:cubicBezTo>
                  <a:cubicBezTo>
                    <a:pt x="13" y="83"/>
                    <a:pt x="0" y="68"/>
                    <a:pt x="0" y="50"/>
                  </a:cubicBezTo>
                  <a:lnTo>
                    <a:pt x="0" y="34"/>
                  </a:lnTo>
                  <a:close/>
                </a:path>
              </a:pathLst>
            </a:custGeom>
            <a:solidFill>
              <a:srgbClr val="8131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10" name="Freeform 6">
              <a:extLst>
                <a:ext uri="{FF2B5EF4-FFF2-40B4-BE49-F238E27FC236}">
                  <a16:creationId xmlns:a16="http://schemas.microsoft.com/office/drawing/2014/main" id="{8FEE4D53-8DE0-4E9F-B368-EE48062A969D}"/>
                </a:ext>
              </a:extLst>
            </p:cNvPr>
            <p:cNvSpPr>
              <a:spLocks/>
            </p:cNvSpPr>
            <p:nvPr userDrawn="1"/>
          </p:nvSpPr>
          <p:spPr bwMode="auto">
            <a:xfrm>
              <a:off x="11107738" y="8480425"/>
              <a:ext cx="2085975" cy="339725"/>
            </a:xfrm>
            <a:custGeom>
              <a:avLst/>
              <a:gdLst>
                <a:gd name="T0" fmla="*/ 312 w 557"/>
                <a:gd name="T1" fmla="*/ 3 h 91"/>
                <a:gd name="T2" fmla="*/ 246 w 557"/>
                <a:gd name="T3" fmla="*/ 3 h 91"/>
                <a:gd name="T4" fmla="*/ 33 w 557"/>
                <a:gd name="T5" fmla="*/ 45 h 91"/>
                <a:gd name="T6" fmla="*/ 0 w 557"/>
                <a:gd name="T7" fmla="*/ 71 h 91"/>
                <a:gd name="T8" fmla="*/ 34 w 557"/>
                <a:gd name="T9" fmla="*/ 91 h 91"/>
                <a:gd name="T10" fmla="*/ 524 w 557"/>
                <a:gd name="T11" fmla="*/ 91 h 91"/>
                <a:gd name="T12" fmla="*/ 557 w 557"/>
                <a:gd name="T13" fmla="*/ 71 h 91"/>
                <a:gd name="T14" fmla="*/ 524 w 557"/>
                <a:gd name="T15" fmla="*/ 45 h 91"/>
                <a:gd name="T16" fmla="*/ 312 w 557"/>
                <a:gd name="T17" fmla="*/ 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91">
                  <a:moveTo>
                    <a:pt x="312" y="3"/>
                  </a:moveTo>
                  <a:cubicBezTo>
                    <a:pt x="294" y="0"/>
                    <a:pt x="264" y="0"/>
                    <a:pt x="246" y="3"/>
                  </a:cubicBezTo>
                  <a:cubicBezTo>
                    <a:pt x="33" y="45"/>
                    <a:pt x="33" y="45"/>
                    <a:pt x="33" y="45"/>
                  </a:cubicBezTo>
                  <a:cubicBezTo>
                    <a:pt x="15" y="48"/>
                    <a:pt x="0" y="60"/>
                    <a:pt x="0" y="71"/>
                  </a:cubicBezTo>
                  <a:cubicBezTo>
                    <a:pt x="0" y="82"/>
                    <a:pt x="16" y="91"/>
                    <a:pt x="34" y="91"/>
                  </a:cubicBezTo>
                  <a:cubicBezTo>
                    <a:pt x="524" y="91"/>
                    <a:pt x="524" y="91"/>
                    <a:pt x="524" y="91"/>
                  </a:cubicBezTo>
                  <a:cubicBezTo>
                    <a:pt x="542" y="91"/>
                    <a:pt x="557" y="82"/>
                    <a:pt x="557" y="71"/>
                  </a:cubicBezTo>
                  <a:cubicBezTo>
                    <a:pt x="557" y="60"/>
                    <a:pt x="542" y="48"/>
                    <a:pt x="524" y="45"/>
                  </a:cubicBezTo>
                  <a:lnTo>
                    <a:pt x="312" y="3"/>
                  </a:ln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13" name="Freeform 7">
              <a:extLst>
                <a:ext uri="{FF2B5EF4-FFF2-40B4-BE49-F238E27FC236}">
                  <a16:creationId xmlns:a16="http://schemas.microsoft.com/office/drawing/2014/main" id="{1C41073A-E812-4740-8596-25B58CDA03BA}"/>
                </a:ext>
              </a:extLst>
            </p:cNvPr>
            <p:cNvSpPr>
              <a:spLocks/>
            </p:cNvSpPr>
            <p:nvPr userDrawn="1"/>
          </p:nvSpPr>
          <p:spPr bwMode="auto">
            <a:xfrm>
              <a:off x="10707688" y="5597525"/>
              <a:ext cx="931863" cy="935038"/>
            </a:xfrm>
            <a:custGeom>
              <a:avLst/>
              <a:gdLst>
                <a:gd name="T0" fmla="*/ 0 w 587"/>
                <a:gd name="T1" fmla="*/ 24 h 589"/>
                <a:gd name="T2" fmla="*/ 564 w 587"/>
                <a:gd name="T3" fmla="*/ 589 h 589"/>
                <a:gd name="T4" fmla="*/ 587 w 587"/>
                <a:gd name="T5" fmla="*/ 535 h 589"/>
                <a:gd name="T6" fmla="*/ 54 w 587"/>
                <a:gd name="T7" fmla="*/ 0 h 589"/>
                <a:gd name="T8" fmla="*/ 0 w 587"/>
                <a:gd name="T9" fmla="*/ 24 h 589"/>
              </a:gdLst>
              <a:ahLst/>
              <a:cxnLst>
                <a:cxn ang="0">
                  <a:pos x="T0" y="T1"/>
                </a:cxn>
                <a:cxn ang="0">
                  <a:pos x="T2" y="T3"/>
                </a:cxn>
                <a:cxn ang="0">
                  <a:pos x="T4" y="T5"/>
                </a:cxn>
                <a:cxn ang="0">
                  <a:pos x="T6" y="T7"/>
                </a:cxn>
                <a:cxn ang="0">
                  <a:pos x="T8" y="T9"/>
                </a:cxn>
              </a:cxnLst>
              <a:rect l="0" t="0" r="r" b="b"/>
              <a:pathLst>
                <a:path w="587" h="589">
                  <a:moveTo>
                    <a:pt x="0" y="24"/>
                  </a:moveTo>
                  <a:lnTo>
                    <a:pt x="564" y="589"/>
                  </a:lnTo>
                  <a:lnTo>
                    <a:pt x="587" y="535"/>
                  </a:lnTo>
                  <a:lnTo>
                    <a:pt x="54" y="0"/>
                  </a:lnTo>
                  <a:lnTo>
                    <a:pt x="0" y="24"/>
                  </a:lnTo>
                  <a:close/>
                </a:path>
              </a:pathLst>
            </a:custGeom>
            <a:solidFill>
              <a:srgbClr val="8131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14" name="Freeform 8">
              <a:extLst>
                <a:ext uri="{FF2B5EF4-FFF2-40B4-BE49-F238E27FC236}">
                  <a16:creationId xmlns:a16="http://schemas.microsoft.com/office/drawing/2014/main" id="{47EC8435-45F5-4D23-8AD2-6D8437108997}"/>
                </a:ext>
              </a:extLst>
            </p:cNvPr>
            <p:cNvSpPr>
              <a:spLocks/>
            </p:cNvSpPr>
            <p:nvPr userDrawn="1"/>
          </p:nvSpPr>
          <p:spPr bwMode="auto">
            <a:xfrm>
              <a:off x="10583863" y="5635625"/>
              <a:ext cx="1019175" cy="1020763"/>
            </a:xfrm>
            <a:custGeom>
              <a:avLst/>
              <a:gdLst>
                <a:gd name="T0" fmla="*/ 19 w 272"/>
                <a:gd name="T1" fmla="*/ 6 h 273"/>
                <a:gd name="T2" fmla="*/ 12 w 272"/>
                <a:gd name="T3" fmla="*/ 43 h 273"/>
                <a:gd name="T4" fmla="*/ 229 w 272"/>
                <a:gd name="T5" fmla="*/ 260 h 273"/>
                <a:gd name="T6" fmla="*/ 266 w 272"/>
                <a:gd name="T7" fmla="*/ 253 h 273"/>
                <a:gd name="T8" fmla="*/ 272 w 272"/>
                <a:gd name="T9" fmla="*/ 240 h 273"/>
                <a:gd name="T10" fmla="*/ 33 w 272"/>
                <a:gd name="T11" fmla="*/ 0 h 273"/>
                <a:gd name="T12" fmla="*/ 19 w 272"/>
                <a:gd name="T13" fmla="*/ 6 h 273"/>
              </a:gdLst>
              <a:ahLst/>
              <a:cxnLst>
                <a:cxn ang="0">
                  <a:pos x="T0" y="T1"/>
                </a:cxn>
                <a:cxn ang="0">
                  <a:pos x="T2" y="T3"/>
                </a:cxn>
                <a:cxn ang="0">
                  <a:pos x="T4" y="T5"/>
                </a:cxn>
                <a:cxn ang="0">
                  <a:pos x="T6" y="T7"/>
                </a:cxn>
                <a:cxn ang="0">
                  <a:pos x="T8" y="T9"/>
                </a:cxn>
                <a:cxn ang="0">
                  <a:pos x="T10" y="T11"/>
                </a:cxn>
                <a:cxn ang="0">
                  <a:pos x="T12" y="T13"/>
                </a:cxn>
              </a:cxnLst>
              <a:rect l="0" t="0" r="r" b="b"/>
              <a:pathLst>
                <a:path w="272" h="273">
                  <a:moveTo>
                    <a:pt x="19" y="6"/>
                  </a:moveTo>
                  <a:cubicBezTo>
                    <a:pt x="3" y="13"/>
                    <a:pt x="0" y="30"/>
                    <a:pt x="12" y="43"/>
                  </a:cubicBezTo>
                  <a:cubicBezTo>
                    <a:pt x="229" y="260"/>
                    <a:pt x="229" y="260"/>
                    <a:pt x="229" y="260"/>
                  </a:cubicBezTo>
                  <a:cubicBezTo>
                    <a:pt x="242" y="273"/>
                    <a:pt x="259" y="270"/>
                    <a:pt x="266" y="253"/>
                  </a:cubicBezTo>
                  <a:cubicBezTo>
                    <a:pt x="272" y="240"/>
                    <a:pt x="272" y="240"/>
                    <a:pt x="272" y="240"/>
                  </a:cubicBezTo>
                  <a:cubicBezTo>
                    <a:pt x="33" y="0"/>
                    <a:pt x="33" y="0"/>
                    <a:pt x="33" y="0"/>
                  </a:cubicBezTo>
                  <a:lnTo>
                    <a:pt x="19"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15" name="Freeform 9">
              <a:extLst>
                <a:ext uri="{FF2B5EF4-FFF2-40B4-BE49-F238E27FC236}">
                  <a16:creationId xmlns:a16="http://schemas.microsoft.com/office/drawing/2014/main" id="{291B8BE0-0F0B-4F15-AAAE-4CA7171ECAE3}"/>
                </a:ext>
              </a:extLst>
            </p:cNvPr>
            <p:cNvSpPr>
              <a:spLocks/>
            </p:cNvSpPr>
            <p:nvPr userDrawn="1"/>
          </p:nvSpPr>
          <p:spPr bwMode="auto">
            <a:xfrm>
              <a:off x="12126913" y="6854825"/>
              <a:ext cx="1089025" cy="1128713"/>
            </a:xfrm>
            <a:custGeom>
              <a:avLst/>
              <a:gdLst>
                <a:gd name="T0" fmla="*/ 13 w 291"/>
                <a:gd name="T1" fmla="*/ 302 h 302"/>
                <a:gd name="T2" fmla="*/ 5 w 291"/>
                <a:gd name="T3" fmla="*/ 298 h 302"/>
                <a:gd name="T4" fmla="*/ 4 w 291"/>
                <a:gd name="T5" fmla="*/ 282 h 302"/>
                <a:gd name="T6" fmla="*/ 269 w 291"/>
                <a:gd name="T7" fmla="*/ 5 h 302"/>
                <a:gd name="T8" fmla="*/ 286 w 291"/>
                <a:gd name="T9" fmla="*/ 5 h 302"/>
                <a:gd name="T10" fmla="*/ 286 w 291"/>
                <a:gd name="T11" fmla="*/ 22 h 302"/>
                <a:gd name="T12" fmla="*/ 21 w 291"/>
                <a:gd name="T13" fmla="*/ 298 h 302"/>
                <a:gd name="T14" fmla="*/ 13 w 291"/>
                <a:gd name="T15" fmla="*/ 302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302">
                  <a:moveTo>
                    <a:pt x="13" y="302"/>
                  </a:moveTo>
                  <a:cubicBezTo>
                    <a:pt x="10" y="302"/>
                    <a:pt x="7" y="301"/>
                    <a:pt x="5" y="298"/>
                  </a:cubicBezTo>
                  <a:cubicBezTo>
                    <a:pt x="0" y="294"/>
                    <a:pt x="0" y="286"/>
                    <a:pt x="4" y="282"/>
                  </a:cubicBezTo>
                  <a:cubicBezTo>
                    <a:pt x="269" y="5"/>
                    <a:pt x="269" y="5"/>
                    <a:pt x="269" y="5"/>
                  </a:cubicBezTo>
                  <a:cubicBezTo>
                    <a:pt x="274" y="1"/>
                    <a:pt x="281" y="0"/>
                    <a:pt x="286" y="5"/>
                  </a:cubicBezTo>
                  <a:cubicBezTo>
                    <a:pt x="290" y="10"/>
                    <a:pt x="291" y="17"/>
                    <a:pt x="286" y="22"/>
                  </a:cubicBezTo>
                  <a:cubicBezTo>
                    <a:pt x="21" y="298"/>
                    <a:pt x="21" y="298"/>
                    <a:pt x="21" y="298"/>
                  </a:cubicBezTo>
                  <a:cubicBezTo>
                    <a:pt x="19" y="301"/>
                    <a:pt x="16" y="302"/>
                    <a:pt x="13" y="302"/>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27" name="Freeform 10">
              <a:extLst>
                <a:ext uri="{FF2B5EF4-FFF2-40B4-BE49-F238E27FC236}">
                  <a16:creationId xmlns:a16="http://schemas.microsoft.com/office/drawing/2014/main" id="{FA82D773-62B1-47EC-9CAE-2DC1CA1E3990}"/>
                </a:ext>
              </a:extLst>
            </p:cNvPr>
            <p:cNvSpPr>
              <a:spLocks/>
            </p:cNvSpPr>
            <p:nvPr userDrawn="1"/>
          </p:nvSpPr>
          <p:spPr bwMode="auto">
            <a:xfrm>
              <a:off x="12249151" y="6970713"/>
              <a:ext cx="1090613" cy="1123950"/>
            </a:xfrm>
            <a:custGeom>
              <a:avLst/>
              <a:gdLst>
                <a:gd name="T0" fmla="*/ 13 w 291"/>
                <a:gd name="T1" fmla="*/ 301 h 301"/>
                <a:gd name="T2" fmla="*/ 5 w 291"/>
                <a:gd name="T3" fmla="*/ 297 h 301"/>
                <a:gd name="T4" fmla="*/ 4 w 291"/>
                <a:gd name="T5" fmla="*/ 281 h 301"/>
                <a:gd name="T6" fmla="*/ 269 w 291"/>
                <a:gd name="T7" fmla="*/ 4 h 301"/>
                <a:gd name="T8" fmla="*/ 286 w 291"/>
                <a:gd name="T9" fmla="*/ 4 h 301"/>
                <a:gd name="T10" fmla="*/ 286 w 291"/>
                <a:gd name="T11" fmla="*/ 21 h 301"/>
                <a:gd name="T12" fmla="*/ 21 w 291"/>
                <a:gd name="T13" fmla="*/ 297 h 301"/>
                <a:gd name="T14" fmla="*/ 13 w 291"/>
                <a:gd name="T15" fmla="*/ 301 h 3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301">
                  <a:moveTo>
                    <a:pt x="13" y="301"/>
                  </a:moveTo>
                  <a:cubicBezTo>
                    <a:pt x="10" y="301"/>
                    <a:pt x="7" y="300"/>
                    <a:pt x="5" y="297"/>
                  </a:cubicBezTo>
                  <a:cubicBezTo>
                    <a:pt x="0" y="293"/>
                    <a:pt x="0" y="286"/>
                    <a:pt x="4" y="281"/>
                  </a:cubicBezTo>
                  <a:cubicBezTo>
                    <a:pt x="269" y="4"/>
                    <a:pt x="269" y="4"/>
                    <a:pt x="269" y="4"/>
                  </a:cubicBezTo>
                  <a:cubicBezTo>
                    <a:pt x="274" y="0"/>
                    <a:pt x="281" y="0"/>
                    <a:pt x="286" y="4"/>
                  </a:cubicBezTo>
                  <a:cubicBezTo>
                    <a:pt x="291" y="9"/>
                    <a:pt x="291" y="16"/>
                    <a:pt x="286" y="21"/>
                  </a:cubicBezTo>
                  <a:cubicBezTo>
                    <a:pt x="21" y="297"/>
                    <a:pt x="21" y="297"/>
                    <a:pt x="21" y="297"/>
                  </a:cubicBezTo>
                  <a:cubicBezTo>
                    <a:pt x="19" y="300"/>
                    <a:pt x="16" y="301"/>
                    <a:pt x="13" y="301"/>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29" name="Freeform 11">
              <a:extLst>
                <a:ext uri="{FF2B5EF4-FFF2-40B4-BE49-F238E27FC236}">
                  <a16:creationId xmlns:a16="http://schemas.microsoft.com/office/drawing/2014/main" id="{F61394F7-C384-438C-8347-A5766D8E56AC}"/>
                </a:ext>
              </a:extLst>
            </p:cNvPr>
            <p:cNvSpPr>
              <a:spLocks/>
            </p:cNvSpPr>
            <p:nvPr userDrawn="1"/>
          </p:nvSpPr>
          <p:spPr bwMode="auto">
            <a:xfrm>
              <a:off x="12111038" y="5784850"/>
              <a:ext cx="1130300" cy="1084263"/>
            </a:xfrm>
            <a:custGeom>
              <a:avLst/>
              <a:gdLst>
                <a:gd name="T0" fmla="*/ 289 w 302"/>
                <a:gd name="T1" fmla="*/ 290 h 290"/>
                <a:gd name="T2" fmla="*/ 281 w 302"/>
                <a:gd name="T3" fmla="*/ 286 h 290"/>
                <a:gd name="T4" fmla="*/ 5 w 302"/>
                <a:gd name="T5" fmla="*/ 21 h 290"/>
                <a:gd name="T6" fmla="*/ 4 w 302"/>
                <a:gd name="T7" fmla="*/ 5 h 290"/>
                <a:gd name="T8" fmla="*/ 21 w 302"/>
                <a:gd name="T9" fmla="*/ 4 h 290"/>
                <a:gd name="T10" fmla="*/ 297 w 302"/>
                <a:gd name="T11" fmla="*/ 269 h 290"/>
                <a:gd name="T12" fmla="*/ 298 w 302"/>
                <a:gd name="T13" fmla="*/ 286 h 290"/>
                <a:gd name="T14" fmla="*/ 289 w 302"/>
                <a:gd name="T15" fmla="*/ 290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290">
                  <a:moveTo>
                    <a:pt x="289" y="290"/>
                  </a:moveTo>
                  <a:cubicBezTo>
                    <a:pt x="286" y="290"/>
                    <a:pt x="283" y="288"/>
                    <a:pt x="281" y="286"/>
                  </a:cubicBezTo>
                  <a:cubicBezTo>
                    <a:pt x="5" y="21"/>
                    <a:pt x="5" y="21"/>
                    <a:pt x="5" y="21"/>
                  </a:cubicBezTo>
                  <a:cubicBezTo>
                    <a:pt x="0" y="17"/>
                    <a:pt x="0" y="9"/>
                    <a:pt x="4" y="5"/>
                  </a:cubicBezTo>
                  <a:cubicBezTo>
                    <a:pt x="9" y="0"/>
                    <a:pt x="16" y="0"/>
                    <a:pt x="21" y="4"/>
                  </a:cubicBezTo>
                  <a:cubicBezTo>
                    <a:pt x="297" y="269"/>
                    <a:pt x="297" y="269"/>
                    <a:pt x="297" y="269"/>
                  </a:cubicBezTo>
                  <a:cubicBezTo>
                    <a:pt x="302" y="274"/>
                    <a:pt x="302" y="281"/>
                    <a:pt x="298" y="286"/>
                  </a:cubicBezTo>
                  <a:cubicBezTo>
                    <a:pt x="296" y="288"/>
                    <a:pt x="292" y="290"/>
                    <a:pt x="289" y="290"/>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0" name="Freeform 12">
              <a:extLst>
                <a:ext uri="{FF2B5EF4-FFF2-40B4-BE49-F238E27FC236}">
                  <a16:creationId xmlns:a16="http://schemas.microsoft.com/office/drawing/2014/main" id="{EC8A732B-3BAF-4090-8A06-8CCEACBC6DF9}"/>
                </a:ext>
              </a:extLst>
            </p:cNvPr>
            <p:cNvSpPr>
              <a:spLocks/>
            </p:cNvSpPr>
            <p:nvPr userDrawn="1"/>
          </p:nvSpPr>
          <p:spPr bwMode="auto">
            <a:xfrm>
              <a:off x="12220576" y="5665788"/>
              <a:ext cx="1133475" cy="1084263"/>
            </a:xfrm>
            <a:custGeom>
              <a:avLst/>
              <a:gdLst>
                <a:gd name="T0" fmla="*/ 290 w 303"/>
                <a:gd name="T1" fmla="*/ 290 h 290"/>
                <a:gd name="T2" fmla="*/ 282 w 303"/>
                <a:gd name="T3" fmla="*/ 287 h 290"/>
                <a:gd name="T4" fmla="*/ 5 w 303"/>
                <a:gd name="T5" fmla="*/ 22 h 290"/>
                <a:gd name="T6" fmla="*/ 5 w 303"/>
                <a:gd name="T7" fmla="*/ 5 h 290"/>
                <a:gd name="T8" fmla="*/ 22 w 303"/>
                <a:gd name="T9" fmla="*/ 5 h 290"/>
                <a:gd name="T10" fmla="*/ 298 w 303"/>
                <a:gd name="T11" fmla="*/ 269 h 290"/>
                <a:gd name="T12" fmla="*/ 298 w 303"/>
                <a:gd name="T13" fmla="*/ 286 h 290"/>
                <a:gd name="T14" fmla="*/ 290 w 303"/>
                <a:gd name="T15" fmla="*/ 290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 h="290">
                  <a:moveTo>
                    <a:pt x="290" y="290"/>
                  </a:moveTo>
                  <a:cubicBezTo>
                    <a:pt x="287" y="290"/>
                    <a:pt x="284" y="289"/>
                    <a:pt x="282" y="287"/>
                  </a:cubicBezTo>
                  <a:cubicBezTo>
                    <a:pt x="5" y="22"/>
                    <a:pt x="5" y="22"/>
                    <a:pt x="5" y="22"/>
                  </a:cubicBezTo>
                  <a:cubicBezTo>
                    <a:pt x="1" y="17"/>
                    <a:pt x="0" y="10"/>
                    <a:pt x="5" y="5"/>
                  </a:cubicBezTo>
                  <a:cubicBezTo>
                    <a:pt x="9" y="0"/>
                    <a:pt x="17" y="0"/>
                    <a:pt x="22" y="5"/>
                  </a:cubicBezTo>
                  <a:cubicBezTo>
                    <a:pt x="298" y="269"/>
                    <a:pt x="298" y="269"/>
                    <a:pt x="298" y="269"/>
                  </a:cubicBezTo>
                  <a:cubicBezTo>
                    <a:pt x="303" y="274"/>
                    <a:pt x="303" y="282"/>
                    <a:pt x="298" y="286"/>
                  </a:cubicBezTo>
                  <a:cubicBezTo>
                    <a:pt x="296" y="289"/>
                    <a:pt x="293" y="290"/>
                    <a:pt x="290" y="290"/>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1" name="Freeform 13">
              <a:extLst>
                <a:ext uri="{FF2B5EF4-FFF2-40B4-BE49-F238E27FC236}">
                  <a16:creationId xmlns:a16="http://schemas.microsoft.com/office/drawing/2014/main" id="{60713F4F-9653-40D7-B39D-6A839FB17333}"/>
                </a:ext>
              </a:extLst>
            </p:cNvPr>
            <p:cNvSpPr>
              <a:spLocks noEditPoints="1"/>
            </p:cNvSpPr>
            <p:nvPr userDrawn="1"/>
          </p:nvSpPr>
          <p:spPr bwMode="auto">
            <a:xfrm>
              <a:off x="13119101" y="6656388"/>
              <a:ext cx="384175" cy="384175"/>
            </a:xfrm>
            <a:custGeom>
              <a:avLst/>
              <a:gdLst>
                <a:gd name="T0" fmla="*/ 51 w 103"/>
                <a:gd name="T1" fmla="*/ 35 h 103"/>
                <a:gd name="T2" fmla="*/ 35 w 103"/>
                <a:gd name="T3" fmla="*/ 51 h 103"/>
                <a:gd name="T4" fmla="*/ 51 w 103"/>
                <a:gd name="T5" fmla="*/ 67 h 103"/>
                <a:gd name="T6" fmla="*/ 67 w 103"/>
                <a:gd name="T7" fmla="*/ 51 h 103"/>
                <a:gd name="T8" fmla="*/ 51 w 103"/>
                <a:gd name="T9" fmla="*/ 35 h 103"/>
                <a:gd name="T10" fmla="*/ 51 w 103"/>
                <a:gd name="T11" fmla="*/ 103 h 103"/>
                <a:gd name="T12" fmla="*/ 0 w 103"/>
                <a:gd name="T13" fmla="*/ 51 h 103"/>
                <a:gd name="T14" fmla="*/ 51 w 103"/>
                <a:gd name="T15" fmla="*/ 0 h 103"/>
                <a:gd name="T16" fmla="*/ 103 w 103"/>
                <a:gd name="T17" fmla="*/ 51 h 103"/>
                <a:gd name="T18" fmla="*/ 51 w 103"/>
                <a:gd name="T19"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3">
                  <a:moveTo>
                    <a:pt x="51" y="35"/>
                  </a:moveTo>
                  <a:cubicBezTo>
                    <a:pt x="42" y="35"/>
                    <a:pt x="35" y="43"/>
                    <a:pt x="35" y="51"/>
                  </a:cubicBezTo>
                  <a:cubicBezTo>
                    <a:pt x="35" y="60"/>
                    <a:pt x="42" y="67"/>
                    <a:pt x="51" y="67"/>
                  </a:cubicBezTo>
                  <a:cubicBezTo>
                    <a:pt x="60" y="67"/>
                    <a:pt x="67" y="60"/>
                    <a:pt x="67" y="51"/>
                  </a:cubicBezTo>
                  <a:cubicBezTo>
                    <a:pt x="67" y="43"/>
                    <a:pt x="60" y="35"/>
                    <a:pt x="51" y="35"/>
                  </a:cubicBezTo>
                  <a:moveTo>
                    <a:pt x="51" y="103"/>
                  </a:moveTo>
                  <a:cubicBezTo>
                    <a:pt x="23" y="103"/>
                    <a:pt x="0" y="80"/>
                    <a:pt x="0" y="51"/>
                  </a:cubicBezTo>
                  <a:cubicBezTo>
                    <a:pt x="0" y="23"/>
                    <a:pt x="23" y="0"/>
                    <a:pt x="51" y="0"/>
                  </a:cubicBezTo>
                  <a:cubicBezTo>
                    <a:pt x="80" y="0"/>
                    <a:pt x="103" y="23"/>
                    <a:pt x="103" y="51"/>
                  </a:cubicBezTo>
                  <a:cubicBezTo>
                    <a:pt x="103" y="80"/>
                    <a:pt x="80" y="103"/>
                    <a:pt x="51" y="10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2" name="Freeform 14">
              <a:extLst>
                <a:ext uri="{FF2B5EF4-FFF2-40B4-BE49-F238E27FC236}">
                  <a16:creationId xmlns:a16="http://schemas.microsoft.com/office/drawing/2014/main" id="{AACCD0AE-33B5-4647-8E2F-74D4AC7E9302}"/>
                </a:ext>
              </a:extLst>
            </p:cNvPr>
            <p:cNvSpPr>
              <a:spLocks noEditPoints="1"/>
            </p:cNvSpPr>
            <p:nvPr userDrawn="1"/>
          </p:nvSpPr>
          <p:spPr bwMode="auto">
            <a:xfrm>
              <a:off x="11950701" y="7915275"/>
              <a:ext cx="385763" cy="388938"/>
            </a:xfrm>
            <a:custGeom>
              <a:avLst/>
              <a:gdLst>
                <a:gd name="T0" fmla="*/ 51 w 103"/>
                <a:gd name="T1" fmla="*/ 36 h 104"/>
                <a:gd name="T2" fmla="*/ 35 w 103"/>
                <a:gd name="T3" fmla="*/ 52 h 104"/>
                <a:gd name="T4" fmla="*/ 51 w 103"/>
                <a:gd name="T5" fmla="*/ 68 h 104"/>
                <a:gd name="T6" fmla="*/ 67 w 103"/>
                <a:gd name="T7" fmla="*/ 52 h 104"/>
                <a:gd name="T8" fmla="*/ 51 w 103"/>
                <a:gd name="T9" fmla="*/ 36 h 104"/>
                <a:gd name="T10" fmla="*/ 51 w 103"/>
                <a:gd name="T11" fmla="*/ 104 h 104"/>
                <a:gd name="T12" fmla="*/ 0 w 103"/>
                <a:gd name="T13" fmla="*/ 52 h 104"/>
                <a:gd name="T14" fmla="*/ 51 w 103"/>
                <a:gd name="T15" fmla="*/ 0 h 104"/>
                <a:gd name="T16" fmla="*/ 103 w 103"/>
                <a:gd name="T17" fmla="*/ 52 h 104"/>
                <a:gd name="T18" fmla="*/ 51 w 103"/>
                <a:gd name="T1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4">
                  <a:moveTo>
                    <a:pt x="51" y="36"/>
                  </a:moveTo>
                  <a:cubicBezTo>
                    <a:pt x="43" y="36"/>
                    <a:pt x="35" y="43"/>
                    <a:pt x="35" y="52"/>
                  </a:cubicBezTo>
                  <a:cubicBezTo>
                    <a:pt x="35" y="61"/>
                    <a:pt x="43" y="68"/>
                    <a:pt x="51" y="68"/>
                  </a:cubicBezTo>
                  <a:cubicBezTo>
                    <a:pt x="60" y="68"/>
                    <a:pt x="67" y="61"/>
                    <a:pt x="67" y="52"/>
                  </a:cubicBezTo>
                  <a:cubicBezTo>
                    <a:pt x="67" y="43"/>
                    <a:pt x="60" y="36"/>
                    <a:pt x="51" y="36"/>
                  </a:cubicBezTo>
                  <a:moveTo>
                    <a:pt x="51" y="104"/>
                  </a:moveTo>
                  <a:cubicBezTo>
                    <a:pt x="23" y="104"/>
                    <a:pt x="0" y="80"/>
                    <a:pt x="0" y="52"/>
                  </a:cubicBezTo>
                  <a:cubicBezTo>
                    <a:pt x="0" y="24"/>
                    <a:pt x="23" y="0"/>
                    <a:pt x="51" y="0"/>
                  </a:cubicBezTo>
                  <a:cubicBezTo>
                    <a:pt x="80" y="0"/>
                    <a:pt x="103" y="24"/>
                    <a:pt x="103" y="52"/>
                  </a:cubicBezTo>
                  <a:cubicBezTo>
                    <a:pt x="103" y="80"/>
                    <a:pt x="80" y="104"/>
                    <a:pt x="51" y="1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3" name="Freeform 15">
              <a:extLst>
                <a:ext uri="{FF2B5EF4-FFF2-40B4-BE49-F238E27FC236}">
                  <a16:creationId xmlns:a16="http://schemas.microsoft.com/office/drawing/2014/main" id="{DF566B14-B982-43C6-AB60-BA34CEFB3782}"/>
                </a:ext>
              </a:extLst>
            </p:cNvPr>
            <p:cNvSpPr>
              <a:spLocks/>
            </p:cNvSpPr>
            <p:nvPr userDrawn="1"/>
          </p:nvSpPr>
          <p:spPr bwMode="auto">
            <a:xfrm>
              <a:off x="11845926" y="5411788"/>
              <a:ext cx="523875" cy="522288"/>
            </a:xfrm>
            <a:custGeom>
              <a:avLst/>
              <a:gdLst>
                <a:gd name="T0" fmla="*/ 127 w 140"/>
                <a:gd name="T1" fmla="*/ 61 h 140"/>
                <a:gd name="T2" fmla="*/ 127 w 140"/>
                <a:gd name="T3" fmla="*/ 109 h 140"/>
                <a:gd name="T4" fmla="*/ 109 w 140"/>
                <a:gd name="T5" fmla="*/ 127 h 140"/>
                <a:gd name="T6" fmla="*/ 62 w 140"/>
                <a:gd name="T7" fmla="*/ 127 h 140"/>
                <a:gd name="T8" fmla="*/ 14 w 140"/>
                <a:gd name="T9" fmla="*/ 78 h 140"/>
                <a:gd name="T10" fmla="*/ 14 w 140"/>
                <a:gd name="T11" fmla="*/ 31 h 140"/>
                <a:gd name="T12" fmla="*/ 31 w 140"/>
                <a:gd name="T13" fmla="*/ 13 h 140"/>
                <a:gd name="T14" fmla="*/ 79 w 140"/>
                <a:gd name="T15" fmla="*/ 13 h 140"/>
                <a:gd name="T16" fmla="*/ 127 w 140"/>
                <a:gd name="T17" fmla="*/ 6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40">
                  <a:moveTo>
                    <a:pt x="127" y="61"/>
                  </a:moveTo>
                  <a:cubicBezTo>
                    <a:pt x="140" y="75"/>
                    <a:pt x="140" y="96"/>
                    <a:pt x="127" y="109"/>
                  </a:cubicBezTo>
                  <a:cubicBezTo>
                    <a:pt x="109" y="127"/>
                    <a:pt x="109" y="127"/>
                    <a:pt x="109" y="127"/>
                  </a:cubicBezTo>
                  <a:cubicBezTo>
                    <a:pt x="96" y="140"/>
                    <a:pt x="75" y="140"/>
                    <a:pt x="62" y="127"/>
                  </a:cubicBezTo>
                  <a:cubicBezTo>
                    <a:pt x="14" y="78"/>
                    <a:pt x="14" y="78"/>
                    <a:pt x="14" y="78"/>
                  </a:cubicBezTo>
                  <a:cubicBezTo>
                    <a:pt x="0" y="65"/>
                    <a:pt x="0" y="44"/>
                    <a:pt x="14" y="31"/>
                  </a:cubicBezTo>
                  <a:cubicBezTo>
                    <a:pt x="31" y="13"/>
                    <a:pt x="31" y="13"/>
                    <a:pt x="31" y="13"/>
                  </a:cubicBezTo>
                  <a:cubicBezTo>
                    <a:pt x="44" y="0"/>
                    <a:pt x="66" y="0"/>
                    <a:pt x="79" y="13"/>
                  </a:cubicBezTo>
                  <a:lnTo>
                    <a:pt x="127"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4" name="Freeform 16">
              <a:extLst>
                <a:ext uri="{FF2B5EF4-FFF2-40B4-BE49-F238E27FC236}">
                  <a16:creationId xmlns:a16="http://schemas.microsoft.com/office/drawing/2014/main" id="{46AB7AAB-88AB-4252-B983-19AFBFB30893}"/>
                </a:ext>
              </a:extLst>
            </p:cNvPr>
            <p:cNvSpPr>
              <a:spLocks/>
            </p:cNvSpPr>
            <p:nvPr userDrawn="1"/>
          </p:nvSpPr>
          <p:spPr bwMode="auto">
            <a:xfrm>
              <a:off x="11906251" y="5075238"/>
              <a:ext cx="254000" cy="254000"/>
            </a:xfrm>
            <a:custGeom>
              <a:avLst/>
              <a:gdLst>
                <a:gd name="T0" fmla="*/ 18 w 68"/>
                <a:gd name="T1" fmla="*/ 16 h 68"/>
                <a:gd name="T2" fmla="*/ 58 w 68"/>
                <a:gd name="T3" fmla="*/ 9 h 68"/>
                <a:gd name="T4" fmla="*/ 52 w 68"/>
                <a:gd name="T5" fmla="*/ 50 h 68"/>
                <a:gd name="T6" fmla="*/ 50 w 68"/>
                <a:gd name="T7" fmla="*/ 52 h 68"/>
                <a:gd name="T8" fmla="*/ 9 w 68"/>
                <a:gd name="T9" fmla="*/ 59 h 68"/>
                <a:gd name="T10" fmla="*/ 16 w 68"/>
                <a:gd name="T11" fmla="*/ 18 h 68"/>
                <a:gd name="T12" fmla="*/ 18 w 68"/>
                <a:gd name="T13" fmla="*/ 16 h 68"/>
              </a:gdLst>
              <a:ahLst/>
              <a:cxnLst>
                <a:cxn ang="0">
                  <a:pos x="T0" y="T1"/>
                </a:cxn>
                <a:cxn ang="0">
                  <a:pos x="T2" y="T3"/>
                </a:cxn>
                <a:cxn ang="0">
                  <a:pos x="T4" y="T5"/>
                </a:cxn>
                <a:cxn ang="0">
                  <a:pos x="T6" y="T7"/>
                </a:cxn>
                <a:cxn ang="0">
                  <a:pos x="T8" y="T9"/>
                </a:cxn>
                <a:cxn ang="0">
                  <a:pos x="T10" y="T11"/>
                </a:cxn>
                <a:cxn ang="0">
                  <a:pos x="T12" y="T13"/>
                </a:cxn>
              </a:cxnLst>
              <a:rect l="0" t="0" r="r" b="b"/>
              <a:pathLst>
                <a:path w="68" h="68">
                  <a:moveTo>
                    <a:pt x="18" y="16"/>
                  </a:moveTo>
                  <a:cubicBezTo>
                    <a:pt x="31" y="3"/>
                    <a:pt x="49" y="0"/>
                    <a:pt x="58" y="9"/>
                  </a:cubicBezTo>
                  <a:cubicBezTo>
                    <a:pt x="68" y="19"/>
                    <a:pt x="65" y="37"/>
                    <a:pt x="52" y="50"/>
                  </a:cubicBezTo>
                  <a:cubicBezTo>
                    <a:pt x="50" y="52"/>
                    <a:pt x="50" y="52"/>
                    <a:pt x="50" y="52"/>
                  </a:cubicBezTo>
                  <a:cubicBezTo>
                    <a:pt x="36" y="65"/>
                    <a:pt x="18" y="68"/>
                    <a:pt x="9" y="59"/>
                  </a:cubicBezTo>
                  <a:cubicBezTo>
                    <a:pt x="0" y="50"/>
                    <a:pt x="3" y="31"/>
                    <a:pt x="16" y="18"/>
                  </a:cubicBezTo>
                  <a:lnTo>
                    <a:pt x="18" y="16"/>
                  </a:lnTo>
                  <a:close/>
                </a:path>
              </a:pathLst>
            </a:custGeom>
            <a:solidFill>
              <a:srgbClr val="8131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5" name="Freeform 17">
              <a:extLst>
                <a:ext uri="{FF2B5EF4-FFF2-40B4-BE49-F238E27FC236}">
                  <a16:creationId xmlns:a16="http://schemas.microsoft.com/office/drawing/2014/main" id="{69DFBCAE-7C6C-4307-9391-4241244EB275}"/>
                </a:ext>
              </a:extLst>
            </p:cNvPr>
            <p:cNvSpPr>
              <a:spLocks/>
            </p:cNvSpPr>
            <p:nvPr userDrawn="1"/>
          </p:nvSpPr>
          <p:spPr bwMode="auto">
            <a:xfrm>
              <a:off x="10793413" y="4981575"/>
              <a:ext cx="1463675" cy="1465263"/>
            </a:xfrm>
            <a:custGeom>
              <a:avLst/>
              <a:gdLst>
                <a:gd name="T0" fmla="*/ 378 w 391"/>
                <a:gd name="T1" fmla="*/ 90 h 392"/>
                <a:gd name="T2" fmla="*/ 301 w 391"/>
                <a:gd name="T3" fmla="*/ 13 h 392"/>
                <a:gd name="T4" fmla="*/ 253 w 391"/>
                <a:gd name="T5" fmla="*/ 13 h 392"/>
                <a:gd name="T6" fmla="*/ 206 w 391"/>
                <a:gd name="T7" fmla="*/ 61 h 392"/>
                <a:gd name="T8" fmla="*/ 151 w 391"/>
                <a:gd name="T9" fmla="*/ 99 h 392"/>
                <a:gd name="T10" fmla="*/ 0 w 391"/>
                <a:gd name="T11" fmla="*/ 165 h 392"/>
                <a:gd name="T12" fmla="*/ 226 w 391"/>
                <a:gd name="T13" fmla="*/ 392 h 392"/>
                <a:gd name="T14" fmla="*/ 293 w 391"/>
                <a:gd name="T15" fmla="*/ 240 h 392"/>
                <a:gd name="T16" fmla="*/ 330 w 391"/>
                <a:gd name="T17" fmla="*/ 186 h 392"/>
                <a:gd name="T18" fmla="*/ 378 w 391"/>
                <a:gd name="T19" fmla="*/ 138 h 392"/>
                <a:gd name="T20" fmla="*/ 378 w 391"/>
                <a:gd name="T21" fmla="*/ 9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 h="392">
                  <a:moveTo>
                    <a:pt x="378" y="90"/>
                  </a:moveTo>
                  <a:cubicBezTo>
                    <a:pt x="301" y="13"/>
                    <a:pt x="301" y="13"/>
                    <a:pt x="301" y="13"/>
                  </a:cubicBezTo>
                  <a:cubicBezTo>
                    <a:pt x="288" y="0"/>
                    <a:pt x="267" y="0"/>
                    <a:pt x="253" y="13"/>
                  </a:cubicBezTo>
                  <a:cubicBezTo>
                    <a:pt x="206" y="61"/>
                    <a:pt x="206" y="61"/>
                    <a:pt x="206" y="61"/>
                  </a:cubicBezTo>
                  <a:cubicBezTo>
                    <a:pt x="192" y="74"/>
                    <a:pt x="168" y="91"/>
                    <a:pt x="151" y="99"/>
                  </a:cubicBezTo>
                  <a:cubicBezTo>
                    <a:pt x="0" y="165"/>
                    <a:pt x="0" y="165"/>
                    <a:pt x="0" y="165"/>
                  </a:cubicBezTo>
                  <a:cubicBezTo>
                    <a:pt x="226" y="392"/>
                    <a:pt x="226" y="392"/>
                    <a:pt x="226" y="392"/>
                  </a:cubicBezTo>
                  <a:cubicBezTo>
                    <a:pt x="293" y="240"/>
                    <a:pt x="293" y="240"/>
                    <a:pt x="293" y="240"/>
                  </a:cubicBezTo>
                  <a:cubicBezTo>
                    <a:pt x="300" y="223"/>
                    <a:pt x="317" y="199"/>
                    <a:pt x="330" y="186"/>
                  </a:cubicBezTo>
                  <a:cubicBezTo>
                    <a:pt x="378" y="138"/>
                    <a:pt x="378" y="138"/>
                    <a:pt x="378" y="138"/>
                  </a:cubicBezTo>
                  <a:cubicBezTo>
                    <a:pt x="391" y="125"/>
                    <a:pt x="391" y="103"/>
                    <a:pt x="378" y="90"/>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6" name="Freeform 18">
              <a:extLst>
                <a:ext uri="{FF2B5EF4-FFF2-40B4-BE49-F238E27FC236}">
                  <a16:creationId xmlns:a16="http://schemas.microsoft.com/office/drawing/2014/main" id="{30A9EAD8-8CDE-4106-9E9E-7FFFA1D510E8}"/>
                </a:ext>
              </a:extLst>
            </p:cNvPr>
            <p:cNvSpPr>
              <a:spLocks noEditPoints="1"/>
            </p:cNvSpPr>
            <p:nvPr userDrawn="1"/>
          </p:nvSpPr>
          <p:spPr bwMode="auto">
            <a:xfrm>
              <a:off x="8601076" y="2076450"/>
              <a:ext cx="7175500" cy="9659938"/>
            </a:xfrm>
            <a:custGeom>
              <a:avLst/>
              <a:gdLst>
                <a:gd name="T0" fmla="*/ 959 w 1917"/>
                <a:gd name="T1" fmla="*/ 2401 h 2584"/>
                <a:gd name="T2" fmla="*/ 183 w 1917"/>
                <a:gd name="T3" fmla="*/ 1447 h 2584"/>
                <a:gd name="T4" fmla="*/ 959 w 1917"/>
                <a:gd name="T5" fmla="*/ 184 h 2584"/>
                <a:gd name="T6" fmla="*/ 1734 w 1917"/>
                <a:gd name="T7" fmla="*/ 1447 h 2584"/>
                <a:gd name="T8" fmla="*/ 959 w 1917"/>
                <a:gd name="T9" fmla="*/ 2401 h 2584"/>
                <a:gd name="T10" fmla="*/ 959 w 1917"/>
                <a:gd name="T11" fmla="*/ 0 h 2584"/>
                <a:gd name="T12" fmla="*/ 959 w 1917"/>
                <a:gd name="T13" fmla="*/ 0 h 2584"/>
                <a:gd name="T14" fmla="*/ 0 w 1917"/>
                <a:gd name="T15" fmla="*/ 1447 h 2584"/>
                <a:gd name="T16" fmla="*/ 959 w 1917"/>
                <a:gd name="T17" fmla="*/ 2584 h 2584"/>
                <a:gd name="T18" fmla="*/ 1917 w 1917"/>
                <a:gd name="T19" fmla="*/ 1451 h 2584"/>
                <a:gd name="T20" fmla="*/ 1917 w 1917"/>
                <a:gd name="T21" fmla="*/ 1443 h 2584"/>
                <a:gd name="T22" fmla="*/ 959 w 1917"/>
                <a:gd name="T23" fmla="*/ 0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7" h="2584">
                  <a:moveTo>
                    <a:pt x="959" y="2401"/>
                  </a:moveTo>
                  <a:cubicBezTo>
                    <a:pt x="554" y="2401"/>
                    <a:pt x="183" y="2142"/>
                    <a:pt x="183" y="1447"/>
                  </a:cubicBezTo>
                  <a:cubicBezTo>
                    <a:pt x="183" y="824"/>
                    <a:pt x="632" y="184"/>
                    <a:pt x="959" y="184"/>
                  </a:cubicBezTo>
                  <a:cubicBezTo>
                    <a:pt x="1285" y="184"/>
                    <a:pt x="1734" y="824"/>
                    <a:pt x="1734" y="1447"/>
                  </a:cubicBezTo>
                  <a:cubicBezTo>
                    <a:pt x="1734" y="2142"/>
                    <a:pt x="1363" y="2401"/>
                    <a:pt x="959" y="2401"/>
                  </a:cubicBezTo>
                  <a:moveTo>
                    <a:pt x="959" y="0"/>
                  </a:moveTo>
                  <a:cubicBezTo>
                    <a:pt x="959" y="0"/>
                    <a:pt x="959" y="0"/>
                    <a:pt x="959" y="0"/>
                  </a:cubicBezTo>
                  <a:cubicBezTo>
                    <a:pt x="502" y="0"/>
                    <a:pt x="0" y="757"/>
                    <a:pt x="0" y="1447"/>
                  </a:cubicBezTo>
                  <a:cubicBezTo>
                    <a:pt x="0" y="2285"/>
                    <a:pt x="495" y="2584"/>
                    <a:pt x="959" y="2584"/>
                  </a:cubicBezTo>
                  <a:cubicBezTo>
                    <a:pt x="1421" y="2584"/>
                    <a:pt x="1915" y="2286"/>
                    <a:pt x="1917" y="1451"/>
                  </a:cubicBezTo>
                  <a:cubicBezTo>
                    <a:pt x="1917" y="1443"/>
                    <a:pt x="1917" y="1443"/>
                    <a:pt x="1917" y="1443"/>
                  </a:cubicBezTo>
                  <a:cubicBezTo>
                    <a:pt x="1915" y="755"/>
                    <a:pt x="1415" y="0"/>
                    <a:pt x="959" y="0"/>
                  </a:cubicBezTo>
                </a:path>
              </a:pathLst>
            </a:custGeom>
            <a:solidFill>
              <a:srgbClr val="ABACAC">
                <a:alpha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grpSp>
      <p:sp>
        <p:nvSpPr>
          <p:cNvPr id="24" name="Text Placeholder 4">
            <a:extLst>
              <a:ext uri="{FF2B5EF4-FFF2-40B4-BE49-F238E27FC236}">
                <a16:creationId xmlns:a16="http://schemas.microsoft.com/office/drawing/2014/main" id="{0408CBF9-18B9-471E-A1CF-D0DEEB3851B1}"/>
              </a:ext>
            </a:extLst>
          </p:cNvPr>
          <p:cNvSpPr>
            <a:spLocks noGrp="1"/>
          </p:cNvSpPr>
          <p:nvPr>
            <p:ph type="body" sz="quarter" idx="3" hasCustomPrompt="1"/>
          </p:nvPr>
        </p:nvSpPr>
        <p:spPr>
          <a:xfrm>
            <a:off x="7932393" y="5486484"/>
            <a:ext cx="25400" cy="522000"/>
          </a:xfrm>
          <a:solidFill>
            <a:schemeClr val="accent1"/>
          </a:solidFill>
        </p:spPr>
        <p:txBody>
          <a:bodyPr wrap="square" lIns="108000" rIns="108000" anchor="ctr" anchorCtr="0">
            <a:noAutofit/>
          </a:bodyPr>
          <a:lstStyle>
            <a:lvl1pPr marL="0" indent="0">
              <a:buNone/>
              <a:defRPr sz="100" b="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 </a:t>
            </a:r>
          </a:p>
        </p:txBody>
      </p:sp>
      <p:pic>
        <p:nvPicPr>
          <p:cNvPr id="28" name="Picture 27">
            <a:extLst>
              <a:ext uri="{FF2B5EF4-FFF2-40B4-BE49-F238E27FC236}">
                <a16:creationId xmlns:a16="http://schemas.microsoft.com/office/drawing/2014/main" id="{A18307F2-92F0-4A4D-B4A7-E20AA7FC9DA4}"/>
              </a:ext>
            </a:extLst>
          </p:cNvPr>
          <p:cNvPicPr>
            <a:picLocks noChangeAspect="1"/>
          </p:cNvPicPr>
          <p:nvPr userDrawn="1"/>
        </p:nvPicPr>
        <p:blipFill>
          <a:blip r:embed="rId2"/>
          <a:srcRect/>
          <a:stretch/>
        </p:blipFill>
        <p:spPr>
          <a:xfrm>
            <a:off x="10487552" y="205200"/>
            <a:ext cx="1417349" cy="692193"/>
          </a:xfrm>
          <a:prstGeom prst="rect">
            <a:avLst/>
          </a:prstGeom>
        </p:spPr>
      </p:pic>
    </p:spTree>
    <p:extLst>
      <p:ext uri="{BB962C8B-B14F-4D97-AF65-F5344CB8AC3E}">
        <p14:creationId xmlns:p14="http://schemas.microsoft.com/office/powerpoint/2010/main" val="416077364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rgbClr val="16181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297460-DE67-483D-96FB-EE25F84B16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6847296" y="2493045"/>
            <a:ext cx="4569125" cy="930665"/>
          </a:xfrm>
        </p:spPr>
        <p:txBody>
          <a:bodyPr anchor="b"/>
          <a:lstStyle>
            <a:lvl1pPr algn="l">
              <a:defRPr sz="3200">
                <a:solidFill>
                  <a:schemeClr val="accent1"/>
                </a:solidFill>
                <a:latin typeface="+mj-lt"/>
              </a:defRPr>
            </a:lvl1pPr>
          </a:lstStyle>
          <a:p>
            <a:endParaRPr lang="en-AU" noProof="0" dirty="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6847296" y="3438146"/>
            <a:ext cx="4569125" cy="930665"/>
          </a:xfrm>
        </p:spPr>
        <p:txBody>
          <a:bodyPr/>
          <a:lstStyle>
            <a:lvl1pPr marL="0" indent="0" algn="l">
              <a:lnSpc>
                <a:spcPct val="90000"/>
              </a:lnSpc>
              <a:spcBef>
                <a:spcPts val="0"/>
              </a:spcBef>
              <a:buNone/>
              <a:defRPr sz="3200">
                <a:solidFill>
                  <a:schemeClr val="bg1"/>
                </a:solidFill>
                <a:latin typeface="+mj-lt"/>
              </a:defRPr>
            </a:lvl1pPr>
            <a:lvl2pPr marL="457166" indent="0" algn="ctr">
              <a:buNone/>
              <a:defRPr sz="2000"/>
            </a:lvl2pPr>
            <a:lvl3pPr marL="914332" indent="0" algn="ctr">
              <a:buNone/>
              <a:defRPr sz="1801"/>
            </a:lvl3pPr>
            <a:lvl4pPr marL="1371496"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6" indent="0" algn="ctr">
              <a:buNone/>
              <a:defRPr sz="1600"/>
            </a:lvl9pPr>
          </a:lstStyle>
          <a:p>
            <a:endParaRPr lang="en-AU" noProof="0" dirty="0"/>
          </a:p>
        </p:txBody>
      </p:sp>
      <p:sp>
        <p:nvSpPr>
          <p:cNvPr id="11" name="Text Placeholder 2">
            <a:extLst>
              <a:ext uri="{FF2B5EF4-FFF2-40B4-BE49-F238E27FC236}">
                <a16:creationId xmlns:a16="http://schemas.microsoft.com/office/drawing/2014/main" id="{FBD59441-423F-4489-9261-A1C1B99C17F1}"/>
              </a:ext>
            </a:extLst>
          </p:cNvPr>
          <p:cNvSpPr>
            <a:spLocks noGrp="1"/>
          </p:cNvSpPr>
          <p:nvPr>
            <p:ph type="body" idx="13" hasCustomPrompt="1"/>
          </p:nvPr>
        </p:nvSpPr>
        <p:spPr>
          <a:xfrm>
            <a:off x="6847302" y="5483505"/>
            <a:ext cx="1725281"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A presentation to &lt;Client Name&gt; &lt;Date&gt;</a:t>
            </a:r>
          </a:p>
        </p:txBody>
      </p:sp>
      <p:sp>
        <p:nvSpPr>
          <p:cNvPr id="12" name="Text Placeholder 2">
            <a:extLst>
              <a:ext uri="{FF2B5EF4-FFF2-40B4-BE49-F238E27FC236}">
                <a16:creationId xmlns:a16="http://schemas.microsoft.com/office/drawing/2014/main" id="{571D4603-1C4B-4CA5-AD94-B60B51FB107E}"/>
              </a:ext>
            </a:extLst>
          </p:cNvPr>
          <p:cNvSpPr>
            <a:spLocks noGrp="1"/>
          </p:cNvSpPr>
          <p:nvPr>
            <p:ph type="body" idx="14" hasCustomPrompt="1"/>
          </p:nvPr>
        </p:nvSpPr>
        <p:spPr>
          <a:xfrm>
            <a:off x="8857251" y="5483505"/>
            <a:ext cx="2559172"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Presented by &lt;</a:t>
            </a:r>
            <a:r>
              <a:rPr lang="en-AU" noProof="0" dirty="0" err="1"/>
              <a:t>FirstnameSurname</a:t>
            </a:r>
            <a:r>
              <a:rPr lang="en-AU" noProof="0" dirty="0"/>
              <a:t>&gt; &lt;</a:t>
            </a:r>
            <a:r>
              <a:rPr lang="en-AU" noProof="0" dirty="0" err="1"/>
              <a:t>Jobtitle</a:t>
            </a:r>
            <a:r>
              <a:rPr lang="en-AU" noProof="0" dirty="0"/>
              <a:t>/Position&gt;</a:t>
            </a:r>
          </a:p>
        </p:txBody>
      </p:sp>
      <p:sp>
        <p:nvSpPr>
          <p:cNvPr id="9" name="Text Placeholder 4">
            <a:extLst>
              <a:ext uri="{FF2B5EF4-FFF2-40B4-BE49-F238E27FC236}">
                <a16:creationId xmlns:a16="http://schemas.microsoft.com/office/drawing/2014/main" id="{EA65E3F1-F1F5-4D23-9321-D4F5CF2338E8}"/>
              </a:ext>
            </a:extLst>
          </p:cNvPr>
          <p:cNvSpPr>
            <a:spLocks noGrp="1"/>
          </p:cNvSpPr>
          <p:nvPr>
            <p:ph type="body" sz="quarter" idx="3" hasCustomPrompt="1"/>
          </p:nvPr>
        </p:nvSpPr>
        <p:spPr>
          <a:xfrm>
            <a:off x="8655412" y="5486484"/>
            <a:ext cx="25400" cy="522000"/>
          </a:xfrm>
          <a:solidFill>
            <a:schemeClr val="accent1"/>
          </a:solidFill>
        </p:spPr>
        <p:txBody>
          <a:bodyPr wrap="square" lIns="108000" rIns="108000" anchor="ctr" anchorCtr="0">
            <a:noAutofit/>
          </a:bodyPr>
          <a:lstStyle>
            <a:lvl1pPr marL="0" indent="0">
              <a:buNone/>
              <a:defRPr sz="100" b="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 </a:t>
            </a:r>
          </a:p>
        </p:txBody>
      </p:sp>
      <p:pic>
        <p:nvPicPr>
          <p:cNvPr id="10" name="Picture 9">
            <a:extLst>
              <a:ext uri="{FF2B5EF4-FFF2-40B4-BE49-F238E27FC236}">
                <a16:creationId xmlns:a16="http://schemas.microsoft.com/office/drawing/2014/main" id="{5520B4BB-8BB2-DB4F-BBBD-0A4A4A721341}"/>
              </a:ext>
            </a:extLst>
          </p:cNvPr>
          <p:cNvPicPr>
            <a:picLocks noChangeAspect="1"/>
          </p:cNvPicPr>
          <p:nvPr userDrawn="1"/>
        </p:nvPicPr>
        <p:blipFill>
          <a:blip r:embed="rId3"/>
          <a:srcRect/>
          <a:stretch/>
        </p:blipFill>
        <p:spPr>
          <a:xfrm>
            <a:off x="10487552" y="205200"/>
            <a:ext cx="1417349" cy="692193"/>
          </a:xfrm>
          <a:prstGeom prst="rect">
            <a:avLst/>
          </a:prstGeom>
        </p:spPr>
      </p:pic>
    </p:spTree>
    <p:extLst>
      <p:ext uri="{BB962C8B-B14F-4D97-AF65-F5344CB8AC3E}">
        <p14:creationId xmlns:p14="http://schemas.microsoft.com/office/powerpoint/2010/main" val="202217470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3">
    <p:bg>
      <p:bgPr>
        <a:solidFill>
          <a:srgbClr val="16181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60612-59C7-41B5-B05E-6A6E6570C6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6847296" y="2493045"/>
            <a:ext cx="4569125" cy="930665"/>
          </a:xfrm>
        </p:spPr>
        <p:txBody>
          <a:bodyPr anchor="b"/>
          <a:lstStyle>
            <a:lvl1pPr algn="l">
              <a:defRPr sz="3200">
                <a:solidFill>
                  <a:schemeClr val="accent1"/>
                </a:solidFill>
                <a:latin typeface="+mj-lt"/>
              </a:defRPr>
            </a:lvl1pPr>
          </a:lstStyle>
          <a:p>
            <a:endParaRPr lang="en-AU" noProof="0" dirty="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6847296" y="3438146"/>
            <a:ext cx="4569125" cy="930665"/>
          </a:xfrm>
        </p:spPr>
        <p:txBody>
          <a:bodyPr/>
          <a:lstStyle>
            <a:lvl1pPr marL="0" indent="0" algn="l">
              <a:lnSpc>
                <a:spcPct val="90000"/>
              </a:lnSpc>
              <a:spcBef>
                <a:spcPts val="0"/>
              </a:spcBef>
              <a:buNone/>
              <a:defRPr sz="3200">
                <a:solidFill>
                  <a:schemeClr val="bg1"/>
                </a:solidFill>
                <a:latin typeface="+mj-lt"/>
              </a:defRPr>
            </a:lvl1pPr>
            <a:lvl2pPr marL="457166" indent="0" algn="ctr">
              <a:buNone/>
              <a:defRPr sz="2000"/>
            </a:lvl2pPr>
            <a:lvl3pPr marL="914332" indent="0" algn="ctr">
              <a:buNone/>
              <a:defRPr sz="1801"/>
            </a:lvl3pPr>
            <a:lvl4pPr marL="1371496"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6" indent="0" algn="ctr">
              <a:buNone/>
              <a:defRPr sz="1600"/>
            </a:lvl9pPr>
          </a:lstStyle>
          <a:p>
            <a:endParaRPr lang="en-AU" noProof="0" dirty="0"/>
          </a:p>
        </p:txBody>
      </p:sp>
      <p:sp>
        <p:nvSpPr>
          <p:cNvPr id="11" name="Text Placeholder 2">
            <a:extLst>
              <a:ext uri="{FF2B5EF4-FFF2-40B4-BE49-F238E27FC236}">
                <a16:creationId xmlns:a16="http://schemas.microsoft.com/office/drawing/2014/main" id="{FBD59441-423F-4489-9261-A1C1B99C17F1}"/>
              </a:ext>
            </a:extLst>
          </p:cNvPr>
          <p:cNvSpPr>
            <a:spLocks noGrp="1"/>
          </p:cNvSpPr>
          <p:nvPr>
            <p:ph type="body" idx="13" hasCustomPrompt="1"/>
          </p:nvPr>
        </p:nvSpPr>
        <p:spPr>
          <a:xfrm>
            <a:off x="6847302" y="5483505"/>
            <a:ext cx="1725281"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A presentation to &lt;Client Name&gt; &lt;Date&gt;</a:t>
            </a:r>
          </a:p>
        </p:txBody>
      </p:sp>
      <p:sp>
        <p:nvSpPr>
          <p:cNvPr id="12" name="Text Placeholder 2">
            <a:extLst>
              <a:ext uri="{FF2B5EF4-FFF2-40B4-BE49-F238E27FC236}">
                <a16:creationId xmlns:a16="http://schemas.microsoft.com/office/drawing/2014/main" id="{571D4603-1C4B-4CA5-AD94-B60B51FB107E}"/>
              </a:ext>
            </a:extLst>
          </p:cNvPr>
          <p:cNvSpPr>
            <a:spLocks noGrp="1"/>
          </p:cNvSpPr>
          <p:nvPr>
            <p:ph type="body" idx="14" hasCustomPrompt="1"/>
          </p:nvPr>
        </p:nvSpPr>
        <p:spPr>
          <a:xfrm>
            <a:off x="8857251" y="5483505"/>
            <a:ext cx="2559172"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Presented by &lt;</a:t>
            </a:r>
            <a:r>
              <a:rPr lang="en-AU" noProof="0" dirty="0" err="1"/>
              <a:t>FirstnameSurname</a:t>
            </a:r>
            <a:r>
              <a:rPr lang="en-AU" noProof="0" dirty="0"/>
              <a:t>&gt; &lt;</a:t>
            </a:r>
            <a:r>
              <a:rPr lang="en-AU" noProof="0" dirty="0" err="1"/>
              <a:t>Jobtitle</a:t>
            </a:r>
            <a:r>
              <a:rPr lang="en-AU" noProof="0" dirty="0"/>
              <a:t>/Position&gt;</a:t>
            </a:r>
          </a:p>
        </p:txBody>
      </p:sp>
      <p:sp>
        <p:nvSpPr>
          <p:cNvPr id="9" name="Text Placeholder 4">
            <a:extLst>
              <a:ext uri="{FF2B5EF4-FFF2-40B4-BE49-F238E27FC236}">
                <a16:creationId xmlns:a16="http://schemas.microsoft.com/office/drawing/2014/main" id="{AF48D228-F37C-4E80-8E19-1B6D07078580}"/>
              </a:ext>
            </a:extLst>
          </p:cNvPr>
          <p:cNvSpPr>
            <a:spLocks noGrp="1"/>
          </p:cNvSpPr>
          <p:nvPr>
            <p:ph type="body" sz="quarter" idx="3" hasCustomPrompt="1"/>
          </p:nvPr>
        </p:nvSpPr>
        <p:spPr>
          <a:xfrm>
            <a:off x="8655412" y="5486484"/>
            <a:ext cx="25400" cy="522000"/>
          </a:xfrm>
          <a:solidFill>
            <a:schemeClr val="accent1"/>
          </a:solidFill>
        </p:spPr>
        <p:txBody>
          <a:bodyPr wrap="square" lIns="108000" rIns="108000" anchor="ctr" anchorCtr="0">
            <a:noAutofit/>
          </a:bodyPr>
          <a:lstStyle>
            <a:lvl1pPr marL="0" indent="0">
              <a:buNone/>
              <a:defRPr sz="100" b="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 </a:t>
            </a:r>
          </a:p>
        </p:txBody>
      </p:sp>
      <p:pic>
        <p:nvPicPr>
          <p:cNvPr id="13" name="Picture 12">
            <a:extLst>
              <a:ext uri="{FF2B5EF4-FFF2-40B4-BE49-F238E27FC236}">
                <a16:creationId xmlns:a16="http://schemas.microsoft.com/office/drawing/2014/main" id="{5D21670E-CA9C-9A45-A49B-B15818448EBE}"/>
              </a:ext>
            </a:extLst>
          </p:cNvPr>
          <p:cNvPicPr>
            <a:picLocks noChangeAspect="1"/>
          </p:cNvPicPr>
          <p:nvPr userDrawn="1"/>
        </p:nvPicPr>
        <p:blipFill>
          <a:blip r:embed="rId3"/>
          <a:srcRect/>
          <a:stretch/>
        </p:blipFill>
        <p:spPr>
          <a:xfrm>
            <a:off x="10487552" y="205200"/>
            <a:ext cx="1417349" cy="692193"/>
          </a:xfrm>
          <a:prstGeom prst="rect">
            <a:avLst/>
          </a:prstGeom>
        </p:spPr>
      </p:pic>
    </p:spTree>
    <p:extLst>
      <p:ext uri="{BB962C8B-B14F-4D97-AF65-F5344CB8AC3E}">
        <p14:creationId xmlns:p14="http://schemas.microsoft.com/office/powerpoint/2010/main" val="292524318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5">
    <p:bg>
      <p:bgPr>
        <a:solidFill>
          <a:srgbClr val="1618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6847296" y="2493045"/>
            <a:ext cx="4569125" cy="930665"/>
          </a:xfrm>
        </p:spPr>
        <p:txBody>
          <a:bodyPr anchor="b"/>
          <a:lstStyle>
            <a:lvl1pPr algn="l">
              <a:defRPr sz="3200">
                <a:solidFill>
                  <a:schemeClr val="accent1"/>
                </a:solidFill>
                <a:latin typeface="+mj-lt"/>
              </a:defRPr>
            </a:lvl1pPr>
          </a:lstStyle>
          <a:p>
            <a:endParaRPr lang="en-AU" noProof="0" dirty="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6847296" y="3438146"/>
            <a:ext cx="4569125" cy="930665"/>
          </a:xfrm>
        </p:spPr>
        <p:txBody>
          <a:bodyPr/>
          <a:lstStyle>
            <a:lvl1pPr marL="0" indent="0" algn="l">
              <a:lnSpc>
                <a:spcPct val="90000"/>
              </a:lnSpc>
              <a:spcBef>
                <a:spcPts val="0"/>
              </a:spcBef>
              <a:buNone/>
              <a:defRPr sz="3200">
                <a:solidFill>
                  <a:schemeClr val="bg1"/>
                </a:solidFill>
                <a:latin typeface="+mj-lt"/>
              </a:defRPr>
            </a:lvl1pPr>
            <a:lvl2pPr marL="457166" indent="0" algn="ctr">
              <a:buNone/>
              <a:defRPr sz="2000"/>
            </a:lvl2pPr>
            <a:lvl3pPr marL="914332" indent="0" algn="ctr">
              <a:buNone/>
              <a:defRPr sz="1801"/>
            </a:lvl3pPr>
            <a:lvl4pPr marL="1371496"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6" indent="0" algn="ctr">
              <a:buNone/>
              <a:defRPr sz="1600"/>
            </a:lvl9pPr>
          </a:lstStyle>
          <a:p>
            <a:endParaRPr lang="en-AU" noProof="0" dirty="0"/>
          </a:p>
        </p:txBody>
      </p:sp>
      <p:sp>
        <p:nvSpPr>
          <p:cNvPr id="11" name="Text Placeholder 2">
            <a:extLst>
              <a:ext uri="{FF2B5EF4-FFF2-40B4-BE49-F238E27FC236}">
                <a16:creationId xmlns:a16="http://schemas.microsoft.com/office/drawing/2014/main" id="{FBD59441-423F-4489-9261-A1C1B99C17F1}"/>
              </a:ext>
            </a:extLst>
          </p:cNvPr>
          <p:cNvSpPr>
            <a:spLocks noGrp="1"/>
          </p:cNvSpPr>
          <p:nvPr>
            <p:ph type="body" idx="13" hasCustomPrompt="1"/>
          </p:nvPr>
        </p:nvSpPr>
        <p:spPr>
          <a:xfrm>
            <a:off x="6847302" y="5483505"/>
            <a:ext cx="1725281"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A presentation to &lt;Client Name&gt; &lt;Date&gt;</a:t>
            </a:r>
          </a:p>
        </p:txBody>
      </p:sp>
      <p:sp>
        <p:nvSpPr>
          <p:cNvPr id="12" name="Text Placeholder 2">
            <a:extLst>
              <a:ext uri="{FF2B5EF4-FFF2-40B4-BE49-F238E27FC236}">
                <a16:creationId xmlns:a16="http://schemas.microsoft.com/office/drawing/2014/main" id="{571D4603-1C4B-4CA5-AD94-B60B51FB107E}"/>
              </a:ext>
            </a:extLst>
          </p:cNvPr>
          <p:cNvSpPr>
            <a:spLocks noGrp="1"/>
          </p:cNvSpPr>
          <p:nvPr>
            <p:ph type="body" idx="14" hasCustomPrompt="1"/>
          </p:nvPr>
        </p:nvSpPr>
        <p:spPr>
          <a:xfrm>
            <a:off x="8857251" y="5483505"/>
            <a:ext cx="2559172"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Presented by &lt;</a:t>
            </a:r>
            <a:r>
              <a:rPr lang="en-AU" noProof="0" dirty="0" err="1"/>
              <a:t>FirstnameSurname</a:t>
            </a:r>
            <a:r>
              <a:rPr lang="en-AU" noProof="0" dirty="0"/>
              <a:t>&gt; &lt;</a:t>
            </a:r>
            <a:r>
              <a:rPr lang="en-AU" noProof="0" dirty="0" err="1"/>
              <a:t>Jobtitle</a:t>
            </a:r>
            <a:r>
              <a:rPr lang="en-AU" noProof="0" dirty="0"/>
              <a:t>/Position&gt;</a:t>
            </a:r>
          </a:p>
        </p:txBody>
      </p:sp>
      <p:sp>
        <p:nvSpPr>
          <p:cNvPr id="9" name="Text Placeholder 4">
            <a:extLst>
              <a:ext uri="{FF2B5EF4-FFF2-40B4-BE49-F238E27FC236}">
                <a16:creationId xmlns:a16="http://schemas.microsoft.com/office/drawing/2014/main" id="{DD5A93D9-DF57-456A-B06E-8381F7257435}"/>
              </a:ext>
            </a:extLst>
          </p:cNvPr>
          <p:cNvSpPr>
            <a:spLocks noGrp="1"/>
          </p:cNvSpPr>
          <p:nvPr>
            <p:ph type="body" sz="quarter" idx="3" hasCustomPrompt="1"/>
          </p:nvPr>
        </p:nvSpPr>
        <p:spPr>
          <a:xfrm>
            <a:off x="8655412" y="5486484"/>
            <a:ext cx="25400" cy="522000"/>
          </a:xfrm>
          <a:solidFill>
            <a:schemeClr val="accent1"/>
          </a:solidFill>
        </p:spPr>
        <p:txBody>
          <a:bodyPr wrap="square" lIns="108000" rIns="108000" anchor="ctr" anchorCtr="0">
            <a:noAutofit/>
          </a:bodyPr>
          <a:lstStyle>
            <a:lvl1pPr marL="0" indent="0">
              <a:buNone/>
              <a:defRPr sz="100" b="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 </a:t>
            </a:r>
          </a:p>
        </p:txBody>
      </p:sp>
      <p:pic>
        <p:nvPicPr>
          <p:cNvPr id="6" name="Picture 5">
            <a:extLst>
              <a:ext uri="{FF2B5EF4-FFF2-40B4-BE49-F238E27FC236}">
                <a16:creationId xmlns:a16="http://schemas.microsoft.com/office/drawing/2014/main" id="{56CC1DEF-13B3-4EA4-9725-9EEB29004308}"/>
              </a:ext>
            </a:extLst>
          </p:cNvPr>
          <p:cNvPicPr>
            <a:picLocks noChangeAspect="1"/>
          </p:cNvPicPr>
          <p:nvPr userDrawn="1"/>
        </p:nvPicPr>
        <p:blipFill>
          <a:blip r:embed="rId2"/>
          <a:srcRect/>
          <a:stretch/>
        </p:blipFill>
        <p:spPr>
          <a:xfrm>
            <a:off x="0" y="0"/>
            <a:ext cx="6096000" cy="6858000"/>
          </a:xfrm>
          <a:prstGeom prst="rect">
            <a:avLst/>
          </a:prstGeom>
        </p:spPr>
      </p:pic>
      <p:pic>
        <p:nvPicPr>
          <p:cNvPr id="13" name="Picture 12">
            <a:extLst>
              <a:ext uri="{FF2B5EF4-FFF2-40B4-BE49-F238E27FC236}">
                <a16:creationId xmlns:a16="http://schemas.microsoft.com/office/drawing/2014/main" id="{045FB1D4-6818-DB41-9CDA-BA102528E7FB}"/>
              </a:ext>
            </a:extLst>
          </p:cNvPr>
          <p:cNvPicPr>
            <a:picLocks noChangeAspect="1"/>
          </p:cNvPicPr>
          <p:nvPr userDrawn="1"/>
        </p:nvPicPr>
        <p:blipFill>
          <a:blip r:embed="rId3"/>
          <a:srcRect/>
          <a:stretch/>
        </p:blipFill>
        <p:spPr>
          <a:xfrm>
            <a:off x="10487552" y="205200"/>
            <a:ext cx="1417349" cy="692193"/>
          </a:xfrm>
          <a:prstGeom prst="rect">
            <a:avLst/>
          </a:prstGeom>
        </p:spPr>
      </p:pic>
      <p:sp>
        <p:nvSpPr>
          <p:cNvPr id="10" name="Freeform 18">
            <a:extLst>
              <a:ext uri="{FF2B5EF4-FFF2-40B4-BE49-F238E27FC236}">
                <a16:creationId xmlns:a16="http://schemas.microsoft.com/office/drawing/2014/main" id="{26F64AC2-2F46-4B45-9758-B6DCB955F9EA}"/>
              </a:ext>
            </a:extLst>
          </p:cNvPr>
          <p:cNvSpPr>
            <a:spLocks noEditPoints="1"/>
          </p:cNvSpPr>
          <p:nvPr userDrawn="1"/>
        </p:nvSpPr>
        <p:spPr bwMode="auto">
          <a:xfrm>
            <a:off x="1522937" y="1369425"/>
            <a:ext cx="3047559" cy="4102743"/>
          </a:xfrm>
          <a:custGeom>
            <a:avLst/>
            <a:gdLst>
              <a:gd name="T0" fmla="*/ 959 w 1917"/>
              <a:gd name="T1" fmla="*/ 2401 h 2584"/>
              <a:gd name="T2" fmla="*/ 183 w 1917"/>
              <a:gd name="T3" fmla="*/ 1447 h 2584"/>
              <a:gd name="T4" fmla="*/ 959 w 1917"/>
              <a:gd name="T5" fmla="*/ 184 h 2584"/>
              <a:gd name="T6" fmla="*/ 1734 w 1917"/>
              <a:gd name="T7" fmla="*/ 1447 h 2584"/>
              <a:gd name="T8" fmla="*/ 959 w 1917"/>
              <a:gd name="T9" fmla="*/ 2401 h 2584"/>
              <a:gd name="T10" fmla="*/ 959 w 1917"/>
              <a:gd name="T11" fmla="*/ 0 h 2584"/>
              <a:gd name="T12" fmla="*/ 959 w 1917"/>
              <a:gd name="T13" fmla="*/ 0 h 2584"/>
              <a:gd name="T14" fmla="*/ 0 w 1917"/>
              <a:gd name="T15" fmla="*/ 1447 h 2584"/>
              <a:gd name="T16" fmla="*/ 959 w 1917"/>
              <a:gd name="T17" fmla="*/ 2584 h 2584"/>
              <a:gd name="T18" fmla="*/ 1917 w 1917"/>
              <a:gd name="T19" fmla="*/ 1451 h 2584"/>
              <a:gd name="T20" fmla="*/ 1917 w 1917"/>
              <a:gd name="T21" fmla="*/ 1443 h 2584"/>
              <a:gd name="T22" fmla="*/ 959 w 1917"/>
              <a:gd name="T23" fmla="*/ 0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7" h="2584">
                <a:moveTo>
                  <a:pt x="959" y="2401"/>
                </a:moveTo>
                <a:cubicBezTo>
                  <a:pt x="554" y="2401"/>
                  <a:pt x="183" y="2142"/>
                  <a:pt x="183" y="1447"/>
                </a:cubicBezTo>
                <a:cubicBezTo>
                  <a:pt x="183" y="824"/>
                  <a:pt x="632" y="184"/>
                  <a:pt x="959" y="184"/>
                </a:cubicBezTo>
                <a:cubicBezTo>
                  <a:pt x="1285" y="184"/>
                  <a:pt x="1734" y="824"/>
                  <a:pt x="1734" y="1447"/>
                </a:cubicBezTo>
                <a:cubicBezTo>
                  <a:pt x="1734" y="2142"/>
                  <a:pt x="1363" y="2401"/>
                  <a:pt x="959" y="2401"/>
                </a:cubicBezTo>
                <a:moveTo>
                  <a:pt x="959" y="0"/>
                </a:moveTo>
                <a:cubicBezTo>
                  <a:pt x="959" y="0"/>
                  <a:pt x="959" y="0"/>
                  <a:pt x="959" y="0"/>
                </a:cubicBezTo>
                <a:cubicBezTo>
                  <a:pt x="502" y="0"/>
                  <a:pt x="0" y="757"/>
                  <a:pt x="0" y="1447"/>
                </a:cubicBezTo>
                <a:cubicBezTo>
                  <a:pt x="0" y="2285"/>
                  <a:pt x="495" y="2584"/>
                  <a:pt x="959" y="2584"/>
                </a:cubicBezTo>
                <a:cubicBezTo>
                  <a:pt x="1421" y="2584"/>
                  <a:pt x="1915" y="2286"/>
                  <a:pt x="1917" y="1451"/>
                </a:cubicBezTo>
                <a:cubicBezTo>
                  <a:pt x="1917" y="1443"/>
                  <a:pt x="1917" y="1443"/>
                  <a:pt x="1917" y="1443"/>
                </a:cubicBezTo>
                <a:cubicBezTo>
                  <a:pt x="1915" y="755"/>
                  <a:pt x="1415" y="0"/>
                  <a:pt x="959" y="0"/>
                </a:cubicBezTo>
              </a:path>
            </a:pathLst>
          </a:custGeom>
          <a:solidFill>
            <a:schemeClr val="bg1">
              <a:alpha val="40000"/>
            </a:schemeClr>
          </a:solidFill>
          <a:ln>
            <a:noFill/>
          </a:ln>
        </p:spPr>
        <p:txBody>
          <a:bodyPr vert="horz" wrap="square" lIns="45721" tIns="22860" rIns="45721" bIns="22860" numCol="1" anchor="t" anchorCtr="0" compatLnSpc="1">
            <a:prstTxWarp prst="textNoShape">
              <a:avLst/>
            </a:prstTxWarp>
          </a:bodyPr>
          <a:lstStyle/>
          <a:p>
            <a:endParaRPr lang="en-AU" sz="900" dirty="0"/>
          </a:p>
        </p:txBody>
      </p:sp>
    </p:spTree>
    <p:extLst>
      <p:ext uri="{BB962C8B-B14F-4D97-AF65-F5344CB8AC3E}">
        <p14:creationId xmlns:p14="http://schemas.microsoft.com/office/powerpoint/2010/main" val="16264268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6">
    <p:bg>
      <p:bgPr>
        <a:solidFill>
          <a:srgbClr val="1618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6098880" y="2493045"/>
            <a:ext cx="4569125" cy="930665"/>
          </a:xfrm>
        </p:spPr>
        <p:txBody>
          <a:bodyPr anchor="b"/>
          <a:lstStyle>
            <a:lvl1pPr algn="l">
              <a:defRPr sz="3200">
                <a:solidFill>
                  <a:schemeClr val="accent1"/>
                </a:solidFill>
                <a:latin typeface="+mj-lt"/>
              </a:defRPr>
            </a:lvl1pPr>
          </a:lstStyle>
          <a:p>
            <a:endParaRPr lang="en-AU" noProof="0" dirty="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6098880" y="3438146"/>
            <a:ext cx="4569125" cy="930665"/>
          </a:xfrm>
        </p:spPr>
        <p:txBody>
          <a:bodyPr/>
          <a:lstStyle>
            <a:lvl1pPr marL="0" indent="0" algn="l">
              <a:lnSpc>
                <a:spcPct val="90000"/>
              </a:lnSpc>
              <a:spcBef>
                <a:spcPts val="0"/>
              </a:spcBef>
              <a:buNone/>
              <a:defRPr sz="3200">
                <a:solidFill>
                  <a:schemeClr val="bg1"/>
                </a:solidFill>
                <a:latin typeface="+mj-lt"/>
              </a:defRPr>
            </a:lvl1pPr>
            <a:lvl2pPr marL="457166" indent="0" algn="ctr">
              <a:buNone/>
              <a:defRPr sz="2000"/>
            </a:lvl2pPr>
            <a:lvl3pPr marL="914332" indent="0" algn="ctr">
              <a:buNone/>
              <a:defRPr sz="1801"/>
            </a:lvl3pPr>
            <a:lvl4pPr marL="1371496"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6" indent="0" algn="ctr">
              <a:buNone/>
              <a:defRPr sz="1600"/>
            </a:lvl9pPr>
          </a:lstStyle>
          <a:p>
            <a:endParaRPr lang="en-AU" noProof="0" dirty="0"/>
          </a:p>
        </p:txBody>
      </p:sp>
      <p:sp>
        <p:nvSpPr>
          <p:cNvPr id="11" name="Text Placeholder 2">
            <a:extLst>
              <a:ext uri="{FF2B5EF4-FFF2-40B4-BE49-F238E27FC236}">
                <a16:creationId xmlns:a16="http://schemas.microsoft.com/office/drawing/2014/main" id="{FBD59441-423F-4489-9261-A1C1B99C17F1}"/>
              </a:ext>
            </a:extLst>
          </p:cNvPr>
          <p:cNvSpPr>
            <a:spLocks noGrp="1"/>
          </p:cNvSpPr>
          <p:nvPr>
            <p:ph type="body" idx="13" hasCustomPrompt="1"/>
          </p:nvPr>
        </p:nvSpPr>
        <p:spPr>
          <a:xfrm>
            <a:off x="6098884" y="5483505"/>
            <a:ext cx="1725281"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A presentation to &lt;Client Name&gt; &lt;Date&gt;</a:t>
            </a:r>
          </a:p>
        </p:txBody>
      </p:sp>
      <p:sp>
        <p:nvSpPr>
          <p:cNvPr id="12" name="Text Placeholder 2">
            <a:extLst>
              <a:ext uri="{FF2B5EF4-FFF2-40B4-BE49-F238E27FC236}">
                <a16:creationId xmlns:a16="http://schemas.microsoft.com/office/drawing/2014/main" id="{571D4603-1C4B-4CA5-AD94-B60B51FB107E}"/>
              </a:ext>
            </a:extLst>
          </p:cNvPr>
          <p:cNvSpPr>
            <a:spLocks noGrp="1"/>
          </p:cNvSpPr>
          <p:nvPr>
            <p:ph type="body" idx="14" hasCustomPrompt="1"/>
          </p:nvPr>
        </p:nvSpPr>
        <p:spPr>
          <a:xfrm>
            <a:off x="8108831" y="5483505"/>
            <a:ext cx="2559172"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Presented by &lt;</a:t>
            </a:r>
            <a:r>
              <a:rPr lang="en-AU" noProof="0" dirty="0" err="1"/>
              <a:t>FirstnameSurname</a:t>
            </a:r>
            <a:r>
              <a:rPr lang="en-AU" noProof="0" dirty="0"/>
              <a:t>&gt; &lt;</a:t>
            </a:r>
            <a:r>
              <a:rPr lang="en-AU" noProof="0" dirty="0" err="1"/>
              <a:t>Jobtitle</a:t>
            </a:r>
            <a:r>
              <a:rPr lang="en-AU" noProof="0" dirty="0"/>
              <a:t>/Position&gt;</a:t>
            </a:r>
          </a:p>
        </p:txBody>
      </p:sp>
      <p:sp>
        <p:nvSpPr>
          <p:cNvPr id="7" name="AutoShape 3">
            <a:extLst>
              <a:ext uri="{FF2B5EF4-FFF2-40B4-BE49-F238E27FC236}">
                <a16:creationId xmlns:a16="http://schemas.microsoft.com/office/drawing/2014/main" id="{B91C19F0-C6E6-4117-BC56-0A74B2F220E5}"/>
              </a:ext>
            </a:extLst>
          </p:cNvPr>
          <p:cNvSpPr>
            <a:spLocks noChangeAspect="1" noChangeArrowheads="1" noTextEdit="1"/>
          </p:cNvSpPr>
          <p:nvPr userDrawn="1"/>
        </p:nvSpPr>
        <p:spPr bwMode="auto">
          <a:xfrm>
            <a:off x="1466975" y="1323574"/>
            <a:ext cx="3162180" cy="415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1" tIns="22860" rIns="45721" bIns="22860" numCol="1" anchor="t" anchorCtr="0" compatLnSpc="1">
            <a:prstTxWarp prst="textNoShape">
              <a:avLst/>
            </a:prstTxWarp>
          </a:bodyPr>
          <a:lstStyle/>
          <a:p>
            <a:endParaRPr lang="en-AU" sz="900" dirty="0"/>
          </a:p>
        </p:txBody>
      </p:sp>
      <p:sp>
        <p:nvSpPr>
          <p:cNvPr id="36" name="Freeform 18">
            <a:extLst>
              <a:ext uri="{FF2B5EF4-FFF2-40B4-BE49-F238E27FC236}">
                <a16:creationId xmlns:a16="http://schemas.microsoft.com/office/drawing/2014/main" id="{30A9EAD8-8CDE-4106-9E9E-7FFFA1D510E8}"/>
              </a:ext>
            </a:extLst>
          </p:cNvPr>
          <p:cNvSpPr>
            <a:spLocks noEditPoints="1"/>
          </p:cNvSpPr>
          <p:nvPr userDrawn="1"/>
        </p:nvSpPr>
        <p:spPr bwMode="auto">
          <a:xfrm>
            <a:off x="1522937" y="1369425"/>
            <a:ext cx="3047559" cy="4102743"/>
          </a:xfrm>
          <a:custGeom>
            <a:avLst/>
            <a:gdLst>
              <a:gd name="T0" fmla="*/ 959 w 1917"/>
              <a:gd name="T1" fmla="*/ 2401 h 2584"/>
              <a:gd name="T2" fmla="*/ 183 w 1917"/>
              <a:gd name="T3" fmla="*/ 1447 h 2584"/>
              <a:gd name="T4" fmla="*/ 959 w 1917"/>
              <a:gd name="T5" fmla="*/ 184 h 2584"/>
              <a:gd name="T6" fmla="*/ 1734 w 1917"/>
              <a:gd name="T7" fmla="*/ 1447 h 2584"/>
              <a:gd name="T8" fmla="*/ 959 w 1917"/>
              <a:gd name="T9" fmla="*/ 2401 h 2584"/>
              <a:gd name="T10" fmla="*/ 959 w 1917"/>
              <a:gd name="T11" fmla="*/ 0 h 2584"/>
              <a:gd name="T12" fmla="*/ 959 w 1917"/>
              <a:gd name="T13" fmla="*/ 0 h 2584"/>
              <a:gd name="T14" fmla="*/ 0 w 1917"/>
              <a:gd name="T15" fmla="*/ 1447 h 2584"/>
              <a:gd name="T16" fmla="*/ 959 w 1917"/>
              <a:gd name="T17" fmla="*/ 2584 h 2584"/>
              <a:gd name="T18" fmla="*/ 1917 w 1917"/>
              <a:gd name="T19" fmla="*/ 1451 h 2584"/>
              <a:gd name="T20" fmla="*/ 1917 w 1917"/>
              <a:gd name="T21" fmla="*/ 1443 h 2584"/>
              <a:gd name="T22" fmla="*/ 959 w 1917"/>
              <a:gd name="T23" fmla="*/ 0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7" h="2584">
                <a:moveTo>
                  <a:pt x="959" y="2401"/>
                </a:moveTo>
                <a:cubicBezTo>
                  <a:pt x="554" y="2401"/>
                  <a:pt x="183" y="2142"/>
                  <a:pt x="183" y="1447"/>
                </a:cubicBezTo>
                <a:cubicBezTo>
                  <a:pt x="183" y="824"/>
                  <a:pt x="632" y="184"/>
                  <a:pt x="959" y="184"/>
                </a:cubicBezTo>
                <a:cubicBezTo>
                  <a:pt x="1285" y="184"/>
                  <a:pt x="1734" y="824"/>
                  <a:pt x="1734" y="1447"/>
                </a:cubicBezTo>
                <a:cubicBezTo>
                  <a:pt x="1734" y="2142"/>
                  <a:pt x="1363" y="2401"/>
                  <a:pt x="959" y="2401"/>
                </a:cubicBezTo>
                <a:moveTo>
                  <a:pt x="959" y="0"/>
                </a:moveTo>
                <a:cubicBezTo>
                  <a:pt x="959" y="0"/>
                  <a:pt x="959" y="0"/>
                  <a:pt x="959" y="0"/>
                </a:cubicBezTo>
                <a:cubicBezTo>
                  <a:pt x="502" y="0"/>
                  <a:pt x="0" y="757"/>
                  <a:pt x="0" y="1447"/>
                </a:cubicBezTo>
                <a:cubicBezTo>
                  <a:pt x="0" y="2285"/>
                  <a:pt x="495" y="2584"/>
                  <a:pt x="959" y="2584"/>
                </a:cubicBezTo>
                <a:cubicBezTo>
                  <a:pt x="1421" y="2584"/>
                  <a:pt x="1915" y="2286"/>
                  <a:pt x="1917" y="1451"/>
                </a:cubicBezTo>
                <a:cubicBezTo>
                  <a:pt x="1917" y="1443"/>
                  <a:pt x="1917" y="1443"/>
                  <a:pt x="1917" y="1443"/>
                </a:cubicBezTo>
                <a:cubicBezTo>
                  <a:pt x="1915" y="755"/>
                  <a:pt x="1415" y="0"/>
                  <a:pt x="959" y="0"/>
                </a:cubicBezTo>
              </a:path>
            </a:pathLst>
          </a:custGeom>
          <a:solidFill>
            <a:srgbClr val="ABACAC">
              <a:alpha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1" tIns="22860" rIns="45721" bIns="22860" numCol="1" anchor="t" anchorCtr="0" compatLnSpc="1">
            <a:prstTxWarp prst="textNoShape">
              <a:avLst/>
            </a:prstTxWarp>
          </a:bodyPr>
          <a:lstStyle/>
          <a:p>
            <a:endParaRPr lang="en-AU" sz="900" dirty="0"/>
          </a:p>
        </p:txBody>
      </p:sp>
      <p:sp>
        <p:nvSpPr>
          <p:cNvPr id="10" name="Text Placeholder 4">
            <a:extLst>
              <a:ext uri="{FF2B5EF4-FFF2-40B4-BE49-F238E27FC236}">
                <a16:creationId xmlns:a16="http://schemas.microsoft.com/office/drawing/2014/main" id="{606CE715-E4CF-440D-B12B-4FCB003A1342}"/>
              </a:ext>
            </a:extLst>
          </p:cNvPr>
          <p:cNvSpPr>
            <a:spLocks noGrp="1"/>
          </p:cNvSpPr>
          <p:nvPr>
            <p:ph type="body" sz="quarter" idx="3" hasCustomPrompt="1"/>
          </p:nvPr>
        </p:nvSpPr>
        <p:spPr>
          <a:xfrm>
            <a:off x="7932393" y="5486484"/>
            <a:ext cx="25400" cy="522000"/>
          </a:xfrm>
          <a:solidFill>
            <a:schemeClr val="accent1"/>
          </a:solidFill>
        </p:spPr>
        <p:txBody>
          <a:bodyPr wrap="square" lIns="108000" rIns="108000" anchor="ctr" anchorCtr="0">
            <a:noAutofit/>
          </a:bodyPr>
          <a:lstStyle>
            <a:lvl1pPr marL="0" indent="0">
              <a:buNone/>
              <a:defRPr sz="100" b="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 </a:t>
            </a:r>
          </a:p>
        </p:txBody>
      </p:sp>
      <p:pic>
        <p:nvPicPr>
          <p:cNvPr id="14" name="Picture 13">
            <a:extLst>
              <a:ext uri="{FF2B5EF4-FFF2-40B4-BE49-F238E27FC236}">
                <a16:creationId xmlns:a16="http://schemas.microsoft.com/office/drawing/2014/main" id="{148427DC-FB39-5548-AFFB-098A757099B7}"/>
              </a:ext>
            </a:extLst>
          </p:cNvPr>
          <p:cNvPicPr>
            <a:picLocks noChangeAspect="1"/>
          </p:cNvPicPr>
          <p:nvPr userDrawn="1"/>
        </p:nvPicPr>
        <p:blipFill>
          <a:blip r:embed="rId2"/>
          <a:srcRect/>
          <a:stretch/>
        </p:blipFill>
        <p:spPr>
          <a:xfrm>
            <a:off x="10487552" y="205200"/>
            <a:ext cx="1417349" cy="692193"/>
          </a:xfrm>
          <a:prstGeom prst="rect">
            <a:avLst/>
          </a:prstGeom>
        </p:spPr>
      </p:pic>
    </p:spTree>
    <p:extLst>
      <p:ext uri="{BB962C8B-B14F-4D97-AF65-F5344CB8AC3E}">
        <p14:creationId xmlns:p14="http://schemas.microsoft.com/office/powerpoint/2010/main" val="357157420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s 1">
    <p:bg>
      <p:bgPr>
        <a:solidFill>
          <a:srgbClr val="F5F5F5"/>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A844822A-2ED2-4CC9-AA3E-C1B1908DF4CC}"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AU" noProof="0"/>
              <a:t>Click to edit Master title style</a:t>
            </a:r>
          </a:p>
        </p:txBody>
      </p:sp>
      <p:sp>
        <p:nvSpPr>
          <p:cNvPr id="10" name="Text Placeholder 9">
            <a:extLst>
              <a:ext uri="{FF2B5EF4-FFF2-40B4-BE49-F238E27FC236}">
                <a16:creationId xmlns:a16="http://schemas.microsoft.com/office/drawing/2014/main" id="{CCBAD02C-B0C6-4D58-BF58-FD1CD4235B5B}"/>
              </a:ext>
            </a:extLst>
          </p:cNvPr>
          <p:cNvSpPr>
            <a:spLocks noGrp="1"/>
          </p:cNvSpPr>
          <p:nvPr>
            <p:ph type="body" sz="quarter" idx="13" hasCustomPrompt="1"/>
          </p:nvPr>
        </p:nvSpPr>
        <p:spPr>
          <a:xfrm>
            <a:off x="1521003" y="1676404"/>
            <a:ext cx="4155900" cy="4500563"/>
          </a:xfrm>
        </p:spPr>
        <p:txBody>
          <a:bodyPr/>
          <a:lstStyle>
            <a:lvl1pPr marL="0" indent="0" defTabSz="3676375">
              <a:spcBef>
                <a:spcPts val="1801"/>
              </a:spcBef>
              <a:buNone/>
              <a:defRPr sz="1801" b="1">
                <a:solidFill>
                  <a:schemeClr val="accent1"/>
                </a:solidFill>
              </a:defRPr>
            </a:lvl1pPr>
            <a:lvl2pPr marL="0" indent="0">
              <a:spcBef>
                <a:spcPts val="0"/>
              </a:spcBef>
              <a:buNone/>
              <a:defRPr sz="1401"/>
            </a:lvl2pPr>
            <a:lvl3pPr>
              <a:spcBef>
                <a:spcPts val="0"/>
              </a:spcBef>
              <a:defRPr sz="1401"/>
            </a:lvl3pPr>
            <a:lvl4pPr>
              <a:spcBef>
                <a:spcPts val="0"/>
              </a:spcBef>
              <a:defRPr sz="1401"/>
            </a:lvl4pPr>
            <a:lvl5pPr>
              <a:spcBef>
                <a:spcPts val="0"/>
              </a:spcBef>
              <a:defRPr sz="1401"/>
            </a:lvl5pPr>
          </a:lstStyle>
          <a:p>
            <a:pPr lvl="0"/>
            <a:r>
              <a:rPr lang="en-US" dirty="0"/>
              <a:t>Insert heading and tab to add page number, increase list level to add subheading</a:t>
            </a:r>
          </a:p>
          <a:p>
            <a:pPr lvl="1"/>
            <a:r>
              <a:rPr lang="en-US" dirty="0"/>
              <a:t>Subheading</a:t>
            </a:r>
          </a:p>
          <a:p>
            <a:pPr lvl="2"/>
            <a:r>
              <a:rPr lang="en-US" dirty="0"/>
              <a:t>Third level</a:t>
            </a:r>
          </a:p>
          <a:p>
            <a:pPr lvl="3"/>
            <a:r>
              <a:rPr lang="en-US" dirty="0"/>
              <a:t>Fourth level</a:t>
            </a:r>
          </a:p>
          <a:p>
            <a:pPr lvl="4"/>
            <a:r>
              <a:rPr lang="en-US" dirty="0"/>
              <a:t>Fifth level</a:t>
            </a:r>
            <a:endParaRPr lang="en-AU" dirty="0"/>
          </a:p>
        </p:txBody>
      </p:sp>
      <p:sp>
        <p:nvSpPr>
          <p:cNvPr id="13" name="Text Placeholder 9">
            <a:extLst>
              <a:ext uri="{FF2B5EF4-FFF2-40B4-BE49-F238E27FC236}">
                <a16:creationId xmlns:a16="http://schemas.microsoft.com/office/drawing/2014/main" id="{E4D99129-C543-4B54-9122-3E978BC2B4B4}"/>
              </a:ext>
            </a:extLst>
          </p:cNvPr>
          <p:cNvSpPr>
            <a:spLocks noGrp="1"/>
          </p:cNvSpPr>
          <p:nvPr>
            <p:ph type="body" sz="quarter" idx="14" hasCustomPrompt="1"/>
          </p:nvPr>
        </p:nvSpPr>
        <p:spPr>
          <a:xfrm>
            <a:off x="6515107" y="1676404"/>
            <a:ext cx="4155900" cy="4500563"/>
          </a:xfrm>
        </p:spPr>
        <p:txBody>
          <a:bodyPr/>
          <a:lstStyle>
            <a:lvl1pPr marL="0" indent="0" defTabSz="3676375">
              <a:spcBef>
                <a:spcPts val="1801"/>
              </a:spcBef>
              <a:buNone/>
              <a:defRPr sz="1801" b="1">
                <a:solidFill>
                  <a:schemeClr val="accent1"/>
                </a:solidFill>
              </a:defRPr>
            </a:lvl1pPr>
            <a:lvl2pPr marL="0" indent="0">
              <a:spcBef>
                <a:spcPts val="0"/>
              </a:spcBef>
              <a:buNone/>
              <a:defRPr sz="1401"/>
            </a:lvl2pPr>
            <a:lvl3pPr>
              <a:spcBef>
                <a:spcPts val="0"/>
              </a:spcBef>
              <a:defRPr sz="1401"/>
            </a:lvl3pPr>
            <a:lvl4pPr>
              <a:spcBef>
                <a:spcPts val="0"/>
              </a:spcBef>
              <a:defRPr sz="1401"/>
            </a:lvl4pPr>
            <a:lvl5pPr>
              <a:spcBef>
                <a:spcPts val="0"/>
              </a:spcBef>
              <a:defRPr sz="1401"/>
            </a:lvl5pPr>
          </a:lstStyle>
          <a:p>
            <a:pPr lvl="0"/>
            <a:r>
              <a:rPr lang="en-US" dirty="0"/>
              <a:t>Optional second column for long contents list – delete if not needed</a:t>
            </a:r>
          </a:p>
          <a:p>
            <a:pPr lvl="1"/>
            <a:r>
              <a:rPr lang="en-US" dirty="0"/>
              <a:t>Subheading</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497146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1521003" y="1676404"/>
            <a:ext cx="2736676"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71B25FDA-DE11-4AF7-9783-09AAEC56A642}"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9" name="Content Placeholder 2">
            <a:extLst>
              <a:ext uri="{FF2B5EF4-FFF2-40B4-BE49-F238E27FC236}">
                <a16:creationId xmlns:a16="http://schemas.microsoft.com/office/drawing/2014/main" id="{0EDC6F4E-AE1E-4D17-B910-823AC842852A}"/>
              </a:ext>
            </a:extLst>
          </p:cNvPr>
          <p:cNvSpPr>
            <a:spLocks noGrp="1"/>
          </p:cNvSpPr>
          <p:nvPr>
            <p:ph idx="13"/>
          </p:nvPr>
        </p:nvSpPr>
        <p:spPr>
          <a:xfrm>
            <a:off x="4727667" y="1676404"/>
            <a:ext cx="2736676"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8" name="Content Placeholder 2">
            <a:extLst>
              <a:ext uri="{FF2B5EF4-FFF2-40B4-BE49-F238E27FC236}">
                <a16:creationId xmlns:a16="http://schemas.microsoft.com/office/drawing/2014/main" id="{879B01BA-BB2C-4773-86BA-FAD902D9102C}"/>
              </a:ext>
            </a:extLst>
          </p:cNvPr>
          <p:cNvSpPr>
            <a:spLocks noGrp="1"/>
          </p:cNvSpPr>
          <p:nvPr>
            <p:ph idx="14"/>
          </p:nvPr>
        </p:nvSpPr>
        <p:spPr>
          <a:xfrm>
            <a:off x="7935827" y="1676404"/>
            <a:ext cx="2736676"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Tree>
    <p:extLst>
      <p:ext uri="{BB962C8B-B14F-4D97-AF65-F5344CB8AC3E}">
        <p14:creationId xmlns:p14="http://schemas.microsoft.com/office/powerpoint/2010/main" val="30446766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ntents 2">
    <p:bg>
      <p:bgPr>
        <a:solidFill>
          <a:srgbClr val="16181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lvl1pPr>
              <a:defRPr>
                <a:solidFill>
                  <a:schemeClr val="bg1"/>
                </a:solidFill>
              </a:defRPr>
            </a:lvl1pPr>
          </a:lstStyle>
          <a:p>
            <a:fld id="{44858701-3FAE-41B9-8409-B0B6B4B20DD8}"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lvl1pPr>
              <a:defRPr>
                <a:solidFill>
                  <a:schemeClr val="bg1"/>
                </a:solidFill>
              </a:defRPr>
            </a:lvl1p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lvl1pPr>
              <a:defRPr>
                <a:solidFill>
                  <a:schemeClr val="bg1"/>
                </a:solidFill>
              </a:defRPr>
            </a:lvl1pPr>
          </a:lstStyle>
          <a:p>
            <a:fld id="{E6316B6A-336A-44FF-82DA-A4D1594FA055}" type="slidenum">
              <a:rPr lang="en-AU" smtClean="0"/>
              <a:pPr/>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lvl1pPr>
              <a:defRPr>
                <a:solidFill>
                  <a:schemeClr val="accent1"/>
                </a:solidFill>
              </a:defRPr>
            </a:lvl1pPr>
          </a:lstStyle>
          <a:p>
            <a:r>
              <a:rPr lang="en-AU" noProof="0" dirty="0"/>
              <a:t>Click to edit Master title style</a:t>
            </a:r>
          </a:p>
        </p:txBody>
      </p:sp>
      <p:sp>
        <p:nvSpPr>
          <p:cNvPr id="10" name="Text Placeholder 9">
            <a:extLst>
              <a:ext uri="{FF2B5EF4-FFF2-40B4-BE49-F238E27FC236}">
                <a16:creationId xmlns:a16="http://schemas.microsoft.com/office/drawing/2014/main" id="{CCBAD02C-B0C6-4D58-BF58-FD1CD4235B5B}"/>
              </a:ext>
            </a:extLst>
          </p:cNvPr>
          <p:cNvSpPr>
            <a:spLocks noGrp="1"/>
          </p:cNvSpPr>
          <p:nvPr>
            <p:ph type="body" sz="quarter" idx="13" hasCustomPrompt="1"/>
          </p:nvPr>
        </p:nvSpPr>
        <p:spPr>
          <a:xfrm>
            <a:off x="1521003" y="1676404"/>
            <a:ext cx="4155900" cy="4500563"/>
          </a:xfrm>
        </p:spPr>
        <p:txBody>
          <a:bodyPr/>
          <a:lstStyle>
            <a:lvl1pPr marL="0" indent="0" defTabSz="3676375">
              <a:spcBef>
                <a:spcPts val="1801"/>
              </a:spcBef>
              <a:buNone/>
              <a:defRPr sz="1801" b="1">
                <a:solidFill>
                  <a:schemeClr val="accent1"/>
                </a:solidFill>
              </a:defRPr>
            </a:lvl1pPr>
            <a:lvl2pPr marL="0" indent="0">
              <a:spcBef>
                <a:spcPts val="0"/>
              </a:spcBef>
              <a:buNone/>
              <a:defRPr sz="1401">
                <a:solidFill>
                  <a:schemeClr val="bg1"/>
                </a:solidFill>
              </a:defRPr>
            </a:lvl2pPr>
            <a:lvl3pPr>
              <a:spcBef>
                <a:spcPts val="0"/>
              </a:spcBef>
              <a:defRPr sz="1401">
                <a:solidFill>
                  <a:schemeClr val="bg1"/>
                </a:solidFill>
              </a:defRPr>
            </a:lvl3pPr>
            <a:lvl4pPr>
              <a:spcBef>
                <a:spcPts val="0"/>
              </a:spcBef>
              <a:defRPr sz="1401">
                <a:solidFill>
                  <a:schemeClr val="bg1"/>
                </a:solidFill>
              </a:defRPr>
            </a:lvl4pPr>
            <a:lvl5pPr>
              <a:spcBef>
                <a:spcPts val="0"/>
              </a:spcBef>
              <a:defRPr sz="1401">
                <a:solidFill>
                  <a:schemeClr val="bg1"/>
                </a:solidFill>
              </a:defRPr>
            </a:lvl5pPr>
          </a:lstStyle>
          <a:p>
            <a:pPr lvl="0"/>
            <a:r>
              <a:rPr lang="en-US" dirty="0"/>
              <a:t>Insert heading and tab to add page number, increase list level to add subheading</a:t>
            </a:r>
          </a:p>
          <a:p>
            <a:pPr lvl="1"/>
            <a:r>
              <a:rPr lang="en-US" dirty="0"/>
              <a:t>Subheading</a:t>
            </a:r>
          </a:p>
          <a:p>
            <a:pPr lvl="2"/>
            <a:r>
              <a:rPr lang="en-US" dirty="0"/>
              <a:t>Third level</a:t>
            </a:r>
          </a:p>
          <a:p>
            <a:pPr lvl="3"/>
            <a:r>
              <a:rPr lang="en-US" dirty="0"/>
              <a:t>Fourth level</a:t>
            </a:r>
          </a:p>
          <a:p>
            <a:pPr lvl="4"/>
            <a:r>
              <a:rPr lang="en-US" dirty="0"/>
              <a:t>Fifth level</a:t>
            </a:r>
            <a:endParaRPr lang="en-AU" dirty="0"/>
          </a:p>
        </p:txBody>
      </p:sp>
      <p:sp>
        <p:nvSpPr>
          <p:cNvPr id="13" name="Text Placeholder 9">
            <a:extLst>
              <a:ext uri="{FF2B5EF4-FFF2-40B4-BE49-F238E27FC236}">
                <a16:creationId xmlns:a16="http://schemas.microsoft.com/office/drawing/2014/main" id="{E4D99129-C543-4B54-9122-3E978BC2B4B4}"/>
              </a:ext>
            </a:extLst>
          </p:cNvPr>
          <p:cNvSpPr>
            <a:spLocks noGrp="1"/>
          </p:cNvSpPr>
          <p:nvPr>
            <p:ph type="body" sz="quarter" idx="14" hasCustomPrompt="1"/>
          </p:nvPr>
        </p:nvSpPr>
        <p:spPr>
          <a:xfrm>
            <a:off x="6515107" y="1676404"/>
            <a:ext cx="4155900" cy="4500563"/>
          </a:xfrm>
        </p:spPr>
        <p:txBody>
          <a:bodyPr/>
          <a:lstStyle>
            <a:lvl1pPr marL="0" indent="0" defTabSz="3676375">
              <a:spcBef>
                <a:spcPts val="1801"/>
              </a:spcBef>
              <a:buNone/>
              <a:defRPr sz="1801" b="1">
                <a:solidFill>
                  <a:schemeClr val="accent1"/>
                </a:solidFill>
              </a:defRPr>
            </a:lvl1pPr>
            <a:lvl2pPr marL="0" indent="0">
              <a:spcBef>
                <a:spcPts val="0"/>
              </a:spcBef>
              <a:buNone/>
              <a:defRPr sz="1401">
                <a:solidFill>
                  <a:schemeClr val="bg1"/>
                </a:solidFill>
              </a:defRPr>
            </a:lvl2pPr>
            <a:lvl3pPr>
              <a:spcBef>
                <a:spcPts val="0"/>
              </a:spcBef>
              <a:defRPr sz="1401">
                <a:solidFill>
                  <a:schemeClr val="bg1"/>
                </a:solidFill>
              </a:defRPr>
            </a:lvl3pPr>
            <a:lvl4pPr>
              <a:spcBef>
                <a:spcPts val="0"/>
              </a:spcBef>
              <a:defRPr sz="1401">
                <a:solidFill>
                  <a:schemeClr val="bg1"/>
                </a:solidFill>
              </a:defRPr>
            </a:lvl4pPr>
            <a:lvl5pPr>
              <a:spcBef>
                <a:spcPts val="0"/>
              </a:spcBef>
              <a:defRPr sz="1401">
                <a:solidFill>
                  <a:schemeClr val="bg1"/>
                </a:solidFill>
              </a:defRPr>
            </a:lvl5pPr>
          </a:lstStyle>
          <a:p>
            <a:pPr lvl="0"/>
            <a:r>
              <a:rPr lang="en-US" dirty="0"/>
              <a:t>Optional second column for long contents list – delete if not needed</a:t>
            </a:r>
          </a:p>
          <a:p>
            <a:pPr lvl="1"/>
            <a:r>
              <a:rPr lang="en-US" dirty="0"/>
              <a:t>Subheading</a:t>
            </a:r>
          </a:p>
          <a:p>
            <a:pPr lvl="2"/>
            <a:r>
              <a:rPr lang="en-US" dirty="0"/>
              <a:t>Third level</a:t>
            </a:r>
          </a:p>
          <a:p>
            <a:pPr lvl="3"/>
            <a:r>
              <a:rPr lang="en-US" dirty="0"/>
              <a:t>Fourth level</a:t>
            </a:r>
          </a:p>
          <a:p>
            <a:pPr lvl="4"/>
            <a:r>
              <a:rPr lang="en-US" dirty="0"/>
              <a:t>Fifth level</a:t>
            </a:r>
            <a:endParaRPr lang="en-AU" dirty="0"/>
          </a:p>
        </p:txBody>
      </p:sp>
      <p:sp>
        <p:nvSpPr>
          <p:cNvPr id="9" name="Rectangle 8">
            <a:extLst>
              <a:ext uri="{FF2B5EF4-FFF2-40B4-BE49-F238E27FC236}">
                <a16:creationId xmlns:a16="http://schemas.microsoft.com/office/drawing/2014/main" id="{F9805777-452A-4C6C-A9CE-2B0DD65F98BF}"/>
              </a:ext>
            </a:extLst>
          </p:cNvPr>
          <p:cNvSpPr/>
          <p:nvPr userDrawn="1"/>
        </p:nvSpPr>
        <p:spPr>
          <a:xfrm>
            <a:off x="6" y="0"/>
            <a:ext cx="3047401" cy="149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AU" sz="3600" dirty="0"/>
          </a:p>
        </p:txBody>
      </p:sp>
      <p:pic>
        <p:nvPicPr>
          <p:cNvPr id="11" name="Picture 10">
            <a:extLst>
              <a:ext uri="{FF2B5EF4-FFF2-40B4-BE49-F238E27FC236}">
                <a16:creationId xmlns:a16="http://schemas.microsoft.com/office/drawing/2014/main" id="{320EA90A-3375-E443-B217-34267C6D577E}"/>
              </a:ext>
            </a:extLst>
          </p:cNvPr>
          <p:cNvPicPr>
            <a:picLocks noChangeAspect="1"/>
          </p:cNvPicPr>
          <p:nvPr userDrawn="1"/>
        </p:nvPicPr>
        <p:blipFill>
          <a:blip r:embed="rId2"/>
          <a:srcRect/>
          <a:stretch/>
        </p:blipFill>
        <p:spPr>
          <a:xfrm>
            <a:off x="10487552" y="205200"/>
            <a:ext cx="1417349" cy="692193"/>
          </a:xfrm>
          <a:prstGeom prst="rect">
            <a:avLst/>
          </a:prstGeom>
        </p:spPr>
      </p:pic>
    </p:spTree>
    <p:extLst>
      <p:ext uri="{BB962C8B-B14F-4D97-AF65-F5344CB8AC3E}">
        <p14:creationId xmlns:p14="http://schemas.microsoft.com/office/powerpoint/2010/main" val="532643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or End Slide 1">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6847296" y="2963668"/>
            <a:ext cx="4569125" cy="930665"/>
          </a:xfrm>
        </p:spPr>
        <p:txBody>
          <a:bodyPr anchor="ctr" anchorCtr="0"/>
          <a:lstStyle>
            <a:lvl1pPr algn="l">
              <a:defRPr sz="3200">
                <a:solidFill>
                  <a:schemeClr val="accent1"/>
                </a:solidFill>
                <a:latin typeface="+mj-lt"/>
              </a:defRPr>
            </a:lvl1pPr>
          </a:lstStyle>
          <a:p>
            <a:r>
              <a:rPr lang="en-US" noProof="0" dirty="0"/>
              <a:t>Click to add text</a:t>
            </a:r>
            <a:endParaRPr lang="en-AU" noProof="0" dirty="0"/>
          </a:p>
        </p:txBody>
      </p:sp>
      <p:pic>
        <p:nvPicPr>
          <p:cNvPr id="9" name="Picture 8">
            <a:extLst>
              <a:ext uri="{FF2B5EF4-FFF2-40B4-BE49-F238E27FC236}">
                <a16:creationId xmlns:a16="http://schemas.microsoft.com/office/drawing/2014/main" id="{07A1585A-A3E3-4119-BC16-6D5B6E711E53}"/>
              </a:ext>
            </a:extLst>
          </p:cNvPr>
          <p:cNvPicPr>
            <a:picLocks noChangeAspect="1"/>
          </p:cNvPicPr>
          <p:nvPr userDrawn="1"/>
        </p:nvPicPr>
        <p:blipFill>
          <a:blip r:embed="rId2"/>
          <a:srcRect/>
          <a:stretch/>
        </p:blipFill>
        <p:spPr>
          <a:xfrm>
            <a:off x="0" y="0"/>
            <a:ext cx="6096000" cy="6858000"/>
          </a:xfrm>
          <a:prstGeom prst="rect">
            <a:avLst/>
          </a:prstGeom>
        </p:spPr>
      </p:pic>
      <p:pic>
        <p:nvPicPr>
          <p:cNvPr id="6" name="Picture 5">
            <a:extLst>
              <a:ext uri="{FF2B5EF4-FFF2-40B4-BE49-F238E27FC236}">
                <a16:creationId xmlns:a16="http://schemas.microsoft.com/office/drawing/2014/main" id="{DADFD7D5-179A-9B48-8C8B-B525E2D65A0F}"/>
              </a:ext>
            </a:extLst>
          </p:cNvPr>
          <p:cNvPicPr>
            <a:picLocks noChangeAspect="1"/>
          </p:cNvPicPr>
          <p:nvPr userDrawn="1"/>
        </p:nvPicPr>
        <p:blipFill>
          <a:blip r:embed="rId3"/>
          <a:srcRect/>
          <a:stretch/>
        </p:blipFill>
        <p:spPr>
          <a:xfrm>
            <a:off x="10487552" y="205200"/>
            <a:ext cx="1417349" cy="692193"/>
          </a:xfrm>
          <a:prstGeom prst="rect">
            <a:avLst/>
          </a:prstGeom>
        </p:spPr>
      </p:pic>
      <p:sp>
        <p:nvSpPr>
          <p:cNvPr id="5" name="Freeform 18">
            <a:extLst>
              <a:ext uri="{FF2B5EF4-FFF2-40B4-BE49-F238E27FC236}">
                <a16:creationId xmlns:a16="http://schemas.microsoft.com/office/drawing/2014/main" id="{0D55BB62-D980-BC46-9BB9-EB35712CDEE5}"/>
              </a:ext>
            </a:extLst>
          </p:cNvPr>
          <p:cNvSpPr>
            <a:spLocks noEditPoints="1"/>
          </p:cNvSpPr>
          <p:nvPr userDrawn="1"/>
        </p:nvSpPr>
        <p:spPr bwMode="auto">
          <a:xfrm>
            <a:off x="1522937" y="1369425"/>
            <a:ext cx="3047559" cy="4102743"/>
          </a:xfrm>
          <a:custGeom>
            <a:avLst/>
            <a:gdLst>
              <a:gd name="T0" fmla="*/ 959 w 1917"/>
              <a:gd name="T1" fmla="*/ 2401 h 2584"/>
              <a:gd name="T2" fmla="*/ 183 w 1917"/>
              <a:gd name="T3" fmla="*/ 1447 h 2584"/>
              <a:gd name="T4" fmla="*/ 959 w 1917"/>
              <a:gd name="T5" fmla="*/ 184 h 2584"/>
              <a:gd name="T6" fmla="*/ 1734 w 1917"/>
              <a:gd name="T7" fmla="*/ 1447 h 2584"/>
              <a:gd name="T8" fmla="*/ 959 w 1917"/>
              <a:gd name="T9" fmla="*/ 2401 h 2584"/>
              <a:gd name="T10" fmla="*/ 959 w 1917"/>
              <a:gd name="T11" fmla="*/ 0 h 2584"/>
              <a:gd name="T12" fmla="*/ 959 w 1917"/>
              <a:gd name="T13" fmla="*/ 0 h 2584"/>
              <a:gd name="T14" fmla="*/ 0 w 1917"/>
              <a:gd name="T15" fmla="*/ 1447 h 2584"/>
              <a:gd name="T16" fmla="*/ 959 w 1917"/>
              <a:gd name="T17" fmla="*/ 2584 h 2584"/>
              <a:gd name="T18" fmla="*/ 1917 w 1917"/>
              <a:gd name="T19" fmla="*/ 1451 h 2584"/>
              <a:gd name="T20" fmla="*/ 1917 w 1917"/>
              <a:gd name="T21" fmla="*/ 1443 h 2584"/>
              <a:gd name="T22" fmla="*/ 959 w 1917"/>
              <a:gd name="T23" fmla="*/ 0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7" h="2584">
                <a:moveTo>
                  <a:pt x="959" y="2401"/>
                </a:moveTo>
                <a:cubicBezTo>
                  <a:pt x="554" y="2401"/>
                  <a:pt x="183" y="2142"/>
                  <a:pt x="183" y="1447"/>
                </a:cubicBezTo>
                <a:cubicBezTo>
                  <a:pt x="183" y="824"/>
                  <a:pt x="632" y="184"/>
                  <a:pt x="959" y="184"/>
                </a:cubicBezTo>
                <a:cubicBezTo>
                  <a:pt x="1285" y="184"/>
                  <a:pt x="1734" y="824"/>
                  <a:pt x="1734" y="1447"/>
                </a:cubicBezTo>
                <a:cubicBezTo>
                  <a:pt x="1734" y="2142"/>
                  <a:pt x="1363" y="2401"/>
                  <a:pt x="959" y="2401"/>
                </a:cubicBezTo>
                <a:moveTo>
                  <a:pt x="959" y="0"/>
                </a:moveTo>
                <a:cubicBezTo>
                  <a:pt x="959" y="0"/>
                  <a:pt x="959" y="0"/>
                  <a:pt x="959" y="0"/>
                </a:cubicBezTo>
                <a:cubicBezTo>
                  <a:pt x="502" y="0"/>
                  <a:pt x="0" y="757"/>
                  <a:pt x="0" y="1447"/>
                </a:cubicBezTo>
                <a:cubicBezTo>
                  <a:pt x="0" y="2285"/>
                  <a:pt x="495" y="2584"/>
                  <a:pt x="959" y="2584"/>
                </a:cubicBezTo>
                <a:cubicBezTo>
                  <a:pt x="1421" y="2584"/>
                  <a:pt x="1915" y="2286"/>
                  <a:pt x="1917" y="1451"/>
                </a:cubicBezTo>
                <a:cubicBezTo>
                  <a:pt x="1917" y="1443"/>
                  <a:pt x="1917" y="1443"/>
                  <a:pt x="1917" y="1443"/>
                </a:cubicBezTo>
                <a:cubicBezTo>
                  <a:pt x="1915" y="755"/>
                  <a:pt x="1415" y="0"/>
                  <a:pt x="959" y="0"/>
                </a:cubicBezTo>
              </a:path>
            </a:pathLst>
          </a:custGeom>
          <a:solidFill>
            <a:schemeClr val="bg1">
              <a:alpha val="40000"/>
            </a:schemeClr>
          </a:solidFill>
          <a:ln>
            <a:noFill/>
          </a:ln>
        </p:spPr>
        <p:txBody>
          <a:bodyPr vert="horz" wrap="square" lIns="45721" tIns="22860" rIns="45721" bIns="22860" numCol="1" anchor="t" anchorCtr="0" compatLnSpc="1">
            <a:prstTxWarp prst="textNoShape">
              <a:avLst/>
            </a:prstTxWarp>
          </a:bodyPr>
          <a:lstStyle/>
          <a:p>
            <a:endParaRPr lang="en-AU" sz="900" dirty="0"/>
          </a:p>
        </p:txBody>
      </p:sp>
    </p:spTree>
    <p:extLst>
      <p:ext uri="{BB962C8B-B14F-4D97-AF65-F5344CB8AC3E}">
        <p14:creationId xmlns:p14="http://schemas.microsoft.com/office/powerpoint/2010/main" val="206652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or End Slide 2">
    <p:bg>
      <p:bgPr>
        <a:solidFill>
          <a:srgbClr val="1618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1526880" y="2963668"/>
            <a:ext cx="4569125" cy="930665"/>
          </a:xfrm>
        </p:spPr>
        <p:txBody>
          <a:bodyPr anchor="ctr" anchorCtr="0"/>
          <a:lstStyle>
            <a:lvl1pPr algn="l">
              <a:defRPr sz="3200">
                <a:solidFill>
                  <a:schemeClr val="accent1"/>
                </a:solidFill>
                <a:latin typeface="+mj-lt"/>
              </a:defRPr>
            </a:lvl1pPr>
          </a:lstStyle>
          <a:p>
            <a:r>
              <a:rPr lang="en-US" noProof="0" dirty="0"/>
              <a:t>Click to add text</a:t>
            </a:r>
            <a:endParaRPr lang="en-AU" noProof="0" dirty="0"/>
          </a:p>
        </p:txBody>
      </p:sp>
      <p:pic>
        <p:nvPicPr>
          <p:cNvPr id="5" name="Picture 4">
            <a:extLst>
              <a:ext uri="{FF2B5EF4-FFF2-40B4-BE49-F238E27FC236}">
                <a16:creationId xmlns:a16="http://schemas.microsoft.com/office/drawing/2014/main" id="{C50020F0-DF68-D34C-84CB-B7EE760A86D0}"/>
              </a:ext>
            </a:extLst>
          </p:cNvPr>
          <p:cNvPicPr>
            <a:picLocks noChangeAspect="1"/>
          </p:cNvPicPr>
          <p:nvPr userDrawn="1"/>
        </p:nvPicPr>
        <p:blipFill>
          <a:blip r:embed="rId2"/>
          <a:srcRect/>
          <a:stretch/>
        </p:blipFill>
        <p:spPr>
          <a:xfrm>
            <a:off x="10487552" y="205200"/>
            <a:ext cx="1417349" cy="692193"/>
          </a:xfrm>
          <a:prstGeom prst="rect">
            <a:avLst/>
          </a:prstGeom>
        </p:spPr>
      </p:pic>
    </p:spTree>
    <p:extLst>
      <p:ext uri="{BB962C8B-B14F-4D97-AF65-F5344CB8AC3E}">
        <p14:creationId xmlns:p14="http://schemas.microsoft.com/office/powerpoint/2010/main" val="16553367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759001" y="1676404"/>
            <a:ext cx="9900000"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5B5B167B-D18E-48A8-AECC-3806BE2F3F07}"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Tree>
    <p:extLst>
      <p:ext uri="{BB962C8B-B14F-4D97-AF65-F5344CB8AC3E}">
        <p14:creationId xmlns:p14="http://schemas.microsoft.com/office/powerpoint/2010/main" val="10770478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Title 1">
    <p:bg>
      <p:bgPr>
        <a:solidFill>
          <a:srgbClr val="1618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6098880" y="2493045"/>
            <a:ext cx="4569125" cy="930665"/>
          </a:xfrm>
        </p:spPr>
        <p:txBody>
          <a:bodyPr anchor="b"/>
          <a:lstStyle>
            <a:lvl1pPr algn="l">
              <a:defRPr sz="3200">
                <a:solidFill>
                  <a:schemeClr val="accent1"/>
                </a:solidFill>
                <a:latin typeface="+mj-lt"/>
              </a:defRPr>
            </a:lvl1pPr>
          </a:lstStyle>
          <a:p>
            <a:endParaRPr lang="en-AU" noProof="0" dirty="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6098880" y="3438146"/>
            <a:ext cx="4569125" cy="930665"/>
          </a:xfrm>
        </p:spPr>
        <p:txBody>
          <a:bodyPr/>
          <a:lstStyle>
            <a:lvl1pPr marL="0" indent="0" algn="l">
              <a:lnSpc>
                <a:spcPct val="90000"/>
              </a:lnSpc>
              <a:spcBef>
                <a:spcPts val="0"/>
              </a:spcBef>
              <a:buNone/>
              <a:defRPr sz="3200">
                <a:solidFill>
                  <a:schemeClr val="bg1"/>
                </a:solidFill>
                <a:latin typeface="+mj-lt"/>
              </a:defRPr>
            </a:lvl1pPr>
            <a:lvl2pPr marL="457166" indent="0" algn="ctr">
              <a:buNone/>
              <a:defRPr sz="2000"/>
            </a:lvl2pPr>
            <a:lvl3pPr marL="914332" indent="0" algn="ctr">
              <a:buNone/>
              <a:defRPr sz="1801"/>
            </a:lvl3pPr>
            <a:lvl4pPr marL="1371496"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6" indent="0" algn="ctr">
              <a:buNone/>
              <a:defRPr sz="1600"/>
            </a:lvl9pPr>
          </a:lstStyle>
          <a:p>
            <a:endParaRPr lang="en-AU" noProof="0" dirty="0"/>
          </a:p>
        </p:txBody>
      </p:sp>
      <p:sp>
        <p:nvSpPr>
          <p:cNvPr id="11" name="Text Placeholder 2">
            <a:extLst>
              <a:ext uri="{FF2B5EF4-FFF2-40B4-BE49-F238E27FC236}">
                <a16:creationId xmlns:a16="http://schemas.microsoft.com/office/drawing/2014/main" id="{FBD59441-423F-4489-9261-A1C1B99C17F1}"/>
              </a:ext>
            </a:extLst>
          </p:cNvPr>
          <p:cNvSpPr>
            <a:spLocks noGrp="1"/>
          </p:cNvSpPr>
          <p:nvPr>
            <p:ph type="body" idx="13" hasCustomPrompt="1"/>
          </p:nvPr>
        </p:nvSpPr>
        <p:spPr>
          <a:xfrm>
            <a:off x="6098884" y="5483505"/>
            <a:ext cx="1725281"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A presentation to &lt;Client Name&gt; &lt;Date&gt;</a:t>
            </a:r>
          </a:p>
        </p:txBody>
      </p:sp>
      <p:sp>
        <p:nvSpPr>
          <p:cNvPr id="12" name="Text Placeholder 2">
            <a:extLst>
              <a:ext uri="{FF2B5EF4-FFF2-40B4-BE49-F238E27FC236}">
                <a16:creationId xmlns:a16="http://schemas.microsoft.com/office/drawing/2014/main" id="{571D4603-1C4B-4CA5-AD94-B60B51FB107E}"/>
              </a:ext>
            </a:extLst>
          </p:cNvPr>
          <p:cNvSpPr>
            <a:spLocks noGrp="1"/>
          </p:cNvSpPr>
          <p:nvPr>
            <p:ph type="body" idx="14" hasCustomPrompt="1"/>
          </p:nvPr>
        </p:nvSpPr>
        <p:spPr>
          <a:xfrm>
            <a:off x="8108831" y="5483505"/>
            <a:ext cx="2559172"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Presented by &lt;</a:t>
            </a:r>
            <a:r>
              <a:rPr lang="en-AU" noProof="0" dirty="0" err="1"/>
              <a:t>FirstnameSurname</a:t>
            </a:r>
            <a:r>
              <a:rPr lang="en-AU" noProof="0" dirty="0"/>
              <a:t>&gt; &lt;</a:t>
            </a:r>
            <a:r>
              <a:rPr lang="en-AU" noProof="0" dirty="0" err="1"/>
              <a:t>Jobtitle</a:t>
            </a:r>
            <a:r>
              <a:rPr lang="en-AU" noProof="0" dirty="0"/>
              <a:t>/Position&gt;</a:t>
            </a:r>
          </a:p>
        </p:txBody>
      </p:sp>
      <p:grpSp>
        <p:nvGrpSpPr>
          <p:cNvPr id="37" name="Group 36">
            <a:extLst>
              <a:ext uri="{FF2B5EF4-FFF2-40B4-BE49-F238E27FC236}">
                <a16:creationId xmlns:a16="http://schemas.microsoft.com/office/drawing/2014/main" id="{C3D9AEF8-8EB2-443C-9607-53B8A3041DB0}"/>
              </a:ext>
            </a:extLst>
          </p:cNvPr>
          <p:cNvGrpSpPr/>
          <p:nvPr userDrawn="1"/>
        </p:nvGrpSpPr>
        <p:grpSpPr>
          <a:xfrm>
            <a:off x="1466975" y="1323574"/>
            <a:ext cx="3162180" cy="4153311"/>
            <a:chOff x="8469313" y="1968500"/>
            <a:chExt cx="7445375" cy="9779000"/>
          </a:xfrm>
        </p:grpSpPr>
        <p:sp>
          <p:nvSpPr>
            <p:cNvPr id="7" name="AutoShape 3">
              <a:extLst>
                <a:ext uri="{FF2B5EF4-FFF2-40B4-BE49-F238E27FC236}">
                  <a16:creationId xmlns:a16="http://schemas.microsoft.com/office/drawing/2014/main" id="{B91C19F0-C6E6-4117-BC56-0A74B2F220E5}"/>
                </a:ext>
              </a:extLst>
            </p:cNvPr>
            <p:cNvSpPr>
              <a:spLocks noChangeAspect="1" noChangeArrowheads="1" noTextEdit="1"/>
            </p:cNvSpPr>
            <p:nvPr userDrawn="1"/>
          </p:nvSpPr>
          <p:spPr bwMode="auto">
            <a:xfrm>
              <a:off x="8469313" y="1968500"/>
              <a:ext cx="7445375" cy="977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9" name="Freeform 5">
              <a:extLst>
                <a:ext uri="{FF2B5EF4-FFF2-40B4-BE49-F238E27FC236}">
                  <a16:creationId xmlns:a16="http://schemas.microsoft.com/office/drawing/2014/main" id="{FBACB17F-67A3-4A1E-9CF2-44A893C1A810}"/>
                </a:ext>
              </a:extLst>
            </p:cNvPr>
            <p:cNvSpPr>
              <a:spLocks/>
            </p:cNvSpPr>
            <p:nvPr userDrawn="1"/>
          </p:nvSpPr>
          <p:spPr bwMode="auto">
            <a:xfrm>
              <a:off x="12039601" y="8234363"/>
              <a:ext cx="214313" cy="309563"/>
            </a:xfrm>
            <a:custGeom>
              <a:avLst/>
              <a:gdLst>
                <a:gd name="T0" fmla="*/ 0 w 57"/>
                <a:gd name="T1" fmla="*/ 34 h 83"/>
                <a:gd name="T2" fmla="*/ 29 w 57"/>
                <a:gd name="T3" fmla="*/ 0 h 83"/>
                <a:gd name="T4" fmla="*/ 57 w 57"/>
                <a:gd name="T5" fmla="*/ 34 h 83"/>
                <a:gd name="T6" fmla="*/ 57 w 57"/>
                <a:gd name="T7" fmla="*/ 50 h 83"/>
                <a:gd name="T8" fmla="*/ 29 w 57"/>
                <a:gd name="T9" fmla="*/ 83 h 83"/>
                <a:gd name="T10" fmla="*/ 0 w 57"/>
                <a:gd name="T11" fmla="*/ 50 h 83"/>
                <a:gd name="T12" fmla="*/ 0 w 57"/>
                <a:gd name="T13" fmla="*/ 34 h 83"/>
              </a:gdLst>
              <a:ahLst/>
              <a:cxnLst>
                <a:cxn ang="0">
                  <a:pos x="T0" y="T1"/>
                </a:cxn>
                <a:cxn ang="0">
                  <a:pos x="T2" y="T3"/>
                </a:cxn>
                <a:cxn ang="0">
                  <a:pos x="T4" y="T5"/>
                </a:cxn>
                <a:cxn ang="0">
                  <a:pos x="T6" y="T7"/>
                </a:cxn>
                <a:cxn ang="0">
                  <a:pos x="T8" y="T9"/>
                </a:cxn>
                <a:cxn ang="0">
                  <a:pos x="T10" y="T11"/>
                </a:cxn>
                <a:cxn ang="0">
                  <a:pos x="T12" y="T13"/>
                </a:cxn>
              </a:cxnLst>
              <a:rect l="0" t="0" r="r" b="b"/>
              <a:pathLst>
                <a:path w="57" h="83">
                  <a:moveTo>
                    <a:pt x="0" y="34"/>
                  </a:moveTo>
                  <a:cubicBezTo>
                    <a:pt x="0" y="15"/>
                    <a:pt x="13" y="0"/>
                    <a:pt x="29" y="0"/>
                  </a:cubicBezTo>
                  <a:cubicBezTo>
                    <a:pt x="44" y="0"/>
                    <a:pt x="57" y="15"/>
                    <a:pt x="57" y="34"/>
                  </a:cubicBezTo>
                  <a:cubicBezTo>
                    <a:pt x="57" y="50"/>
                    <a:pt x="57" y="50"/>
                    <a:pt x="57" y="50"/>
                  </a:cubicBezTo>
                  <a:cubicBezTo>
                    <a:pt x="57" y="68"/>
                    <a:pt x="44" y="83"/>
                    <a:pt x="29" y="83"/>
                  </a:cubicBezTo>
                  <a:cubicBezTo>
                    <a:pt x="13" y="83"/>
                    <a:pt x="0" y="68"/>
                    <a:pt x="0" y="50"/>
                  </a:cubicBezTo>
                  <a:lnTo>
                    <a:pt x="0" y="34"/>
                  </a:lnTo>
                  <a:close/>
                </a:path>
              </a:pathLst>
            </a:custGeom>
            <a:solidFill>
              <a:srgbClr val="8131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10" name="Freeform 6">
              <a:extLst>
                <a:ext uri="{FF2B5EF4-FFF2-40B4-BE49-F238E27FC236}">
                  <a16:creationId xmlns:a16="http://schemas.microsoft.com/office/drawing/2014/main" id="{8FEE4D53-8DE0-4E9F-B368-EE48062A969D}"/>
                </a:ext>
              </a:extLst>
            </p:cNvPr>
            <p:cNvSpPr>
              <a:spLocks/>
            </p:cNvSpPr>
            <p:nvPr userDrawn="1"/>
          </p:nvSpPr>
          <p:spPr bwMode="auto">
            <a:xfrm>
              <a:off x="11107738" y="8480425"/>
              <a:ext cx="2085975" cy="339725"/>
            </a:xfrm>
            <a:custGeom>
              <a:avLst/>
              <a:gdLst>
                <a:gd name="T0" fmla="*/ 312 w 557"/>
                <a:gd name="T1" fmla="*/ 3 h 91"/>
                <a:gd name="T2" fmla="*/ 246 w 557"/>
                <a:gd name="T3" fmla="*/ 3 h 91"/>
                <a:gd name="T4" fmla="*/ 33 w 557"/>
                <a:gd name="T5" fmla="*/ 45 h 91"/>
                <a:gd name="T6" fmla="*/ 0 w 557"/>
                <a:gd name="T7" fmla="*/ 71 h 91"/>
                <a:gd name="T8" fmla="*/ 34 w 557"/>
                <a:gd name="T9" fmla="*/ 91 h 91"/>
                <a:gd name="T10" fmla="*/ 524 w 557"/>
                <a:gd name="T11" fmla="*/ 91 h 91"/>
                <a:gd name="T12" fmla="*/ 557 w 557"/>
                <a:gd name="T13" fmla="*/ 71 h 91"/>
                <a:gd name="T14" fmla="*/ 524 w 557"/>
                <a:gd name="T15" fmla="*/ 45 h 91"/>
                <a:gd name="T16" fmla="*/ 312 w 557"/>
                <a:gd name="T17" fmla="*/ 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91">
                  <a:moveTo>
                    <a:pt x="312" y="3"/>
                  </a:moveTo>
                  <a:cubicBezTo>
                    <a:pt x="294" y="0"/>
                    <a:pt x="264" y="0"/>
                    <a:pt x="246" y="3"/>
                  </a:cubicBezTo>
                  <a:cubicBezTo>
                    <a:pt x="33" y="45"/>
                    <a:pt x="33" y="45"/>
                    <a:pt x="33" y="45"/>
                  </a:cubicBezTo>
                  <a:cubicBezTo>
                    <a:pt x="15" y="48"/>
                    <a:pt x="0" y="60"/>
                    <a:pt x="0" y="71"/>
                  </a:cubicBezTo>
                  <a:cubicBezTo>
                    <a:pt x="0" y="82"/>
                    <a:pt x="16" y="91"/>
                    <a:pt x="34" y="91"/>
                  </a:cubicBezTo>
                  <a:cubicBezTo>
                    <a:pt x="524" y="91"/>
                    <a:pt x="524" y="91"/>
                    <a:pt x="524" y="91"/>
                  </a:cubicBezTo>
                  <a:cubicBezTo>
                    <a:pt x="542" y="91"/>
                    <a:pt x="557" y="82"/>
                    <a:pt x="557" y="71"/>
                  </a:cubicBezTo>
                  <a:cubicBezTo>
                    <a:pt x="557" y="60"/>
                    <a:pt x="542" y="48"/>
                    <a:pt x="524" y="45"/>
                  </a:cubicBezTo>
                  <a:lnTo>
                    <a:pt x="312" y="3"/>
                  </a:ln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13" name="Freeform 7">
              <a:extLst>
                <a:ext uri="{FF2B5EF4-FFF2-40B4-BE49-F238E27FC236}">
                  <a16:creationId xmlns:a16="http://schemas.microsoft.com/office/drawing/2014/main" id="{1C41073A-E812-4740-8596-25B58CDA03BA}"/>
                </a:ext>
              </a:extLst>
            </p:cNvPr>
            <p:cNvSpPr>
              <a:spLocks/>
            </p:cNvSpPr>
            <p:nvPr userDrawn="1"/>
          </p:nvSpPr>
          <p:spPr bwMode="auto">
            <a:xfrm>
              <a:off x="10707688" y="5597525"/>
              <a:ext cx="931863" cy="935038"/>
            </a:xfrm>
            <a:custGeom>
              <a:avLst/>
              <a:gdLst>
                <a:gd name="T0" fmla="*/ 0 w 587"/>
                <a:gd name="T1" fmla="*/ 24 h 589"/>
                <a:gd name="T2" fmla="*/ 564 w 587"/>
                <a:gd name="T3" fmla="*/ 589 h 589"/>
                <a:gd name="T4" fmla="*/ 587 w 587"/>
                <a:gd name="T5" fmla="*/ 535 h 589"/>
                <a:gd name="T6" fmla="*/ 54 w 587"/>
                <a:gd name="T7" fmla="*/ 0 h 589"/>
                <a:gd name="T8" fmla="*/ 0 w 587"/>
                <a:gd name="T9" fmla="*/ 24 h 589"/>
              </a:gdLst>
              <a:ahLst/>
              <a:cxnLst>
                <a:cxn ang="0">
                  <a:pos x="T0" y="T1"/>
                </a:cxn>
                <a:cxn ang="0">
                  <a:pos x="T2" y="T3"/>
                </a:cxn>
                <a:cxn ang="0">
                  <a:pos x="T4" y="T5"/>
                </a:cxn>
                <a:cxn ang="0">
                  <a:pos x="T6" y="T7"/>
                </a:cxn>
                <a:cxn ang="0">
                  <a:pos x="T8" y="T9"/>
                </a:cxn>
              </a:cxnLst>
              <a:rect l="0" t="0" r="r" b="b"/>
              <a:pathLst>
                <a:path w="587" h="589">
                  <a:moveTo>
                    <a:pt x="0" y="24"/>
                  </a:moveTo>
                  <a:lnTo>
                    <a:pt x="564" y="589"/>
                  </a:lnTo>
                  <a:lnTo>
                    <a:pt x="587" y="535"/>
                  </a:lnTo>
                  <a:lnTo>
                    <a:pt x="54" y="0"/>
                  </a:lnTo>
                  <a:lnTo>
                    <a:pt x="0" y="24"/>
                  </a:lnTo>
                  <a:close/>
                </a:path>
              </a:pathLst>
            </a:custGeom>
            <a:solidFill>
              <a:srgbClr val="8131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14" name="Freeform 8">
              <a:extLst>
                <a:ext uri="{FF2B5EF4-FFF2-40B4-BE49-F238E27FC236}">
                  <a16:creationId xmlns:a16="http://schemas.microsoft.com/office/drawing/2014/main" id="{47EC8435-45F5-4D23-8AD2-6D8437108997}"/>
                </a:ext>
              </a:extLst>
            </p:cNvPr>
            <p:cNvSpPr>
              <a:spLocks/>
            </p:cNvSpPr>
            <p:nvPr userDrawn="1"/>
          </p:nvSpPr>
          <p:spPr bwMode="auto">
            <a:xfrm>
              <a:off x="10583863" y="5635625"/>
              <a:ext cx="1019175" cy="1020763"/>
            </a:xfrm>
            <a:custGeom>
              <a:avLst/>
              <a:gdLst>
                <a:gd name="T0" fmla="*/ 19 w 272"/>
                <a:gd name="T1" fmla="*/ 6 h 273"/>
                <a:gd name="T2" fmla="*/ 12 w 272"/>
                <a:gd name="T3" fmla="*/ 43 h 273"/>
                <a:gd name="T4" fmla="*/ 229 w 272"/>
                <a:gd name="T5" fmla="*/ 260 h 273"/>
                <a:gd name="T6" fmla="*/ 266 w 272"/>
                <a:gd name="T7" fmla="*/ 253 h 273"/>
                <a:gd name="T8" fmla="*/ 272 w 272"/>
                <a:gd name="T9" fmla="*/ 240 h 273"/>
                <a:gd name="T10" fmla="*/ 33 w 272"/>
                <a:gd name="T11" fmla="*/ 0 h 273"/>
                <a:gd name="T12" fmla="*/ 19 w 272"/>
                <a:gd name="T13" fmla="*/ 6 h 273"/>
              </a:gdLst>
              <a:ahLst/>
              <a:cxnLst>
                <a:cxn ang="0">
                  <a:pos x="T0" y="T1"/>
                </a:cxn>
                <a:cxn ang="0">
                  <a:pos x="T2" y="T3"/>
                </a:cxn>
                <a:cxn ang="0">
                  <a:pos x="T4" y="T5"/>
                </a:cxn>
                <a:cxn ang="0">
                  <a:pos x="T6" y="T7"/>
                </a:cxn>
                <a:cxn ang="0">
                  <a:pos x="T8" y="T9"/>
                </a:cxn>
                <a:cxn ang="0">
                  <a:pos x="T10" y="T11"/>
                </a:cxn>
                <a:cxn ang="0">
                  <a:pos x="T12" y="T13"/>
                </a:cxn>
              </a:cxnLst>
              <a:rect l="0" t="0" r="r" b="b"/>
              <a:pathLst>
                <a:path w="272" h="273">
                  <a:moveTo>
                    <a:pt x="19" y="6"/>
                  </a:moveTo>
                  <a:cubicBezTo>
                    <a:pt x="3" y="13"/>
                    <a:pt x="0" y="30"/>
                    <a:pt x="12" y="43"/>
                  </a:cubicBezTo>
                  <a:cubicBezTo>
                    <a:pt x="229" y="260"/>
                    <a:pt x="229" y="260"/>
                    <a:pt x="229" y="260"/>
                  </a:cubicBezTo>
                  <a:cubicBezTo>
                    <a:pt x="242" y="273"/>
                    <a:pt x="259" y="270"/>
                    <a:pt x="266" y="253"/>
                  </a:cubicBezTo>
                  <a:cubicBezTo>
                    <a:pt x="272" y="240"/>
                    <a:pt x="272" y="240"/>
                    <a:pt x="272" y="240"/>
                  </a:cubicBezTo>
                  <a:cubicBezTo>
                    <a:pt x="33" y="0"/>
                    <a:pt x="33" y="0"/>
                    <a:pt x="33" y="0"/>
                  </a:cubicBezTo>
                  <a:lnTo>
                    <a:pt x="19"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15" name="Freeform 9">
              <a:extLst>
                <a:ext uri="{FF2B5EF4-FFF2-40B4-BE49-F238E27FC236}">
                  <a16:creationId xmlns:a16="http://schemas.microsoft.com/office/drawing/2014/main" id="{291B8BE0-0F0B-4F15-AAAE-4CA7171ECAE3}"/>
                </a:ext>
              </a:extLst>
            </p:cNvPr>
            <p:cNvSpPr>
              <a:spLocks/>
            </p:cNvSpPr>
            <p:nvPr userDrawn="1"/>
          </p:nvSpPr>
          <p:spPr bwMode="auto">
            <a:xfrm>
              <a:off x="12126913" y="6854825"/>
              <a:ext cx="1089025" cy="1128713"/>
            </a:xfrm>
            <a:custGeom>
              <a:avLst/>
              <a:gdLst>
                <a:gd name="T0" fmla="*/ 13 w 291"/>
                <a:gd name="T1" fmla="*/ 302 h 302"/>
                <a:gd name="T2" fmla="*/ 5 w 291"/>
                <a:gd name="T3" fmla="*/ 298 h 302"/>
                <a:gd name="T4" fmla="*/ 4 w 291"/>
                <a:gd name="T5" fmla="*/ 282 h 302"/>
                <a:gd name="T6" fmla="*/ 269 w 291"/>
                <a:gd name="T7" fmla="*/ 5 h 302"/>
                <a:gd name="T8" fmla="*/ 286 w 291"/>
                <a:gd name="T9" fmla="*/ 5 h 302"/>
                <a:gd name="T10" fmla="*/ 286 w 291"/>
                <a:gd name="T11" fmla="*/ 22 h 302"/>
                <a:gd name="T12" fmla="*/ 21 w 291"/>
                <a:gd name="T13" fmla="*/ 298 h 302"/>
                <a:gd name="T14" fmla="*/ 13 w 291"/>
                <a:gd name="T15" fmla="*/ 302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302">
                  <a:moveTo>
                    <a:pt x="13" y="302"/>
                  </a:moveTo>
                  <a:cubicBezTo>
                    <a:pt x="10" y="302"/>
                    <a:pt x="7" y="301"/>
                    <a:pt x="5" y="298"/>
                  </a:cubicBezTo>
                  <a:cubicBezTo>
                    <a:pt x="0" y="294"/>
                    <a:pt x="0" y="286"/>
                    <a:pt x="4" y="282"/>
                  </a:cubicBezTo>
                  <a:cubicBezTo>
                    <a:pt x="269" y="5"/>
                    <a:pt x="269" y="5"/>
                    <a:pt x="269" y="5"/>
                  </a:cubicBezTo>
                  <a:cubicBezTo>
                    <a:pt x="274" y="1"/>
                    <a:pt x="281" y="0"/>
                    <a:pt x="286" y="5"/>
                  </a:cubicBezTo>
                  <a:cubicBezTo>
                    <a:pt x="290" y="10"/>
                    <a:pt x="291" y="17"/>
                    <a:pt x="286" y="22"/>
                  </a:cubicBezTo>
                  <a:cubicBezTo>
                    <a:pt x="21" y="298"/>
                    <a:pt x="21" y="298"/>
                    <a:pt x="21" y="298"/>
                  </a:cubicBezTo>
                  <a:cubicBezTo>
                    <a:pt x="19" y="301"/>
                    <a:pt x="16" y="302"/>
                    <a:pt x="13" y="302"/>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27" name="Freeform 10">
              <a:extLst>
                <a:ext uri="{FF2B5EF4-FFF2-40B4-BE49-F238E27FC236}">
                  <a16:creationId xmlns:a16="http://schemas.microsoft.com/office/drawing/2014/main" id="{FA82D773-62B1-47EC-9CAE-2DC1CA1E3990}"/>
                </a:ext>
              </a:extLst>
            </p:cNvPr>
            <p:cNvSpPr>
              <a:spLocks/>
            </p:cNvSpPr>
            <p:nvPr userDrawn="1"/>
          </p:nvSpPr>
          <p:spPr bwMode="auto">
            <a:xfrm>
              <a:off x="12249151" y="6970713"/>
              <a:ext cx="1090613" cy="1123950"/>
            </a:xfrm>
            <a:custGeom>
              <a:avLst/>
              <a:gdLst>
                <a:gd name="T0" fmla="*/ 13 w 291"/>
                <a:gd name="T1" fmla="*/ 301 h 301"/>
                <a:gd name="T2" fmla="*/ 5 w 291"/>
                <a:gd name="T3" fmla="*/ 297 h 301"/>
                <a:gd name="T4" fmla="*/ 4 w 291"/>
                <a:gd name="T5" fmla="*/ 281 h 301"/>
                <a:gd name="T6" fmla="*/ 269 w 291"/>
                <a:gd name="T7" fmla="*/ 4 h 301"/>
                <a:gd name="T8" fmla="*/ 286 w 291"/>
                <a:gd name="T9" fmla="*/ 4 h 301"/>
                <a:gd name="T10" fmla="*/ 286 w 291"/>
                <a:gd name="T11" fmla="*/ 21 h 301"/>
                <a:gd name="T12" fmla="*/ 21 w 291"/>
                <a:gd name="T13" fmla="*/ 297 h 301"/>
                <a:gd name="T14" fmla="*/ 13 w 291"/>
                <a:gd name="T15" fmla="*/ 301 h 3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301">
                  <a:moveTo>
                    <a:pt x="13" y="301"/>
                  </a:moveTo>
                  <a:cubicBezTo>
                    <a:pt x="10" y="301"/>
                    <a:pt x="7" y="300"/>
                    <a:pt x="5" y="297"/>
                  </a:cubicBezTo>
                  <a:cubicBezTo>
                    <a:pt x="0" y="293"/>
                    <a:pt x="0" y="286"/>
                    <a:pt x="4" y="281"/>
                  </a:cubicBezTo>
                  <a:cubicBezTo>
                    <a:pt x="269" y="4"/>
                    <a:pt x="269" y="4"/>
                    <a:pt x="269" y="4"/>
                  </a:cubicBezTo>
                  <a:cubicBezTo>
                    <a:pt x="274" y="0"/>
                    <a:pt x="281" y="0"/>
                    <a:pt x="286" y="4"/>
                  </a:cubicBezTo>
                  <a:cubicBezTo>
                    <a:pt x="291" y="9"/>
                    <a:pt x="291" y="16"/>
                    <a:pt x="286" y="21"/>
                  </a:cubicBezTo>
                  <a:cubicBezTo>
                    <a:pt x="21" y="297"/>
                    <a:pt x="21" y="297"/>
                    <a:pt x="21" y="297"/>
                  </a:cubicBezTo>
                  <a:cubicBezTo>
                    <a:pt x="19" y="300"/>
                    <a:pt x="16" y="301"/>
                    <a:pt x="13" y="301"/>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29" name="Freeform 11">
              <a:extLst>
                <a:ext uri="{FF2B5EF4-FFF2-40B4-BE49-F238E27FC236}">
                  <a16:creationId xmlns:a16="http://schemas.microsoft.com/office/drawing/2014/main" id="{F61394F7-C384-438C-8347-A5766D8E56AC}"/>
                </a:ext>
              </a:extLst>
            </p:cNvPr>
            <p:cNvSpPr>
              <a:spLocks/>
            </p:cNvSpPr>
            <p:nvPr userDrawn="1"/>
          </p:nvSpPr>
          <p:spPr bwMode="auto">
            <a:xfrm>
              <a:off x="12111038" y="5784850"/>
              <a:ext cx="1130300" cy="1084263"/>
            </a:xfrm>
            <a:custGeom>
              <a:avLst/>
              <a:gdLst>
                <a:gd name="T0" fmla="*/ 289 w 302"/>
                <a:gd name="T1" fmla="*/ 290 h 290"/>
                <a:gd name="T2" fmla="*/ 281 w 302"/>
                <a:gd name="T3" fmla="*/ 286 h 290"/>
                <a:gd name="T4" fmla="*/ 5 w 302"/>
                <a:gd name="T5" fmla="*/ 21 h 290"/>
                <a:gd name="T6" fmla="*/ 4 w 302"/>
                <a:gd name="T7" fmla="*/ 5 h 290"/>
                <a:gd name="T8" fmla="*/ 21 w 302"/>
                <a:gd name="T9" fmla="*/ 4 h 290"/>
                <a:gd name="T10" fmla="*/ 297 w 302"/>
                <a:gd name="T11" fmla="*/ 269 h 290"/>
                <a:gd name="T12" fmla="*/ 298 w 302"/>
                <a:gd name="T13" fmla="*/ 286 h 290"/>
                <a:gd name="T14" fmla="*/ 289 w 302"/>
                <a:gd name="T15" fmla="*/ 290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290">
                  <a:moveTo>
                    <a:pt x="289" y="290"/>
                  </a:moveTo>
                  <a:cubicBezTo>
                    <a:pt x="286" y="290"/>
                    <a:pt x="283" y="288"/>
                    <a:pt x="281" y="286"/>
                  </a:cubicBezTo>
                  <a:cubicBezTo>
                    <a:pt x="5" y="21"/>
                    <a:pt x="5" y="21"/>
                    <a:pt x="5" y="21"/>
                  </a:cubicBezTo>
                  <a:cubicBezTo>
                    <a:pt x="0" y="17"/>
                    <a:pt x="0" y="9"/>
                    <a:pt x="4" y="5"/>
                  </a:cubicBezTo>
                  <a:cubicBezTo>
                    <a:pt x="9" y="0"/>
                    <a:pt x="16" y="0"/>
                    <a:pt x="21" y="4"/>
                  </a:cubicBezTo>
                  <a:cubicBezTo>
                    <a:pt x="297" y="269"/>
                    <a:pt x="297" y="269"/>
                    <a:pt x="297" y="269"/>
                  </a:cubicBezTo>
                  <a:cubicBezTo>
                    <a:pt x="302" y="274"/>
                    <a:pt x="302" y="281"/>
                    <a:pt x="298" y="286"/>
                  </a:cubicBezTo>
                  <a:cubicBezTo>
                    <a:pt x="296" y="288"/>
                    <a:pt x="292" y="290"/>
                    <a:pt x="289" y="290"/>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0" name="Freeform 12">
              <a:extLst>
                <a:ext uri="{FF2B5EF4-FFF2-40B4-BE49-F238E27FC236}">
                  <a16:creationId xmlns:a16="http://schemas.microsoft.com/office/drawing/2014/main" id="{EC8A732B-3BAF-4090-8A06-8CCEACBC6DF9}"/>
                </a:ext>
              </a:extLst>
            </p:cNvPr>
            <p:cNvSpPr>
              <a:spLocks/>
            </p:cNvSpPr>
            <p:nvPr userDrawn="1"/>
          </p:nvSpPr>
          <p:spPr bwMode="auto">
            <a:xfrm>
              <a:off x="12220576" y="5665788"/>
              <a:ext cx="1133475" cy="1084263"/>
            </a:xfrm>
            <a:custGeom>
              <a:avLst/>
              <a:gdLst>
                <a:gd name="T0" fmla="*/ 290 w 303"/>
                <a:gd name="T1" fmla="*/ 290 h 290"/>
                <a:gd name="T2" fmla="*/ 282 w 303"/>
                <a:gd name="T3" fmla="*/ 287 h 290"/>
                <a:gd name="T4" fmla="*/ 5 w 303"/>
                <a:gd name="T5" fmla="*/ 22 h 290"/>
                <a:gd name="T6" fmla="*/ 5 w 303"/>
                <a:gd name="T7" fmla="*/ 5 h 290"/>
                <a:gd name="T8" fmla="*/ 22 w 303"/>
                <a:gd name="T9" fmla="*/ 5 h 290"/>
                <a:gd name="T10" fmla="*/ 298 w 303"/>
                <a:gd name="T11" fmla="*/ 269 h 290"/>
                <a:gd name="T12" fmla="*/ 298 w 303"/>
                <a:gd name="T13" fmla="*/ 286 h 290"/>
                <a:gd name="T14" fmla="*/ 290 w 303"/>
                <a:gd name="T15" fmla="*/ 290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 h="290">
                  <a:moveTo>
                    <a:pt x="290" y="290"/>
                  </a:moveTo>
                  <a:cubicBezTo>
                    <a:pt x="287" y="290"/>
                    <a:pt x="284" y="289"/>
                    <a:pt x="282" y="287"/>
                  </a:cubicBezTo>
                  <a:cubicBezTo>
                    <a:pt x="5" y="22"/>
                    <a:pt x="5" y="22"/>
                    <a:pt x="5" y="22"/>
                  </a:cubicBezTo>
                  <a:cubicBezTo>
                    <a:pt x="1" y="17"/>
                    <a:pt x="0" y="10"/>
                    <a:pt x="5" y="5"/>
                  </a:cubicBezTo>
                  <a:cubicBezTo>
                    <a:pt x="9" y="0"/>
                    <a:pt x="17" y="0"/>
                    <a:pt x="22" y="5"/>
                  </a:cubicBezTo>
                  <a:cubicBezTo>
                    <a:pt x="298" y="269"/>
                    <a:pt x="298" y="269"/>
                    <a:pt x="298" y="269"/>
                  </a:cubicBezTo>
                  <a:cubicBezTo>
                    <a:pt x="303" y="274"/>
                    <a:pt x="303" y="282"/>
                    <a:pt x="298" y="286"/>
                  </a:cubicBezTo>
                  <a:cubicBezTo>
                    <a:pt x="296" y="289"/>
                    <a:pt x="293" y="290"/>
                    <a:pt x="290" y="290"/>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1" name="Freeform 13">
              <a:extLst>
                <a:ext uri="{FF2B5EF4-FFF2-40B4-BE49-F238E27FC236}">
                  <a16:creationId xmlns:a16="http://schemas.microsoft.com/office/drawing/2014/main" id="{60713F4F-9653-40D7-B39D-6A839FB17333}"/>
                </a:ext>
              </a:extLst>
            </p:cNvPr>
            <p:cNvSpPr>
              <a:spLocks noEditPoints="1"/>
            </p:cNvSpPr>
            <p:nvPr userDrawn="1"/>
          </p:nvSpPr>
          <p:spPr bwMode="auto">
            <a:xfrm>
              <a:off x="13119101" y="6656388"/>
              <a:ext cx="384175" cy="384175"/>
            </a:xfrm>
            <a:custGeom>
              <a:avLst/>
              <a:gdLst>
                <a:gd name="T0" fmla="*/ 51 w 103"/>
                <a:gd name="T1" fmla="*/ 35 h 103"/>
                <a:gd name="T2" fmla="*/ 35 w 103"/>
                <a:gd name="T3" fmla="*/ 51 h 103"/>
                <a:gd name="T4" fmla="*/ 51 w 103"/>
                <a:gd name="T5" fmla="*/ 67 h 103"/>
                <a:gd name="T6" fmla="*/ 67 w 103"/>
                <a:gd name="T7" fmla="*/ 51 h 103"/>
                <a:gd name="T8" fmla="*/ 51 w 103"/>
                <a:gd name="T9" fmla="*/ 35 h 103"/>
                <a:gd name="T10" fmla="*/ 51 w 103"/>
                <a:gd name="T11" fmla="*/ 103 h 103"/>
                <a:gd name="T12" fmla="*/ 0 w 103"/>
                <a:gd name="T13" fmla="*/ 51 h 103"/>
                <a:gd name="T14" fmla="*/ 51 w 103"/>
                <a:gd name="T15" fmla="*/ 0 h 103"/>
                <a:gd name="T16" fmla="*/ 103 w 103"/>
                <a:gd name="T17" fmla="*/ 51 h 103"/>
                <a:gd name="T18" fmla="*/ 51 w 103"/>
                <a:gd name="T19"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3">
                  <a:moveTo>
                    <a:pt x="51" y="35"/>
                  </a:moveTo>
                  <a:cubicBezTo>
                    <a:pt x="42" y="35"/>
                    <a:pt x="35" y="43"/>
                    <a:pt x="35" y="51"/>
                  </a:cubicBezTo>
                  <a:cubicBezTo>
                    <a:pt x="35" y="60"/>
                    <a:pt x="42" y="67"/>
                    <a:pt x="51" y="67"/>
                  </a:cubicBezTo>
                  <a:cubicBezTo>
                    <a:pt x="60" y="67"/>
                    <a:pt x="67" y="60"/>
                    <a:pt x="67" y="51"/>
                  </a:cubicBezTo>
                  <a:cubicBezTo>
                    <a:pt x="67" y="43"/>
                    <a:pt x="60" y="35"/>
                    <a:pt x="51" y="35"/>
                  </a:cubicBezTo>
                  <a:moveTo>
                    <a:pt x="51" y="103"/>
                  </a:moveTo>
                  <a:cubicBezTo>
                    <a:pt x="23" y="103"/>
                    <a:pt x="0" y="80"/>
                    <a:pt x="0" y="51"/>
                  </a:cubicBezTo>
                  <a:cubicBezTo>
                    <a:pt x="0" y="23"/>
                    <a:pt x="23" y="0"/>
                    <a:pt x="51" y="0"/>
                  </a:cubicBezTo>
                  <a:cubicBezTo>
                    <a:pt x="80" y="0"/>
                    <a:pt x="103" y="23"/>
                    <a:pt x="103" y="51"/>
                  </a:cubicBezTo>
                  <a:cubicBezTo>
                    <a:pt x="103" y="80"/>
                    <a:pt x="80" y="103"/>
                    <a:pt x="51" y="10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2" name="Freeform 14">
              <a:extLst>
                <a:ext uri="{FF2B5EF4-FFF2-40B4-BE49-F238E27FC236}">
                  <a16:creationId xmlns:a16="http://schemas.microsoft.com/office/drawing/2014/main" id="{AACCD0AE-33B5-4647-8E2F-74D4AC7E9302}"/>
                </a:ext>
              </a:extLst>
            </p:cNvPr>
            <p:cNvSpPr>
              <a:spLocks noEditPoints="1"/>
            </p:cNvSpPr>
            <p:nvPr userDrawn="1"/>
          </p:nvSpPr>
          <p:spPr bwMode="auto">
            <a:xfrm>
              <a:off x="11950701" y="7915275"/>
              <a:ext cx="385763" cy="388938"/>
            </a:xfrm>
            <a:custGeom>
              <a:avLst/>
              <a:gdLst>
                <a:gd name="T0" fmla="*/ 51 w 103"/>
                <a:gd name="T1" fmla="*/ 36 h 104"/>
                <a:gd name="T2" fmla="*/ 35 w 103"/>
                <a:gd name="T3" fmla="*/ 52 h 104"/>
                <a:gd name="T4" fmla="*/ 51 w 103"/>
                <a:gd name="T5" fmla="*/ 68 h 104"/>
                <a:gd name="T6" fmla="*/ 67 w 103"/>
                <a:gd name="T7" fmla="*/ 52 h 104"/>
                <a:gd name="T8" fmla="*/ 51 w 103"/>
                <a:gd name="T9" fmla="*/ 36 h 104"/>
                <a:gd name="T10" fmla="*/ 51 w 103"/>
                <a:gd name="T11" fmla="*/ 104 h 104"/>
                <a:gd name="T12" fmla="*/ 0 w 103"/>
                <a:gd name="T13" fmla="*/ 52 h 104"/>
                <a:gd name="T14" fmla="*/ 51 w 103"/>
                <a:gd name="T15" fmla="*/ 0 h 104"/>
                <a:gd name="T16" fmla="*/ 103 w 103"/>
                <a:gd name="T17" fmla="*/ 52 h 104"/>
                <a:gd name="T18" fmla="*/ 51 w 103"/>
                <a:gd name="T1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4">
                  <a:moveTo>
                    <a:pt x="51" y="36"/>
                  </a:moveTo>
                  <a:cubicBezTo>
                    <a:pt x="43" y="36"/>
                    <a:pt x="35" y="43"/>
                    <a:pt x="35" y="52"/>
                  </a:cubicBezTo>
                  <a:cubicBezTo>
                    <a:pt x="35" y="61"/>
                    <a:pt x="43" y="68"/>
                    <a:pt x="51" y="68"/>
                  </a:cubicBezTo>
                  <a:cubicBezTo>
                    <a:pt x="60" y="68"/>
                    <a:pt x="67" y="61"/>
                    <a:pt x="67" y="52"/>
                  </a:cubicBezTo>
                  <a:cubicBezTo>
                    <a:pt x="67" y="43"/>
                    <a:pt x="60" y="36"/>
                    <a:pt x="51" y="36"/>
                  </a:cubicBezTo>
                  <a:moveTo>
                    <a:pt x="51" y="104"/>
                  </a:moveTo>
                  <a:cubicBezTo>
                    <a:pt x="23" y="104"/>
                    <a:pt x="0" y="80"/>
                    <a:pt x="0" y="52"/>
                  </a:cubicBezTo>
                  <a:cubicBezTo>
                    <a:pt x="0" y="24"/>
                    <a:pt x="23" y="0"/>
                    <a:pt x="51" y="0"/>
                  </a:cubicBezTo>
                  <a:cubicBezTo>
                    <a:pt x="80" y="0"/>
                    <a:pt x="103" y="24"/>
                    <a:pt x="103" y="52"/>
                  </a:cubicBezTo>
                  <a:cubicBezTo>
                    <a:pt x="103" y="80"/>
                    <a:pt x="80" y="104"/>
                    <a:pt x="51" y="1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3" name="Freeform 15">
              <a:extLst>
                <a:ext uri="{FF2B5EF4-FFF2-40B4-BE49-F238E27FC236}">
                  <a16:creationId xmlns:a16="http://schemas.microsoft.com/office/drawing/2014/main" id="{DF566B14-B982-43C6-AB60-BA34CEFB3782}"/>
                </a:ext>
              </a:extLst>
            </p:cNvPr>
            <p:cNvSpPr>
              <a:spLocks/>
            </p:cNvSpPr>
            <p:nvPr userDrawn="1"/>
          </p:nvSpPr>
          <p:spPr bwMode="auto">
            <a:xfrm>
              <a:off x="11845926" y="5411788"/>
              <a:ext cx="523875" cy="522288"/>
            </a:xfrm>
            <a:custGeom>
              <a:avLst/>
              <a:gdLst>
                <a:gd name="T0" fmla="*/ 127 w 140"/>
                <a:gd name="T1" fmla="*/ 61 h 140"/>
                <a:gd name="T2" fmla="*/ 127 w 140"/>
                <a:gd name="T3" fmla="*/ 109 h 140"/>
                <a:gd name="T4" fmla="*/ 109 w 140"/>
                <a:gd name="T5" fmla="*/ 127 h 140"/>
                <a:gd name="T6" fmla="*/ 62 w 140"/>
                <a:gd name="T7" fmla="*/ 127 h 140"/>
                <a:gd name="T8" fmla="*/ 14 w 140"/>
                <a:gd name="T9" fmla="*/ 78 h 140"/>
                <a:gd name="T10" fmla="*/ 14 w 140"/>
                <a:gd name="T11" fmla="*/ 31 h 140"/>
                <a:gd name="T12" fmla="*/ 31 w 140"/>
                <a:gd name="T13" fmla="*/ 13 h 140"/>
                <a:gd name="T14" fmla="*/ 79 w 140"/>
                <a:gd name="T15" fmla="*/ 13 h 140"/>
                <a:gd name="T16" fmla="*/ 127 w 140"/>
                <a:gd name="T17" fmla="*/ 6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40">
                  <a:moveTo>
                    <a:pt x="127" y="61"/>
                  </a:moveTo>
                  <a:cubicBezTo>
                    <a:pt x="140" y="75"/>
                    <a:pt x="140" y="96"/>
                    <a:pt x="127" y="109"/>
                  </a:cubicBezTo>
                  <a:cubicBezTo>
                    <a:pt x="109" y="127"/>
                    <a:pt x="109" y="127"/>
                    <a:pt x="109" y="127"/>
                  </a:cubicBezTo>
                  <a:cubicBezTo>
                    <a:pt x="96" y="140"/>
                    <a:pt x="75" y="140"/>
                    <a:pt x="62" y="127"/>
                  </a:cubicBezTo>
                  <a:cubicBezTo>
                    <a:pt x="14" y="78"/>
                    <a:pt x="14" y="78"/>
                    <a:pt x="14" y="78"/>
                  </a:cubicBezTo>
                  <a:cubicBezTo>
                    <a:pt x="0" y="65"/>
                    <a:pt x="0" y="44"/>
                    <a:pt x="14" y="31"/>
                  </a:cubicBezTo>
                  <a:cubicBezTo>
                    <a:pt x="31" y="13"/>
                    <a:pt x="31" y="13"/>
                    <a:pt x="31" y="13"/>
                  </a:cubicBezTo>
                  <a:cubicBezTo>
                    <a:pt x="44" y="0"/>
                    <a:pt x="66" y="0"/>
                    <a:pt x="79" y="13"/>
                  </a:cubicBezTo>
                  <a:lnTo>
                    <a:pt x="127"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4" name="Freeform 16">
              <a:extLst>
                <a:ext uri="{FF2B5EF4-FFF2-40B4-BE49-F238E27FC236}">
                  <a16:creationId xmlns:a16="http://schemas.microsoft.com/office/drawing/2014/main" id="{46AB7AAB-88AB-4252-B983-19AFBFB30893}"/>
                </a:ext>
              </a:extLst>
            </p:cNvPr>
            <p:cNvSpPr>
              <a:spLocks/>
            </p:cNvSpPr>
            <p:nvPr userDrawn="1"/>
          </p:nvSpPr>
          <p:spPr bwMode="auto">
            <a:xfrm>
              <a:off x="11906251" y="5075238"/>
              <a:ext cx="254000" cy="254000"/>
            </a:xfrm>
            <a:custGeom>
              <a:avLst/>
              <a:gdLst>
                <a:gd name="T0" fmla="*/ 18 w 68"/>
                <a:gd name="T1" fmla="*/ 16 h 68"/>
                <a:gd name="T2" fmla="*/ 58 w 68"/>
                <a:gd name="T3" fmla="*/ 9 h 68"/>
                <a:gd name="T4" fmla="*/ 52 w 68"/>
                <a:gd name="T5" fmla="*/ 50 h 68"/>
                <a:gd name="T6" fmla="*/ 50 w 68"/>
                <a:gd name="T7" fmla="*/ 52 h 68"/>
                <a:gd name="T8" fmla="*/ 9 w 68"/>
                <a:gd name="T9" fmla="*/ 59 h 68"/>
                <a:gd name="T10" fmla="*/ 16 w 68"/>
                <a:gd name="T11" fmla="*/ 18 h 68"/>
                <a:gd name="T12" fmla="*/ 18 w 68"/>
                <a:gd name="T13" fmla="*/ 16 h 68"/>
              </a:gdLst>
              <a:ahLst/>
              <a:cxnLst>
                <a:cxn ang="0">
                  <a:pos x="T0" y="T1"/>
                </a:cxn>
                <a:cxn ang="0">
                  <a:pos x="T2" y="T3"/>
                </a:cxn>
                <a:cxn ang="0">
                  <a:pos x="T4" y="T5"/>
                </a:cxn>
                <a:cxn ang="0">
                  <a:pos x="T6" y="T7"/>
                </a:cxn>
                <a:cxn ang="0">
                  <a:pos x="T8" y="T9"/>
                </a:cxn>
                <a:cxn ang="0">
                  <a:pos x="T10" y="T11"/>
                </a:cxn>
                <a:cxn ang="0">
                  <a:pos x="T12" y="T13"/>
                </a:cxn>
              </a:cxnLst>
              <a:rect l="0" t="0" r="r" b="b"/>
              <a:pathLst>
                <a:path w="68" h="68">
                  <a:moveTo>
                    <a:pt x="18" y="16"/>
                  </a:moveTo>
                  <a:cubicBezTo>
                    <a:pt x="31" y="3"/>
                    <a:pt x="49" y="0"/>
                    <a:pt x="58" y="9"/>
                  </a:cubicBezTo>
                  <a:cubicBezTo>
                    <a:pt x="68" y="19"/>
                    <a:pt x="65" y="37"/>
                    <a:pt x="52" y="50"/>
                  </a:cubicBezTo>
                  <a:cubicBezTo>
                    <a:pt x="50" y="52"/>
                    <a:pt x="50" y="52"/>
                    <a:pt x="50" y="52"/>
                  </a:cubicBezTo>
                  <a:cubicBezTo>
                    <a:pt x="36" y="65"/>
                    <a:pt x="18" y="68"/>
                    <a:pt x="9" y="59"/>
                  </a:cubicBezTo>
                  <a:cubicBezTo>
                    <a:pt x="0" y="50"/>
                    <a:pt x="3" y="31"/>
                    <a:pt x="16" y="18"/>
                  </a:cubicBezTo>
                  <a:lnTo>
                    <a:pt x="18" y="16"/>
                  </a:lnTo>
                  <a:close/>
                </a:path>
              </a:pathLst>
            </a:custGeom>
            <a:solidFill>
              <a:srgbClr val="8131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5" name="Freeform 17">
              <a:extLst>
                <a:ext uri="{FF2B5EF4-FFF2-40B4-BE49-F238E27FC236}">
                  <a16:creationId xmlns:a16="http://schemas.microsoft.com/office/drawing/2014/main" id="{69DFBCAE-7C6C-4307-9391-4241244EB275}"/>
                </a:ext>
              </a:extLst>
            </p:cNvPr>
            <p:cNvSpPr>
              <a:spLocks/>
            </p:cNvSpPr>
            <p:nvPr userDrawn="1"/>
          </p:nvSpPr>
          <p:spPr bwMode="auto">
            <a:xfrm>
              <a:off x="10793413" y="4981575"/>
              <a:ext cx="1463675" cy="1465263"/>
            </a:xfrm>
            <a:custGeom>
              <a:avLst/>
              <a:gdLst>
                <a:gd name="T0" fmla="*/ 378 w 391"/>
                <a:gd name="T1" fmla="*/ 90 h 392"/>
                <a:gd name="T2" fmla="*/ 301 w 391"/>
                <a:gd name="T3" fmla="*/ 13 h 392"/>
                <a:gd name="T4" fmla="*/ 253 w 391"/>
                <a:gd name="T5" fmla="*/ 13 h 392"/>
                <a:gd name="T6" fmla="*/ 206 w 391"/>
                <a:gd name="T7" fmla="*/ 61 h 392"/>
                <a:gd name="T8" fmla="*/ 151 w 391"/>
                <a:gd name="T9" fmla="*/ 99 h 392"/>
                <a:gd name="T10" fmla="*/ 0 w 391"/>
                <a:gd name="T11" fmla="*/ 165 h 392"/>
                <a:gd name="T12" fmla="*/ 226 w 391"/>
                <a:gd name="T13" fmla="*/ 392 h 392"/>
                <a:gd name="T14" fmla="*/ 293 w 391"/>
                <a:gd name="T15" fmla="*/ 240 h 392"/>
                <a:gd name="T16" fmla="*/ 330 w 391"/>
                <a:gd name="T17" fmla="*/ 186 h 392"/>
                <a:gd name="T18" fmla="*/ 378 w 391"/>
                <a:gd name="T19" fmla="*/ 138 h 392"/>
                <a:gd name="T20" fmla="*/ 378 w 391"/>
                <a:gd name="T21" fmla="*/ 9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 h="392">
                  <a:moveTo>
                    <a:pt x="378" y="90"/>
                  </a:moveTo>
                  <a:cubicBezTo>
                    <a:pt x="301" y="13"/>
                    <a:pt x="301" y="13"/>
                    <a:pt x="301" y="13"/>
                  </a:cubicBezTo>
                  <a:cubicBezTo>
                    <a:pt x="288" y="0"/>
                    <a:pt x="267" y="0"/>
                    <a:pt x="253" y="13"/>
                  </a:cubicBezTo>
                  <a:cubicBezTo>
                    <a:pt x="206" y="61"/>
                    <a:pt x="206" y="61"/>
                    <a:pt x="206" y="61"/>
                  </a:cubicBezTo>
                  <a:cubicBezTo>
                    <a:pt x="192" y="74"/>
                    <a:pt x="168" y="91"/>
                    <a:pt x="151" y="99"/>
                  </a:cubicBezTo>
                  <a:cubicBezTo>
                    <a:pt x="0" y="165"/>
                    <a:pt x="0" y="165"/>
                    <a:pt x="0" y="165"/>
                  </a:cubicBezTo>
                  <a:cubicBezTo>
                    <a:pt x="226" y="392"/>
                    <a:pt x="226" y="392"/>
                    <a:pt x="226" y="392"/>
                  </a:cubicBezTo>
                  <a:cubicBezTo>
                    <a:pt x="293" y="240"/>
                    <a:pt x="293" y="240"/>
                    <a:pt x="293" y="240"/>
                  </a:cubicBezTo>
                  <a:cubicBezTo>
                    <a:pt x="300" y="223"/>
                    <a:pt x="317" y="199"/>
                    <a:pt x="330" y="186"/>
                  </a:cubicBezTo>
                  <a:cubicBezTo>
                    <a:pt x="378" y="138"/>
                    <a:pt x="378" y="138"/>
                    <a:pt x="378" y="138"/>
                  </a:cubicBezTo>
                  <a:cubicBezTo>
                    <a:pt x="391" y="125"/>
                    <a:pt x="391" y="103"/>
                    <a:pt x="378" y="90"/>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6" name="Freeform 18">
              <a:extLst>
                <a:ext uri="{FF2B5EF4-FFF2-40B4-BE49-F238E27FC236}">
                  <a16:creationId xmlns:a16="http://schemas.microsoft.com/office/drawing/2014/main" id="{30A9EAD8-8CDE-4106-9E9E-7FFFA1D510E8}"/>
                </a:ext>
              </a:extLst>
            </p:cNvPr>
            <p:cNvSpPr>
              <a:spLocks noEditPoints="1"/>
            </p:cNvSpPr>
            <p:nvPr userDrawn="1"/>
          </p:nvSpPr>
          <p:spPr bwMode="auto">
            <a:xfrm>
              <a:off x="8601076" y="2076450"/>
              <a:ext cx="7175500" cy="9659938"/>
            </a:xfrm>
            <a:custGeom>
              <a:avLst/>
              <a:gdLst>
                <a:gd name="T0" fmla="*/ 959 w 1917"/>
                <a:gd name="T1" fmla="*/ 2401 h 2584"/>
                <a:gd name="T2" fmla="*/ 183 w 1917"/>
                <a:gd name="T3" fmla="*/ 1447 h 2584"/>
                <a:gd name="T4" fmla="*/ 959 w 1917"/>
                <a:gd name="T5" fmla="*/ 184 h 2584"/>
                <a:gd name="T6" fmla="*/ 1734 w 1917"/>
                <a:gd name="T7" fmla="*/ 1447 h 2584"/>
                <a:gd name="T8" fmla="*/ 959 w 1917"/>
                <a:gd name="T9" fmla="*/ 2401 h 2584"/>
                <a:gd name="T10" fmla="*/ 959 w 1917"/>
                <a:gd name="T11" fmla="*/ 0 h 2584"/>
                <a:gd name="T12" fmla="*/ 959 w 1917"/>
                <a:gd name="T13" fmla="*/ 0 h 2584"/>
                <a:gd name="T14" fmla="*/ 0 w 1917"/>
                <a:gd name="T15" fmla="*/ 1447 h 2584"/>
                <a:gd name="T16" fmla="*/ 959 w 1917"/>
                <a:gd name="T17" fmla="*/ 2584 h 2584"/>
                <a:gd name="T18" fmla="*/ 1917 w 1917"/>
                <a:gd name="T19" fmla="*/ 1451 h 2584"/>
                <a:gd name="T20" fmla="*/ 1917 w 1917"/>
                <a:gd name="T21" fmla="*/ 1443 h 2584"/>
                <a:gd name="T22" fmla="*/ 959 w 1917"/>
                <a:gd name="T23" fmla="*/ 0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7" h="2584">
                  <a:moveTo>
                    <a:pt x="959" y="2401"/>
                  </a:moveTo>
                  <a:cubicBezTo>
                    <a:pt x="554" y="2401"/>
                    <a:pt x="183" y="2142"/>
                    <a:pt x="183" y="1447"/>
                  </a:cubicBezTo>
                  <a:cubicBezTo>
                    <a:pt x="183" y="824"/>
                    <a:pt x="632" y="184"/>
                    <a:pt x="959" y="184"/>
                  </a:cubicBezTo>
                  <a:cubicBezTo>
                    <a:pt x="1285" y="184"/>
                    <a:pt x="1734" y="824"/>
                    <a:pt x="1734" y="1447"/>
                  </a:cubicBezTo>
                  <a:cubicBezTo>
                    <a:pt x="1734" y="2142"/>
                    <a:pt x="1363" y="2401"/>
                    <a:pt x="959" y="2401"/>
                  </a:cubicBezTo>
                  <a:moveTo>
                    <a:pt x="959" y="0"/>
                  </a:moveTo>
                  <a:cubicBezTo>
                    <a:pt x="959" y="0"/>
                    <a:pt x="959" y="0"/>
                    <a:pt x="959" y="0"/>
                  </a:cubicBezTo>
                  <a:cubicBezTo>
                    <a:pt x="502" y="0"/>
                    <a:pt x="0" y="757"/>
                    <a:pt x="0" y="1447"/>
                  </a:cubicBezTo>
                  <a:cubicBezTo>
                    <a:pt x="0" y="2285"/>
                    <a:pt x="495" y="2584"/>
                    <a:pt x="959" y="2584"/>
                  </a:cubicBezTo>
                  <a:cubicBezTo>
                    <a:pt x="1421" y="2584"/>
                    <a:pt x="1915" y="2286"/>
                    <a:pt x="1917" y="1451"/>
                  </a:cubicBezTo>
                  <a:cubicBezTo>
                    <a:pt x="1917" y="1443"/>
                    <a:pt x="1917" y="1443"/>
                    <a:pt x="1917" y="1443"/>
                  </a:cubicBezTo>
                  <a:cubicBezTo>
                    <a:pt x="1915" y="755"/>
                    <a:pt x="1415" y="0"/>
                    <a:pt x="959" y="0"/>
                  </a:cubicBezTo>
                </a:path>
              </a:pathLst>
            </a:custGeom>
            <a:solidFill>
              <a:srgbClr val="ABACAC">
                <a:alpha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grpSp>
      <p:sp>
        <p:nvSpPr>
          <p:cNvPr id="24" name="Text Placeholder 4">
            <a:extLst>
              <a:ext uri="{FF2B5EF4-FFF2-40B4-BE49-F238E27FC236}">
                <a16:creationId xmlns:a16="http://schemas.microsoft.com/office/drawing/2014/main" id="{0408CBF9-18B9-471E-A1CF-D0DEEB3851B1}"/>
              </a:ext>
            </a:extLst>
          </p:cNvPr>
          <p:cNvSpPr>
            <a:spLocks noGrp="1"/>
          </p:cNvSpPr>
          <p:nvPr>
            <p:ph type="body" sz="quarter" idx="3" hasCustomPrompt="1"/>
          </p:nvPr>
        </p:nvSpPr>
        <p:spPr>
          <a:xfrm>
            <a:off x="7932393" y="5486484"/>
            <a:ext cx="25400" cy="522000"/>
          </a:xfrm>
          <a:solidFill>
            <a:schemeClr val="accent1"/>
          </a:solidFill>
        </p:spPr>
        <p:txBody>
          <a:bodyPr wrap="square" lIns="108000" rIns="108000" anchor="ctr" anchorCtr="0">
            <a:noAutofit/>
          </a:bodyPr>
          <a:lstStyle>
            <a:lvl1pPr marL="0" indent="0">
              <a:buNone/>
              <a:defRPr sz="100" b="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 </a:t>
            </a:r>
          </a:p>
        </p:txBody>
      </p:sp>
      <p:pic>
        <p:nvPicPr>
          <p:cNvPr id="28" name="Picture 27">
            <a:extLst>
              <a:ext uri="{FF2B5EF4-FFF2-40B4-BE49-F238E27FC236}">
                <a16:creationId xmlns:a16="http://schemas.microsoft.com/office/drawing/2014/main" id="{A18307F2-92F0-4A4D-B4A7-E20AA7FC9DA4}"/>
              </a:ext>
            </a:extLst>
          </p:cNvPr>
          <p:cNvPicPr>
            <a:picLocks noChangeAspect="1"/>
          </p:cNvPicPr>
          <p:nvPr userDrawn="1"/>
        </p:nvPicPr>
        <p:blipFill>
          <a:blip r:embed="rId2"/>
          <a:srcRect/>
          <a:stretch/>
        </p:blipFill>
        <p:spPr>
          <a:xfrm>
            <a:off x="10487552" y="205200"/>
            <a:ext cx="1417349" cy="692193"/>
          </a:xfrm>
          <a:prstGeom prst="rect">
            <a:avLst/>
          </a:prstGeom>
        </p:spPr>
      </p:pic>
    </p:spTree>
    <p:extLst>
      <p:ext uri="{BB962C8B-B14F-4D97-AF65-F5344CB8AC3E}">
        <p14:creationId xmlns:p14="http://schemas.microsoft.com/office/powerpoint/2010/main" val="423258195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759001" y="1676404"/>
            <a:ext cx="4590000"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3AB96C29-4509-40E8-A35E-E7D0B497C169}"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9" name="Content Placeholder 2">
            <a:extLst>
              <a:ext uri="{FF2B5EF4-FFF2-40B4-BE49-F238E27FC236}">
                <a16:creationId xmlns:a16="http://schemas.microsoft.com/office/drawing/2014/main" id="{0EDC6F4E-AE1E-4D17-B910-823AC842852A}"/>
              </a:ext>
            </a:extLst>
          </p:cNvPr>
          <p:cNvSpPr>
            <a:spLocks noGrp="1"/>
          </p:cNvSpPr>
          <p:nvPr>
            <p:ph idx="13"/>
          </p:nvPr>
        </p:nvSpPr>
        <p:spPr>
          <a:xfrm>
            <a:off x="6843001" y="1676404"/>
            <a:ext cx="4590000"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Tree>
    <p:extLst>
      <p:ext uri="{BB962C8B-B14F-4D97-AF65-F5344CB8AC3E}">
        <p14:creationId xmlns:p14="http://schemas.microsoft.com/office/powerpoint/2010/main" val="4631372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or End Slide 1">
    <p:bg>
      <p:bgPr>
        <a:solidFill>
          <a:schemeClr val="accent4">
            <a:lumMod val="90000"/>
            <a:lumOff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6847296" y="2963668"/>
            <a:ext cx="4569125" cy="930665"/>
          </a:xfrm>
        </p:spPr>
        <p:txBody>
          <a:bodyPr anchor="ctr" anchorCtr="0"/>
          <a:lstStyle>
            <a:lvl1pPr algn="l">
              <a:defRPr sz="3200">
                <a:solidFill>
                  <a:schemeClr val="accent1"/>
                </a:solidFill>
                <a:latin typeface="+mj-lt"/>
              </a:defRPr>
            </a:lvl1pPr>
          </a:lstStyle>
          <a:p>
            <a:r>
              <a:rPr lang="en-US" noProof="0" dirty="0"/>
              <a:t>Click to add text</a:t>
            </a:r>
            <a:endParaRPr lang="en-AU" noProof="0" dirty="0"/>
          </a:p>
        </p:txBody>
      </p:sp>
      <p:pic>
        <p:nvPicPr>
          <p:cNvPr id="9" name="Picture 8">
            <a:extLst>
              <a:ext uri="{FF2B5EF4-FFF2-40B4-BE49-F238E27FC236}">
                <a16:creationId xmlns:a16="http://schemas.microsoft.com/office/drawing/2014/main" id="{07A1585A-A3E3-4119-BC16-6D5B6E711E53}"/>
              </a:ext>
            </a:extLst>
          </p:cNvPr>
          <p:cNvPicPr>
            <a:picLocks noChangeAspect="1"/>
          </p:cNvPicPr>
          <p:nvPr userDrawn="1"/>
        </p:nvPicPr>
        <p:blipFill>
          <a:blip r:embed="rId2"/>
          <a:srcRect/>
          <a:stretch/>
        </p:blipFill>
        <p:spPr>
          <a:xfrm>
            <a:off x="0" y="0"/>
            <a:ext cx="6096000" cy="6858000"/>
          </a:xfrm>
          <a:prstGeom prst="rect">
            <a:avLst/>
          </a:prstGeom>
        </p:spPr>
      </p:pic>
      <p:sp>
        <p:nvSpPr>
          <p:cNvPr id="5" name="Freeform 18">
            <a:extLst>
              <a:ext uri="{FF2B5EF4-FFF2-40B4-BE49-F238E27FC236}">
                <a16:creationId xmlns:a16="http://schemas.microsoft.com/office/drawing/2014/main" id="{4221DC36-C994-FE44-AACD-45744E8A22DA}"/>
              </a:ext>
            </a:extLst>
          </p:cNvPr>
          <p:cNvSpPr>
            <a:spLocks noEditPoints="1"/>
          </p:cNvSpPr>
          <p:nvPr userDrawn="1"/>
        </p:nvSpPr>
        <p:spPr bwMode="auto">
          <a:xfrm>
            <a:off x="1522937" y="1369425"/>
            <a:ext cx="3047559" cy="4102743"/>
          </a:xfrm>
          <a:custGeom>
            <a:avLst/>
            <a:gdLst>
              <a:gd name="T0" fmla="*/ 959 w 1917"/>
              <a:gd name="T1" fmla="*/ 2401 h 2584"/>
              <a:gd name="T2" fmla="*/ 183 w 1917"/>
              <a:gd name="T3" fmla="*/ 1447 h 2584"/>
              <a:gd name="T4" fmla="*/ 959 w 1917"/>
              <a:gd name="T5" fmla="*/ 184 h 2584"/>
              <a:gd name="T6" fmla="*/ 1734 w 1917"/>
              <a:gd name="T7" fmla="*/ 1447 h 2584"/>
              <a:gd name="T8" fmla="*/ 959 w 1917"/>
              <a:gd name="T9" fmla="*/ 2401 h 2584"/>
              <a:gd name="T10" fmla="*/ 959 w 1917"/>
              <a:gd name="T11" fmla="*/ 0 h 2584"/>
              <a:gd name="T12" fmla="*/ 959 w 1917"/>
              <a:gd name="T13" fmla="*/ 0 h 2584"/>
              <a:gd name="T14" fmla="*/ 0 w 1917"/>
              <a:gd name="T15" fmla="*/ 1447 h 2584"/>
              <a:gd name="T16" fmla="*/ 959 w 1917"/>
              <a:gd name="T17" fmla="*/ 2584 h 2584"/>
              <a:gd name="T18" fmla="*/ 1917 w 1917"/>
              <a:gd name="T19" fmla="*/ 1451 h 2584"/>
              <a:gd name="T20" fmla="*/ 1917 w 1917"/>
              <a:gd name="T21" fmla="*/ 1443 h 2584"/>
              <a:gd name="T22" fmla="*/ 959 w 1917"/>
              <a:gd name="T23" fmla="*/ 0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7" h="2584">
                <a:moveTo>
                  <a:pt x="959" y="2401"/>
                </a:moveTo>
                <a:cubicBezTo>
                  <a:pt x="554" y="2401"/>
                  <a:pt x="183" y="2142"/>
                  <a:pt x="183" y="1447"/>
                </a:cubicBezTo>
                <a:cubicBezTo>
                  <a:pt x="183" y="824"/>
                  <a:pt x="632" y="184"/>
                  <a:pt x="959" y="184"/>
                </a:cubicBezTo>
                <a:cubicBezTo>
                  <a:pt x="1285" y="184"/>
                  <a:pt x="1734" y="824"/>
                  <a:pt x="1734" y="1447"/>
                </a:cubicBezTo>
                <a:cubicBezTo>
                  <a:pt x="1734" y="2142"/>
                  <a:pt x="1363" y="2401"/>
                  <a:pt x="959" y="2401"/>
                </a:cubicBezTo>
                <a:moveTo>
                  <a:pt x="959" y="0"/>
                </a:moveTo>
                <a:cubicBezTo>
                  <a:pt x="959" y="0"/>
                  <a:pt x="959" y="0"/>
                  <a:pt x="959" y="0"/>
                </a:cubicBezTo>
                <a:cubicBezTo>
                  <a:pt x="502" y="0"/>
                  <a:pt x="0" y="757"/>
                  <a:pt x="0" y="1447"/>
                </a:cubicBezTo>
                <a:cubicBezTo>
                  <a:pt x="0" y="2285"/>
                  <a:pt x="495" y="2584"/>
                  <a:pt x="959" y="2584"/>
                </a:cubicBezTo>
                <a:cubicBezTo>
                  <a:pt x="1421" y="2584"/>
                  <a:pt x="1915" y="2286"/>
                  <a:pt x="1917" y="1451"/>
                </a:cubicBezTo>
                <a:cubicBezTo>
                  <a:pt x="1917" y="1443"/>
                  <a:pt x="1917" y="1443"/>
                  <a:pt x="1917" y="1443"/>
                </a:cubicBezTo>
                <a:cubicBezTo>
                  <a:pt x="1915" y="755"/>
                  <a:pt x="1415" y="0"/>
                  <a:pt x="959" y="0"/>
                </a:cubicBezTo>
              </a:path>
            </a:pathLst>
          </a:custGeom>
          <a:solidFill>
            <a:schemeClr val="bg1">
              <a:alpha val="40000"/>
            </a:schemeClr>
          </a:solidFill>
          <a:ln>
            <a:noFill/>
          </a:ln>
        </p:spPr>
        <p:txBody>
          <a:bodyPr vert="horz" wrap="square" lIns="45721" tIns="22860" rIns="45721" bIns="22860" numCol="1" anchor="t" anchorCtr="0" compatLnSpc="1">
            <a:prstTxWarp prst="textNoShape">
              <a:avLst/>
            </a:prstTxWarp>
          </a:bodyPr>
          <a:lstStyle/>
          <a:p>
            <a:endParaRPr lang="en-AU" sz="900" dirty="0"/>
          </a:p>
        </p:txBody>
      </p:sp>
      <p:sp>
        <p:nvSpPr>
          <p:cNvPr id="7" name="Rectangle 6">
            <a:extLst>
              <a:ext uri="{FF2B5EF4-FFF2-40B4-BE49-F238E27FC236}">
                <a16:creationId xmlns:a16="http://schemas.microsoft.com/office/drawing/2014/main" id="{32FC823E-E13E-9E41-A547-0F265303543A}"/>
              </a:ext>
            </a:extLst>
          </p:cNvPr>
          <p:cNvSpPr/>
          <p:nvPr userDrawn="1"/>
        </p:nvSpPr>
        <p:spPr>
          <a:xfrm>
            <a:off x="7688074" y="6488374"/>
            <a:ext cx="711200" cy="19127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TBC</a:t>
            </a:r>
          </a:p>
        </p:txBody>
      </p:sp>
      <p:sp>
        <p:nvSpPr>
          <p:cNvPr id="10" name="TextBox 9">
            <a:extLst>
              <a:ext uri="{FF2B5EF4-FFF2-40B4-BE49-F238E27FC236}">
                <a16:creationId xmlns:a16="http://schemas.microsoft.com/office/drawing/2014/main" id="{DF800832-1CA3-C54F-8EAA-547C1F1B23B4}"/>
              </a:ext>
            </a:extLst>
          </p:cNvPr>
          <p:cNvSpPr txBox="1"/>
          <p:nvPr userDrawn="1"/>
        </p:nvSpPr>
        <p:spPr>
          <a:xfrm>
            <a:off x="6740077" y="6472425"/>
            <a:ext cx="947997" cy="223179"/>
          </a:xfrm>
          <a:prstGeom prst="rect">
            <a:avLst/>
          </a:prstGeom>
          <a:noFill/>
        </p:spPr>
        <p:txBody>
          <a:bodyPr wrap="square" rtlCol="0">
            <a:spAutoFit/>
          </a:bodyPr>
          <a:lstStyle/>
          <a:p>
            <a:r>
              <a:rPr lang="en-US" sz="800" dirty="0">
                <a:solidFill>
                  <a:schemeClr val="bg1"/>
                </a:solidFill>
              </a:rPr>
              <a:t>Presented to</a:t>
            </a:r>
          </a:p>
        </p:txBody>
      </p:sp>
      <p:pic>
        <p:nvPicPr>
          <p:cNvPr id="8" name="Picture 7">
            <a:extLst>
              <a:ext uri="{FF2B5EF4-FFF2-40B4-BE49-F238E27FC236}">
                <a16:creationId xmlns:a16="http://schemas.microsoft.com/office/drawing/2014/main" id="{E63C7740-BA1D-C74D-8464-D147DA0D1BD8}"/>
              </a:ext>
            </a:extLst>
          </p:cNvPr>
          <p:cNvPicPr>
            <a:picLocks noChangeAspect="1"/>
          </p:cNvPicPr>
          <p:nvPr userDrawn="1"/>
        </p:nvPicPr>
        <p:blipFill>
          <a:blip r:embed="rId3"/>
          <a:srcRect/>
          <a:stretch/>
        </p:blipFill>
        <p:spPr>
          <a:xfrm>
            <a:off x="11030400" y="205200"/>
            <a:ext cx="792000" cy="511500"/>
          </a:xfrm>
          <a:prstGeom prst="rect">
            <a:avLst/>
          </a:prstGeom>
        </p:spPr>
      </p:pic>
    </p:spTree>
    <p:extLst>
      <p:ext uri="{BB962C8B-B14F-4D97-AF65-F5344CB8AC3E}">
        <p14:creationId xmlns:p14="http://schemas.microsoft.com/office/powerpoint/2010/main" val="9906780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 or End Slide 2">
    <p:bg>
      <p:bgPr>
        <a:solidFill>
          <a:schemeClr val="accent4">
            <a:lumMod val="90000"/>
            <a:lumOff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1526880" y="2963668"/>
            <a:ext cx="4569125" cy="930665"/>
          </a:xfrm>
        </p:spPr>
        <p:txBody>
          <a:bodyPr anchor="ctr" anchorCtr="0"/>
          <a:lstStyle>
            <a:lvl1pPr algn="l">
              <a:defRPr sz="3200">
                <a:solidFill>
                  <a:schemeClr val="accent1"/>
                </a:solidFill>
                <a:latin typeface="+mj-lt"/>
              </a:defRPr>
            </a:lvl1pPr>
          </a:lstStyle>
          <a:p>
            <a:r>
              <a:rPr lang="en-US" noProof="0" dirty="0"/>
              <a:t>Click to add text</a:t>
            </a:r>
            <a:endParaRPr lang="en-AU" noProof="0" dirty="0"/>
          </a:p>
        </p:txBody>
      </p:sp>
      <p:sp>
        <p:nvSpPr>
          <p:cNvPr id="8" name="Rectangle 7">
            <a:extLst>
              <a:ext uri="{FF2B5EF4-FFF2-40B4-BE49-F238E27FC236}">
                <a16:creationId xmlns:a16="http://schemas.microsoft.com/office/drawing/2014/main" id="{7B4B2065-8431-C440-A2E1-ABF46E2E7041}"/>
              </a:ext>
            </a:extLst>
          </p:cNvPr>
          <p:cNvSpPr/>
          <p:nvPr userDrawn="1"/>
        </p:nvSpPr>
        <p:spPr>
          <a:xfrm>
            <a:off x="1600013" y="6488374"/>
            <a:ext cx="711200" cy="19127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TBC</a:t>
            </a:r>
          </a:p>
        </p:txBody>
      </p:sp>
      <p:sp>
        <p:nvSpPr>
          <p:cNvPr id="9" name="TextBox 8">
            <a:extLst>
              <a:ext uri="{FF2B5EF4-FFF2-40B4-BE49-F238E27FC236}">
                <a16:creationId xmlns:a16="http://schemas.microsoft.com/office/drawing/2014/main" id="{0C640670-C78D-564C-BB95-4AF4B7B7FA95}"/>
              </a:ext>
            </a:extLst>
          </p:cNvPr>
          <p:cNvSpPr txBox="1"/>
          <p:nvPr userDrawn="1"/>
        </p:nvSpPr>
        <p:spPr>
          <a:xfrm>
            <a:off x="652016" y="6472425"/>
            <a:ext cx="947997" cy="223179"/>
          </a:xfrm>
          <a:prstGeom prst="rect">
            <a:avLst/>
          </a:prstGeom>
          <a:noFill/>
        </p:spPr>
        <p:txBody>
          <a:bodyPr wrap="square" rtlCol="0">
            <a:spAutoFit/>
          </a:bodyPr>
          <a:lstStyle/>
          <a:p>
            <a:r>
              <a:rPr lang="en-US" sz="800" dirty="0">
                <a:solidFill>
                  <a:schemeClr val="bg1"/>
                </a:solidFill>
              </a:rPr>
              <a:t>Presented to</a:t>
            </a:r>
          </a:p>
        </p:txBody>
      </p:sp>
      <p:pic>
        <p:nvPicPr>
          <p:cNvPr id="6" name="Picture 5">
            <a:extLst>
              <a:ext uri="{FF2B5EF4-FFF2-40B4-BE49-F238E27FC236}">
                <a16:creationId xmlns:a16="http://schemas.microsoft.com/office/drawing/2014/main" id="{1EB8C990-808B-E24A-832C-352C55CB83D7}"/>
              </a:ext>
            </a:extLst>
          </p:cNvPr>
          <p:cNvPicPr>
            <a:picLocks noChangeAspect="1"/>
          </p:cNvPicPr>
          <p:nvPr userDrawn="1"/>
        </p:nvPicPr>
        <p:blipFill>
          <a:blip r:embed="rId2"/>
          <a:srcRect/>
          <a:stretch/>
        </p:blipFill>
        <p:spPr>
          <a:xfrm>
            <a:off x="11030400" y="205200"/>
            <a:ext cx="792000" cy="511500"/>
          </a:xfrm>
          <a:prstGeom prst="rect">
            <a:avLst/>
          </a:prstGeom>
        </p:spPr>
      </p:pic>
    </p:spTree>
    <p:extLst>
      <p:ext uri="{BB962C8B-B14F-4D97-AF65-F5344CB8AC3E}">
        <p14:creationId xmlns:p14="http://schemas.microsoft.com/office/powerpoint/2010/main" val="2494790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10363200" cy="2387600"/>
          </a:xfrm>
        </p:spPr>
        <p:txBody>
          <a:bodyPr anchor="b"/>
          <a:lstStyle>
            <a:lvl1pPr algn="ctr">
              <a:defRPr sz="5997"/>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99"/>
            </a:lvl1pPr>
            <a:lvl2pPr marL="457000" indent="0" algn="ctr">
              <a:buNone/>
              <a:defRPr sz="1999"/>
            </a:lvl2pPr>
            <a:lvl3pPr marL="914000" indent="0" algn="ctr">
              <a:buNone/>
              <a:defRPr sz="1799"/>
            </a:lvl3pPr>
            <a:lvl4pPr marL="1371000" indent="0" algn="ctr">
              <a:buNone/>
              <a:defRPr sz="1599"/>
            </a:lvl4pPr>
            <a:lvl5pPr marL="1828000" indent="0" algn="ctr">
              <a:buNone/>
              <a:defRPr sz="1599"/>
            </a:lvl5pPr>
            <a:lvl6pPr marL="2285000" indent="0" algn="ctr">
              <a:buNone/>
              <a:defRPr sz="1599"/>
            </a:lvl6pPr>
            <a:lvl7pPr marL="2742000" indent="0" algn="ctr">
              <a:buNone/>
              <a:defRPr sz="1599"/>
            </a:lvl7pPr>
            <a:lvl8pPr marL="3198999" indent="0" algn="ctr">
              <a:buNone/>
              <a:defRPr sz="1599"/>
            </a:lvl8pPr>
            <a:lvl9pPr marL="3655999" indent="0" algn="ctr">
              <a:buNone/>
              <a:defRPr sz="1599"/>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E7FFB2F-2495-3243-916D-B74B6B39CED4}" type="datetimeFigureOut">
              <a:rPr lang="en-US" smtClean="0"/>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C60132-90F0-EC46-9ED6-011B16F3C6CF}" type="slidenum">
              <a:rPr lang="en-US" smtClean="0"/>
              <a:t>‹#›</a:t>
            </a:fld>
            <a:endParaRPr lang="en-US" dirty="0"/>
          </a:p>
        </p:txBody>
      </p:sp>
    </p:spTree>
    <p:extLst>
      <p:ext uri="{BB962C8B-B14F-4D97-AF65-F5344CB8AC3E}">
        <p14:creationId xmlns:p14="http://schemas.microsoft.com/office/powerpoint/2010/main" val="279225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able &amp;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E68CB2FA-BE43-4373-8D44-85EC051077CE}" type="datetime1">
              <a:rPr lang="en-AU" smtClean="0"/>
              <a:pPr/>
              <a:t>28/04/2025</a:t>
            </a:fld>
            <a:endParaRPr lang="en-AU" dirty="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pPr/>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9" name="Table Placeholder 9">
            <a:extLst>
              <a:ext uri="{FF2B5EF4-FFF2-40B4-BE49-F238E27FC236}">
                <a16:creationId xmlns:a16="http://schemas.microsoft.com/office/drawing/2014/main" id="{A5124DE0-C3A8-44E9-9258-5E5E6FB53E54}"/>
              </a:ext>
            </a:extLst>
          </p:cNvPr>
          <p:cNvSpPr>
            <a:spLocks noGrp="1"/>
          </p:cNvSpPr>
          <p:nvPr>
            <p:ph type="tbl" sz="quarter" idx="13"/>
          </p:nvPr>
        </p:nvSpPr>
        <p:spPr>
          <a:xfrm>
            <a:off x="4589260" y="1676409"/>
            <a:ext cx="6828873" cy="4500563"/>
          </a:xfrm>
        </p:spPr>
        <p:txBody>
          <a:bodyPr anchor="ctr" anchorCtr="0"/>
          <a:lstStyle>
            <a:lvl1pPr marL="0" indent="0" algn="ctr">
              <a:buNone/>
              <a:defRPr/>
            </a:lvl1pPr>
          </a:lstStyle>
          <a:p>
            <a:r>
              <a:rPr lang="en-US" dirty="0"/>
              <a:t>Click icon to add table</a:t>
            </a:r>
            <a:endParaRPr lang="en-AU" dirty="0"/>
          </a:p>
        </p:txBody>
      </p:sp>
      <p:sp>
        <p:nvSpPr>
          <p:cNvPr id="11" name="Text Placeholder 10">
            <a:extLst>
              <a:ext uri="{FF2B5EF4-FFF2-40B4-BE49-F238E27FC236}">
                <a16:creationId xmlns:a16="http://schemas.microsoft.com/office/drawing/2014/main" id="{71AF6FE5-C6EA-466A-A689-65FA5BED6B0C}"/>
              </a:ext>
            </a:extLst>
          </p:cNvPr>
          <p:cNvSpPr>
            <a:spLocks noGrp="1"/>
          </p:cNvSpPr>
          <p:nvPr>
            <p:ph type="body" sz="quarter" idx="14"/>
          </p:nvPr>
        </p:nvSpPr>
        <p:spPr>
          <a:xfrm>
            <a:off x="759001" y="1676409"/>
            <a:ext cx="3552000" cy="450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66095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759001" y="1676404"/>
            <a:ext cx="2340000"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102A8422-0A02-4862-BD87-E40679D56DBA}"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9" name="Content Placeholder 2">
            <a:extLst>
              <a:ext uri="{FF2B5EF4-FFF2-40B4-BE49-F238E27FC236}">
                <a16:creationId xmlns:a16="http://schemas.microsoft.com/office/drawing/2014/main" id="{0EDC6F4E-AE1E-4D17-B910-823AC842852A}"/>
              </a:ext>
            </a:extLst>
          </p:cNvPr>
          <p:cNvSpPr>
            <a:spLocks noGrp="1"/>
          </p:cNvSpPr>
          <p:nvPr>
            <p:ph idx="13"/>
          </p:nvPr>
        </p:nvSpPr>
        <p:spPr>
          <a:xfrm>
            <a:off x="3537001" y="1676404"/>
            <a:ext cx="2340000"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8" name="Content Placeholder 2">
            <a:extLst>
              <a:ext uri="{FF2B5EF4-FFF2-40B4-BE49-F238E27FC236}">
                <a16:creationId xmlns:a16="http://schemas.microsoft.com/office/drawing/2014/main" id="{879B01BA-BB2C-4773-86BA-FAD902D9102C}"/>
              </a:ext>
            </a:extLst>
          </p:cNvPr>
          <p:cNvSpPr>
            <a:spLocks noGrp="1"/>
          </p:cNvSpPr>
          <p:nvPr>
            <p:ph idx="14"/>
          </p:nvPr>
        </p:nvSpPr>
        <p:spPr>
          <a:xfrm>
            <a:off x="6315001" y="1676404"/>
            <a:ext cx="2340000"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10" name="Content Placeholder 2">
            <a:extLst>
              <a:ext uri="{FF2B5EF4-FFF2-40B4-BE49-F238E27FC236}">
                <a16:creationId xmlns:a16="http://schemas.microsoft.com/office/drawing/2014/main" id="{BF96E834-413C-4129-9AB4-2C4A3364BAE4}"/>
              </a:ext>
            </a:extLst>
          </p:cNvPr>
          <p:cNvSpPr>
            <a:spLocks noGrp="1"/>
          </p:cNvSpPr>
          <p:nvPr>
            <p:ph idx="15"/>
          </p:nvPr>
        </p:nvSpPr>
        <p:spPr>
          <a:xfrm>
            <a:off x="9093001" y="1676404"/>
            <a:ext cx="2340000"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Tree>
    <p:extLst>
      <p:ext uri="{BB962C8B-B14F-4D97-AF65-F5344CB8AC3E}">
        <p14:creationId xmlns:p14="http://schemas.microsoft.com/office/powerpoint/2010/main" val="2362980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7FB9-5938-48AD-BBB6-68F77AA9D38E}"/>
              </a:ext>
            </a:extLst>
          </p:cNvPr>
          <p:cNvSpPr>
            <a:spLocks noGrp="1"/>
          </p:cNvSpPr>
          <p:nvPr>
            <p:ph type="title"/>
          </p:nvPr>
        </p:nvSpPr>
        <p:spPr/>
        <p:txBody>
          <a:bodyPr/>
          <a:lstStyle/>
          <a:p>
            <a:r>
              <a:rPr lang="en-US" noProof="0"/>
              <a:t>Click to edit Master title style</a:t>
            </a:r>
            <a:endParaRPr lang="en-AU" noProof="0"/>
          </a:p>
        </p:txBody>
      </p:sp>
      <p:sp>
        <p:nvSpPr>
          <p:cNvPr id="3" name="Date Placeholder 2">
            <a:extLst>
              <a:ext uri="{FF2B5EF4-FFF2-40B4-BE49-F238E27FC236}">
                <a16:creationId xmlns:a16="http://schemas.microsoft.com/office/drawing/2014/main" id="{3094A408-4541-46F8-9F97-067C05877925}"/>
              </a:ext>
            </a:extLst>
          </p:cNvPr>
          <p:cNvSpPr>
            <a:spLocks noGrp="1"/>
          </p:cNvSpPr>
          <p:nvPr>
            <p:ph type="dt" sz="half" idx="10"/>
          </p:nvPr>
        </p:nvSpPr>
        <p:spPr/>
        <p:txBody>
          <a:bodyPr/>
          <a:lstStyle/>
          <a:p>
            <a:endParaRPr lang="en-AU" dirty="0"/>
          </a:p>
        </p:txBody>
      </p:sp>
      <p:sp>
        <p:nvSpPr>
          <p:cNvPr id="5" name="Slide Number Placeholder 4">
            <a:extLst>
              <a:ext uri="{FF2B5EF4-FFF2-40B4-BE49-F238E27FC236}">
                <a16:creationId xmlns:a16="http://schemas.microsoft.com/office/drawing/2014/main" id="{AC4BECD1-C3A3-4EE1-AF23-B7B969BDFC86}"/>
              </a:ext>
            </a:extLst>
          </p:cNvPr>
          <p:cNvSpPr>
            <a:spLocks noGrp="1"/>
          </p:cNvSpPr>
          <p:nvPr>
            <p:ph type="sldNum" sz="quarter" idx="12"/>
          </p:nvPr>
        </p:nvSpPr>
        <p:spPr/>
        <p:txBody>
          <a:bodyPr/>
          <a:lstStyle/>
          <a:p>
            <a:fld id="{E6316B6A-336A-44FF-82DA-A4D1594FA055}" type="slidenum">
              <a:rPr lang="en-AU" smtClean="0"/>
              <a:pPr/>
              <a:t>‹#›</a:t>
            </a:fld>
            <a:endParaRPr lang="en-AU" dirty="0"/>
          </a:p>
        </p:txBody>
      </p:sp>
    </p:spTree>
    <p:extLst>
      <p:ext uri="{BB962C8B-B14F-4D97-AF65-F5344CB8AC3E}">
        <p14:creationId xmlns:p14="http://schemas.microsoft.com/office/powerpoint/2010/main" val="95520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ey-hig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AB9F0D-2993-6049-8B0F-715802108127}"/>
              </a:ext>
            </a:extLst>
          </p:cNvPr>
          <p:cNvSpPr/>
          <p:nvPr userDrawn="1"/>
        </p:nvSpPr>
        <p:spPr>
          <a:xfrm>
            <a:off x="-7295" y="1036321"/>
            <a:ext cx="12199295" cy="58283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1497FB9-5938-48AD-BBB6-68F77AA9D38E}"/>
              </a:ext>
            </a:extLst>
          </p:cNvPr>
          <p:cNvSpPr>
            <a:spLocks noGrp="1"/>
          </p:cNvSpPr>
          <p:nvPr>
            <p:ph type="title"/>
          </p:nvPr>
        </p:nvSpPr>
        <p:spPr/>
        <p:txBody>
          <a:bodyPr/>
          <a:lstStyle/>
          <a:p>
            <a:r>
              <a:rPr lang="en-US" noProof="0"/>
              <a:t>Click to edit Master title style</a:t>
            </a:r>
            <a:endParaRPr lang="en-AU" noProof="0"/>
          </a:p>
        </p:txBody>
      </p:sp>
      <p:sp>
        <p:nvSpPr>
          <p:cNvPr id="5" name="Slide Number Placeholder 4">
            <a:extLst>
              <a:ext uri="{FF2B5EF4-FFF2-40B4-BE49-F238E27FC236}">
                <a16:creationId xmlns:a16="http://schemas.microsoft.com/office/drawing/2014/main" id="{AC4BECD1-C3A3-4EE1-AF23-B7B969BDFC86}"/>
              </a:ext>
            </a:extLst>
          </p:cNvPr>
          <p:cNvSpPr>
            <a:spLocks noGrp="1"/>
          </p:cNvSpPr>
          <p:nvPr>
            <p:ph type="sldNum" sz="quarter" idx="12"/>
          </p:nvPr>
        </p:nvSpPr>
        <p:spPr/>
        <p:txBody>
          <a:bodyPr/>
          <a:lstStyle/>
          <a:p>
            <a:fld id="{E6316B6A-336A-44FF-82DA-A4D1594FA055}" type="slidenum">
              <a:rPr lang="en-AU" smtClean="0"/>
              <a:pPr/>
              <a:t>‹#›</a:t>
            </a:fld>
            <a:endParaRPr lang="en-AU" dirty="0"/>
          </a:p>
        </p:txBody>
      </p:sp>
    </p:spTree>
    <p:extLst>
      <p:ext uri="{BB962C8B-B14F-4D97-AF65-F5344CB8AC3E}">
        <p14:creationId xmlns:p14="http://schemas.microsoft.com/office/powerpoint/2010/main" val="39966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grey-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AB9F0D-2993-6049-8B0F-715802108127}"/>
              </a:ext>
            </a:extLst>
          </p:cNvPr>
          <p:cNvSpPr/>
          <p:nvPr userDrawn="1"/>
        </p:nvSpPr>
        <p:spPr>
          <a:xfrm>
            <a:off x="-7295" y="1765300"/>
            <a:ext cx="12199295" cy="50993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1497FB9-5938-48AD-BBB6-68F77AA9D38E}"/>
              </a:ext>
            </a:extLst>
          </p:cNvPr>
          <p:cNvSpPr>
            <a:spLocks noGrp="1"/>
          </p:cNvSpPr>
          <p:nvPr>
            <p:ph type="title"/>
          </p:nvPr>
        </p:nvSpPr>
        <p:spPr/>
        <p:txBody>
          <a:bodyPr/>
          <a:lstStyle/>
          <a:p>
            <a:endParaRPr lang="en-AU" noProof="0" dirty="0"/>
          </a:p>
        </p:txBody>
      </p:sp>
      <p:sp>
        <p:nvSpPr>
          <p:cNvPr id="5" name="Slide Number Placeholder 4">
            <a:extLst>
              <a:ext uri="{FF2B5EF4-FFF2-40B4-BE49-F238E27FC236}">
                <a16:creationId xmlns:a16="http://schemas.microsoft.com/office/drawing/2014/main" id="{AC4BECD1-C3A3-4EE1-AF23-B7B969BDFC86}"/>
              </a:ext>
            </a:extLst>
          </p:cNvPr>
          <p:cNvSpPr>
            <a:spLocks noGrp="1"/>
          </p:cNvSpPr>
          <p:nvPr>
            <p:ph type="sldNum" sz="quarter" idx="12"/>
          </p:nvPr>
        </p:nvSpPr>
        <p:spPr/>
        <p:txBody>
          <a:bodyPr/>
          <a:lstStyle/>
          <a:p>
            <a:fld id="{E6316B6A-336A-44FF-82DA-A4D1594FA055}" type="slidenum">
              <a:rPr lang="en-AU" smtClean="0"/>
              <a:pPr/>
              <a:t>‹#›</a:t>
            </a:fld>
            <a:endParaRPr lang="en-AU" dirty="0"/>
          </a:p>
        </p:txBody>
      </p:sp>
      <p:sp>
        <p:nvSpPr>
          <p:cNvPr id="9" name="Rectangle 8">
            <a:extLst>
              <a:ext uri="{FF2B5EF4-FFF2-40B4-BE49-F238E27FC236}">
                <a16:creationId xmlns:a16="http://schemas.microsoft.com/office/drawing/2014/main" id="{F886CC72-B436-894D-A582-B15855BA11CC}"/>
              </a:ext>
            </a:extLst>
          </p:cNvPr>
          <p:cNvSpPr/>
          <p:nvPr userDrawn="1"/>
        </p:nvSpPr>
        <p:spPr>
          <a:xfrm>
            <a:off x="1600013" y="6488374"/>
            <a:ext cx="711200" cy="19127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TBC</a:t>
            </a:r>
          </a:p>
        </p:txBody>
      </p:sp>
      <p:sp>
        <p:nvSpPr>
          <p:cNvPr id="10" name="TextBox 9">
            <a:extLst>
              <a:ext uri="{FF2B5EF4-FFF2-40B4-BE49-F238E27FC236}">
                <a16:creationId xmlns:a16="http://schemas.microsoft.com/office/drawing/2014/main" id="{90F74474-7CAB-B74F-A4C8-08CFA15A29A8}"/>
              </a:ext>
            </a:extLst>
          </p:cNvPr>
          <p:cNvSpPr txBox="1"/>
          <p:nvPr userDrawn="1"/>
        </p:nvSpPr>
        <p:spPr>
          <a:xfrm>
            <a:off x="652016" y="6472425"/>
            <a:ext cx="947997" cy="223179"/>
          </a:xfrm>
          <a:prstGeom prst="rect">
            <a:avLst/>
          </a:prstGeom>
          <a:noFill/>
        </p:spPr>
        <p:txBody>
          <a:bodyPr wrap="square" rtlCol="0">
            <a:spAutoFit/>
          </a:bodyPr>
          <a:lstStyle/>
          <a:p>
            <a:r>
              <a:rPr lang="en-US" sz="800" dirty="0"/>
              <a:t>Presented to</a:t>
            </a:r>
          </a:p>
        </p:txBody>
      </p:sp>
    </p:spTree>
    <p:extLst>
      <p:ext uri="{BB962C8B-B14F-4D97-AF65-F5344CB8AC3E}">
        <p14:creationId xmlns:p14="http://schemas.microsoft.com/office/powerpoint/2010/main" val="212503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759001" y="1676404"/>
            <a:ext cx="9900000"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5B5B167B-D18E-48A8-AECC-3806BE2F3F07}"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Tree>
    <p:extLst>
      <p:ext uri="{BB962C8B-B14F-4D97-AF65-F5344CB8AC3E}">
        <p14:creationId xmlns:p14="http://schemas.microsoft.com/office/powerpoint/2010/main" val="29554444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759001" y="1676404"/>
            <a:ext cx="4590000"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3AB96C29-4509-40E8-A35E-E7D0B497C169}"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9" name="Content Placeholder 2">
            <a:extLst>
              <a:ext uri="{FF2B5EF4-FFF2-40B4-BE49-F238E27FC236}">
                <a16:creationId xmlns:a16="http://schemas.microsoft.com/office/drawing/2014/main" id="{0EDC6F4E-AE1E-4D17-B910-823AC842852A}"/>
              </a:ext>
            </a:extLst>
          </p:cNvPr>
          <p:cNvSpPr>
            <a:spLocks noGrp="1"/>
          </p:cNvSpPr>
          <p:nvPr>
            <p:ph idx="13"/>
          </p:nvPr>
        </p:nvSpPr>
        <p:spPr>
          <a:xfrm>
            <a:off x="6843001" y="1676404"/>
            <a:ext cx="4590000"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Tree>
    <p:extLst>
      <p:ext uri="{BB962C8B-B14F-4D97-AF65-F5344CB8AC3E}">
        <p14:creationId xmlns:p14="http://schemas.microsoft.com/office/powerpoint/2010/main" val="7117902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1521003" y="1676404"/>
            <a:ext cx="2736676"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71B25FDA-DE11-4AF7-9783-09AAEC56A642}"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9" name="Content Placeholder 2">
            <a:extLst>
              <a:ext uri="{FF2B5EF4-FFF2-40B4-BE49-F238E27FC236}">
                <a16:creationId xmlns:a16="http://schemas.microsoft.com/office/drawing/2014/main" id="{0EDC6F4E-AE1E-4D17-B910-823AC842852A}"/>
              </a:ext>
            </a:extLst>
          </p:cNvPr>
          <p:cNvSpPr>
            <a:spLocks noGrp="1"/>
          </p:cNvSpPr>
          <p:nvPr>
            <p:ph idx="13"/>
          </p:nvPr>
        </p:nvSpPr>
        <p:spPr>
          <a:xfrm>
            <a:off x="4727667" y="1676404"/>
            <a:ext cx="2736676"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8" name="Content Placeholder 2">
            <a:extLst>
              <a:ext uri="{FF2B5EF4-FFF2-40B4-BE49-F238E27FC236}">
                <a16:creationId xmlns:a16="http://schemas.microsoft.com/office/drawing/2014/main" id="{879B01BA-BB2C-4773-86BA-FAD902D9102C}"/>
              </a:ext>
            </a:extLst>
          </p:cNvPr>
          <p:cNvSpPr>
            <a:spLocks noGrp="1"/>
          </p:cNvSpPr>
          <p:nvPr>
            <p:ph idx="14"/>
          </p:nvPr>
        </p:nvSpPr>
        <p:spPr>
          <a:xfrm>
            <a:off x="7935827" y="1676404"/>
            <a:ext cx="2736676"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Tree>
    <p:extLst>
      <p:ext uri="{BB962C8B-B14F-4D97-AF65-F5344CB8AC3E}">
        <p14:creationId xmlns:p14="http://schemas.microsoft.com/office/powerpoint/2010/main" val="5350116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759001" y="1676404"/>
            <a:ext cx="2340000"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102A8422-0A02-4862-BD87-E40679D56DBA}"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9" name="Content Placeholder 2">
            <a:extLst>
              <a:ext uri="{FF2B5EF4-FFF2-40B4-BE49-F238E27FC236}">
                <a16:creationId xmlns:a16="http://schemas.microsoft.com/office/drawing/2014/main" id="{0EDC6F4E-AE1E-4D17-B910-823AC842852A}"/>
              </a:ext>
            </a:extLst>
          </p:cNvPr>
          <p:cNvSpPr>
            <a:spLocks noGrp="1"/>
          </p:cNvSpPr>
          <p:nvPr>
            <p:ph idx="13"/>
          </p:nvPr>
        </p:nvSpPr>
        <p:spPr>
          <a:xfrm>
            <a:off x="3537001" y="1676404"/>
            <a:ext cx="2340000"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8" name="Content Placeholder 2">
            <a:extLst>
              <a:ext uri="{FF2B5EF4-FFF2-40B4-BE49-F238E27FC236}">
                <a16:creationId xmlns:a16="http://schemas.microsoft.com/office/drawing/2014/main" id="{879B01BA-BB2C-4773-86BA-FAD902D9102C}"/>
              </a:ext>
            </a:extLst>
          </p:cNvPr>
          <p:cNvSpPr>
            <a:spLocks noGrp="1"/>
          </p:cNvSpPr>
          <p:nvPr>
            <p:ph idx="14"/>
          </p:nvPr>
        </p:nvSpPr>
        <p:spPr>
          <a:xfrm>
            <a:off x="6315001" y="1676404"/>
            <a:ext cx="2340000"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10" name="Content Placeholder 2">
            <a:extLst>
              <a:ext uri="{FF2B5EF4-FFF2-40B4-BE49-F238E27FC236}">
                <a16:creationId xmlns:a16="http://schemas.microsoft.com/office/drawing/2014/main" id="{BF96E834-413C-4129-9AB4-2C4A3364BAE4}"/>
              </a:ext>
            </a:extLst>
          </p:cNvPr>
          <p:cNvSpPr>
            <a:spLocks noGrp="1"/>
          </p:cNvSpPr>
          <p:nvPr>
            <p:ph idx="15"/>
          </p:nvPr>
        </p:nvSpPr>
        <p:spPr>
          <a:xfrm>
            <a:off x="9093001" y="1676404"/>
            <a:ext cx="2340000"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Tree>
    <p:extLst>
      <p:ext uri="{BB962C8B-B14F-4D97-AF65-F5344CB8AC3E}">
        <p14:creationId xmlns:p14="http://schemas.microsoft.com/office/powerpoint/2010/main" val="25388683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amp; Bullets">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ECA60038-D05E-4F0B-9286-AF136FE587A9}"/>
              </a:ext>
            </a:extLst>
          </p:cNvPr>
          <p:cNvSpPr>
            <a:spLocks noGrp="1"/>
          </p:cNvSpPr>
          <p:nvPr>
            <p:ph type="pic" sz="quarter" idx="30" hasCustomPrompt="1"/>
          </p:nvPr>
        </p:nvSpPr>
        <p:spPr>
          <a:xfrm>
            <a:off x="3" y="1290020"/>
            <a:ext cx="6098876" cy="4708800"/>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2C429910-EC8E-4DA5-B227-8444CA02670A}"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3" name="Text Placeholder 12">
            <a:extLst>
              <a:ext uri="{FF2B5EF4-FFF2-40B4-BE49-F238E27FC236}">
                <a16:creationId xmlns:a16="http://schemas.microsoft.com/office/drawing/2014/main" id="{CB6021AD-5D7B-4644-95AF-10419EC38FCC}"/>
              </a:ext>
            </a:extLst>
          </p:cNvPr>
          <p:cNvSpPr>
            <a:spLocks noGrp="1"/>
          </p:cNvSpPr>
          <p:nvPr>
            <p:ph type="body" sz="quarter" idx="31"/>
          </p:nvPr>
        </p:nvSpPr>
        <p:spPr>
          <a:xfrm>
            <a:off x="7237255" y="1855046"/>
            <a:ext cx="4089236" cy="3712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858276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amp; Text Box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25A524-48C7-40C8-91A5-3A83AB8A9F12}"/>
              </a:ext>
            </a:extLst>
          </p:cNvPr>
          <p:cNvSpPr/>
          <p:nvPr userDrawn="1"/>
        </p:nvSpPr>
        <p:spPr>
          <a:xfrm>
            <a:off x="0" y="1290020"/>
            <a:ext cx="12192000" cy="4708800"/>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7" name="Picture Placeholder 8">
            <a:extLst>
              <a:ext uri="{FF2B5EF4-FFF2-40B4-BE49-F238E27FC236}">
                <a16:creationId xmlns:a16="http://schemas.microsoft.com/office/drawing/2014/main" id="{ECA60038-D05E-4F0B-9286-AF136FE587A9}"/>
              </a:ext>
            </a:extLst>
          </p:cNvPr>
          <p:cNvSpPr>
            <a:spLocks noGrp="1"/>
          </p:cNvSpPr>
          <p:nvPr>
            <p:ph type="pic" sz="quarter" idx="30" hasCustomPrompt="1"/>
          </p:nvPr>
        </p:nvSpPr>
        <p:spPr>
          <a:xfrm>
            <a:off x="3" y="1290020"/>
            <a:ext cx="6098876" cy="4708800"/>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4475BBBB-DD64-4A66-8B92-BE7071BE1B8B}"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0" name="Text Placeholder 2">
            <a:extLst>
              <a:ext uri="{FF2B5EF4-FFF2-40B4-BE49-F238E27FC236}">
                <a16:creationId xmlns:a16="http://schemas.microsoft.com/office/drawing/2014/main" id="{99E442A8-C66B-4250-A8C1-98F88A7C5770}"/>
              </a:ext>
            </a:extLst>
          </p:cNvPr>
          <p:cNvSpPr>
            <a:spLocks noGrp="1"/>
          </p:cNvSpPr>
          <p:nvPr>
            <p:ph type="body" idx="15" hasCustomPrompt="1"/>
          </p:nvPr>
        </p:nvSpPr>
        <p:spPr>
          <a:xfrm>
            <a:off x="7237255" y="1855046"/>
            <a:ext cx="4089236" cy="278554"/>
          </a:xfrm>
        </p:spPr>
        <p:txBody>
          <a:bodyPr anchor="t" anchorCtr="0"/>
          <a:lstStyle>
            <a:lvl1pPr marL="0" indent="0" algn="l">
              <a:lnSpc>
                <a:spcPct val="10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Heading </a:t>
            </a:r>
          </a:p>
        </p:txBody>
      </p:sp>
      <p:sp>
        <p:nvSpPr>
          <p:cNvPr id="12" name="Text Placeholder 2">
            <a:extLst>
              <a:ext uri="{FF2B5EF4-FFF2-40B4-BE49-F238E27FC236}">
                <a16:creationId xmlns:a16="http://schemas.microsoft.com/office/drawing/2014/main" id="{4DB3D364-B73F-46BC-8078-DD6095E5BD8F}"/>
              </a:ext>
            </a:extLst>
          </p:cNvPr>
          <p:cNvSpPr>
            <a:spLocks noGrp="1"/>
          </p:cNvSpPr>
          <p:nvPr>
            <p:ph type="body" idx="37"/>
          </p:nvPr>
        </p:nvSpPr>
        <p:spPr>
          <a:xfrm>
            <a:off x="7237255" y="2170447"/>
            <a:ext cx="4089236" cy="776378"/>
          </a:xfrm>
        </p:spPr>
        <p:txBody>
          <a:bodyPr anchor="t" anchorCtr="0"/>
          <a:lstStyle>
            <a:lvl1pPr marL="0" indent="0" algn="l">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US" noProof="0"/>
              <a:t>Click to edit Master text styles</a:t>
            </a:r>
          </a:p>
        </p:txBody>
      </p:sp>
      <p:sp>
        <p:nvSpPr>
          <p:cNvPr id="14" name="Text Placeholder 2">
            <a:extLst>
              <a:ext uri="{FF2B5EF4-FFF2-40B4-BE49-F238E27FC236}">
                <a16:creationId xmlns:a16="http://schemas.microsoft.com/office/drawing/2014/main" id="{2EB9E29A-5917-4977-A633-BF2A57730177}"/>
              </a:ext>
            </a:extLst>
          </p:cNvPr>
          <p:cNvSpPr>
            <a:spLocks noGrp="1"/>
          </p:cNvSpPr>
          <p:nvPr>
            <p:ph type="body" idx="38" hasCustomPrompt="1"/>
          </p:nvPr>
        </p:nvSpPr>
        <p:spPr>
          <a:xfrm>
            <a:off x="7237255" y="3102821"/>
            <a:ext cx="4089236" cy="278554"/>
          </a:xfrm>
        </p:spPr>
        <p:txBody>
          <a:bodyPr anchor="t" anchorCtr="0"/>
          <a:lstStyle>
            <a:lvl1pPr marL="0" indent="0" algn="l">
              <a:lnSpc>
                <a:spcPct val="10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Heading </a:t>
            </a:r>
          </a:p>
        </p:txBody>
      </p:sp>
      <p:sp>
        <p:nvSpPr>
          <p:cNvPr id="15" name="Text Placeholder 2">
            <a:extLst>
              <a:ext uri="{FF2B5EF4-FFF2-40B4-BE49-F238E27FC236}">
                <a16:creationId xmlns:a16="http://schemas.microsoft.com/office/drawing/2014/main" id="{7237C762-2DFA-47F8-B14A-4A53D04CB04E}"/>
              </a:ext>
            </a:extLst>
          </p:cNvPr>
          <p:cNvSpPr>
            <a:spLocks noGrp="1"/>
          </p:cNvSpPr>
          <p:nvPr>
            <p:ph type="body" idx="39"/>
          </p:nvPr>
        </p:nvSpPr>
        <p:spPr>
          <a:xfrm>
            <a:off x="7237255" y="3418222"/>
            <a:ext cx="4089236" cy="776378"/>
          </a:xfrm>
        </p:spPr>
        <p:txBody>
          <a:bodyPr anchor="t" anchorCtr="0"/>
          <a:lstStyle>
            <a:lvl1pPr marL="0" indent="0" algn="l">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US" noProof="0"/>
              <a:t>Click to edit Master text styles</a:t>
            </a:r>
          </a:p>
        </p:txBody>
      </p:sp>
      <p:sp>
        <p:nvSpPr>
          <p:cNvPr id="16" name="Text Placeholder 2">
            <a:extLst>
              <a:ext uri="{FF2B5EF4-FFF2-40B4-BE49-F238E27FC236}">
                <a16:creationId xmlns:a16="http://schemas.microsoft.com/office/drawing/2014/main" id="{487554EF-853F-4DDE-B674-163BDF773E84}"/>
              </a:ext>
            </a:extLst>
          </p:cNvPr>
          <p:cNvSpPr>
            <a:spLocks noGrp="1"/>
          </p:cNvSpPr>
          <p:nvPr>
            <p:ph type="body" idx="40" hasCustomPrompt="1"/>
          </p:nvPr>
        </p:nvSpPr>
        <p:spPr>
          <a:xfrm>
            <a:off x="7237255" y="4344930"/>
            <a:ext cx="4089236" cy="278554"/>
          </a:xfrm>
        </p:spPr>
        <p:txBody>
          <a:bodyPr anchor="t" anchorCtr="0"/>
          <a:lstStyle>
            <a:lvl1pPr marL="0" indent="0" algn="l">
              <a:lnSpc>
                <a:spcPct val="10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Heading </a:t>
            </a:r>
          </a:p>
        </p:txBody>
      </p:sp>
      <p:sp>
        <p:nvSpPr>
          <p:cNvPr id="17" name="Text Placeholder 2">
            <a:extLst>
              <a:ext uri="{FF2B5EF4-FFF2-40B4-BE49-F238E27FC236}">
                <a16:creationId xmlns:a16="http://schemas.microsoft.com/office/drawing/2014/main" id="{A3020AD4-42BE-4C7C-9F29-B974E95E80EF}"/>
              </a:ext>
            </a:extLst>
          </p:cNvPr>
          <p:cNvSpPr>
            <a:spLocks noGrp="1"/>
          </p:cNvSpPr>
          <p:nvPr>
            <p:ph type="body" idx="41"/>
          </p:nvPr>
        </p:nvSpPr>
        <p:spPr>
          <a:xfrm>
            <a:off x="7237255" y="4660331"/>
            <a:ext cx="4089236" cy="776378"/>
          </a:xfrm>
        </p:spPr>
        <p:txBody>
          <a:bodyPr anchor="t" anchorCtr="0"/>
          <a:lstStyle>
            <a:lvl1pPr marL="0" indent="0" algn="l">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US" noProof="0"/>
              <a:t>Click to edit Master text styles</a:t>
            </a:r>
          </a:p>
        </p:txBody>
      </p:sp>
      <p:sp>
        <p:nvSpPr>
          <p:cNvPr id="18" name="Picture Placeholder 8">
            <a:extLst>
              <a:ext uri="{FF2B5EF4-FFF2-40B4-BE49-F238E27FC236}">
                <a16:creationId xmlns:a16="http://schemas.microsoft.com/office/drawing/2014/main" id="{825EE3D2-680B-4CC6-87FE-427C1ABC0525}"/>
              </a:ext>
            </a:extLst>
          </p:cNvPr>
          <p:cNvSpPr>
            <a:spLocks noGrp="1"/>
          </p:cNvSpPr>
          <p:nvPr>
            <p:ph type="pic" sz="quarter" idx="42" hasCustomPrompt="1"/>
          </p:nvPr>
        </p:nvSpPr>
        <p:spPr>
          <a:xfrm>
            <a:off x="6477548" y="1855046"/>
            <a:ext cx="652662" cy="612109"/>
          </a:xfrm>
          <a:prstGeom prst="rect">
            <a:avLst/>
          </a:prstGeom>
          <a:noFill/>
        </p:spPr>
        <p:txBody>
          <a:bodyPr lIns="72000" tIns="72000" rIns="72000" bIns="72000" anchor="ctr" anchorCtr="0"/>
          <a:lstStyle>
            <a:lvl1pPr marL="0" indent="0" algn="ctr">
              <a:buNone/>
              <a:defRPr sz="1401">
                <a:solidFill>
                  <a:schemeClr val="tx1"/>
                </a:solidFill>
              </a:defRPr>
            </a:lvl1pPr>
          </a:lstStyle>
          <a:p>
            <a:r>
              <a:rPr lang="en-AU" dirty="0"/>
              <a:t>Click to add icon</a:t>
            </a:r>
          </a:p>
        </p:txBody>
      </p:sp>
      <p:sp>
        <p:nvSpPr>
          <p:cNvPr id="25" name="Picture Placeholder 8">
            <a:extLst>
              <a:ext uri="{FF2B5EF4-FFF2-40B4-BE49-F238E27FC236}">
                <a16:creationId xmlns:a16="http://schemas.microsoft.com/office/drawing/2014/main" id="{61713E0F-DB4E-45C8-A68A-EEABDCC7C708}"/>
              </a:ext>
            </a:extLst>
          </p:cNvPr>
          <p:cNvSpPr>
            <a:spLocks noGrp="1"/>
          </p:cNvSpPr>
          <p:nvPr>
            <p:ph type="pic" sz="quarter" idx="43" hasCustomPrompt="1"/>
          </p:nvPr>
        </p:nvSpPr>
        <p:spPr>
          <a:xfrm>
            <a:off x="6477548" y="3102821"/>
            <a:ext cx="652662" cy="612109"/>
          </a:xfrm>
          <a:prstGeom prst="rect">
            <a:avLst/>
          </a:prstGeom>
          <a:noFill/>
        </p:spPr>
        <p:txBody>
          <a:bodyPr lIns="72000" tIns="72000" rIns="72000" bIns="72000" anchor="ctr" anchorCtr="0"/>
          <a:lstStyle>
            <a:lvl1pPr marL="0" indent="0" algn="ctr">
              <a:buNone/>
              <a:defRPr sz="1401">
                <a:solidFill>
                  <a:schemeClr val="tx1"/>
                </a:solidFill>
              </a:defRPr>
            </a:lvl1pPr>
          </a:lstStyle>
          <a:p>
            <a:r>
              <a:rPr lang="en-AU" dirty="0"/>
              <a:t>Click to add icon</a:t>
            </a:r>
          </a:p>
        </p:txBody>
      </p:sp>
      <p:sp>
        <p:nvSpPr>
          <p:cNvPr id="26" name="Picture Placeholder 8">
            <a:extLst>
              <a:ext uri="{FF2B5EF4-FFF2-40B4-BE49-F238E27FC236}">
                <a16:creationId xmlns:a16="http://schemas.microsoft.com/office/drawing/2014/main" id="{BE30AE3B-E355-4F23-A6A1-BD315B96E3EA}"/>
              </a:ext>
            </a:extLst>
          </p:cNvPr>
          <p:cNvSpPr>
            <a:spLocks noGrp="1"/>
          </p:cNvSpPr>
          <p:nvPr>
            <p:ph type="pic" sz="quarter" idx="44" hasCustomPrompt="1"/>
          </p:nvPr>
        </p:nvSpPr>
        <p:spPr>
          <a:xfrm>
            <a:off x="6477548" y="4344930"/>
            <a:ext cx="652662" cy="612109"/>
          </a:xfrm>
          <a:prstGeom prst="rect">
            <a:avLst/>
          </a:prstGeom>
          <a:noFill/>
        </p:spPr>
        <p:txBody>
          <a:bodyPr lIns="72000" tIns="72000" rIns="72000" bIns="72000" anchor="ctr" anchorCtr="0"/>
          <a:lstStyle>
            <a:lvl1pPr marL="0" indent="0" algn="ctr">
              <a:buNone/>
              <a:defRPr sz="1401">
                <a:solidFill>
                  <a:schemeClr val="tx1"/>
                </a:solidFill>
              </a:defRPr>
            </a:lvl1pPr>
          </a:lstStyle>
          <a:p>
            <a:r>
              <a:rPr lang="en-AU" dirty="0"/>
              <a:t>Click to add icon</a:t>
            </a:r>
          </a:p>
        </p:txBody>
      </p:sp>
    </p:spTree>
    <p:extLst>
      <p:ext uri="{BB962C8B-B14F-4D97-AF65-F5344CB8AC3E}">
        <p14:creationId xmlns:p14="http://schemas.microsoft.com/office/powerpoint/2010/main" val="7453948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25A524-48C7-40C8-91A5-3A83AB8A9F12}"/>
              </a:ext>
            </a:extLst>
          </p:cNvPr>
          <p:cNvSpPr/>
          <p:nvPr userDrawn="1"/>
        </p:nvSpPr>
        <p:spPr>
          <a:xfrm>
            <a:off x="1526876" y="4270078"/>
            <a:ext cx="2736000" cy="1548000"/>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7" name="Picture Placeholder 8">
            <a:extLst>
              <a:ext uri="{FF2B5EF4-FFF2-40B4-BE49-F238E27FC236}">
                <a16:creationId xmlns:a16="http://schemas.microsoft.com/office/drawing/2014/main" id="{ECA60038-D05E-4F0B-9286-AF136FE587A9}"/>
              </a:ext>
            </a:extLst>
          </p:cNvPr>
          <p:cNvSpPr>
            <a:spLocks noGrp="1"/>
          </p:cNvSpPr>
          <p:nvPr>
            <p:ph type="pic" sz="quarter" idx="30" hasCustomPrompt="1"/>
          </p:nvPr>
        </p:nvSpPr>
        <p:spPr>
          <a:xfrm>
            <a:off x="1526876" y="1290020"/>
            <a:ext cx="2736000" cy="2980056"/>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D875FD5B-5FF9-4E9A-B4EF-CB23596CFF9A}"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2" name="Rectangle 11">
            <a:extLst>
              <a:ext uri="{FF2B5EF4-FFF2-40B4-BE49-F238E27FC236}">
                <a16:creationId xmlns:a16="http://schemas.microsoft.com/office/drawing/2014/main" id="{A84D2D79-47BF-441D-9142-3C49AF71BD33}"/>
              </a:ext>
            </a:extLst>
          </p:cNvPr>
          <p:cNvSpPr/>
          <p:nvPr userDrawn="1"/>
        </p:nvSpPr>
        <p:spPr>
          <a:xfrm>
            <a:off x="4728000" y="4270078"/>
            <a:ext cx="2736000" cy="1548000"/>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14" name="Picture Placeholder 8">
            <a:extLst>
              <a:ext uri="{FF2B5EF4-FFF2-40B4-BE49-F238E27FC236}">
                <a16:creationId xmlns:a16="http://schemas.microsoft.com/office/drawing/2014/main" id="{9E5AA7F1-BA4D-49C9-BB7A-DFE1CDF3E9F1}"/>
              </a:ext>
            </a:extLst>
          </p:cNvPr>
          <p:cNvSpPr>
            <a:spLocks noGrp="1"/>
          </p:cNvSpPr>
          <p:nvPr>
            <p:ph type="pic" sz="quarter" idx="32" hasCustomPrompt="1"/>
          </p:nvPr>
        </p:nvSpPr>
        <p:spPr>
          <a:xfrm>
            <a:off x="4728000" y="1290020"/>
            <a:ext cx="2736000" cy="2980056"/>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16" name="Rectangle 15">
            <a:extLst>
              <a:ext uri="{FF2B5EF4-FFF2-40B4-BE49-F238E27FC236}">
                <a16:creationId xmlns:a16="http://schemas.microsoft.com/office/drawing/2014/main" id="{73384E27-F514-4447-95B1-4D632207369D}"/>
              </a:ext>
            </a:extLst>
          </p:cNvPr>
          <p:cNvSpPr/>
          <p:nvPr userDrawn="1"/>
        </p:nvSpPr>
        <p:spPr>
          <a:xfrm>
            <a:off x="7923001" y="4270078"/>
            <a:ext cx="2736000" cy="1548000"/>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17" name="Picture Placeholder 8">
            <a:extLst>
              <a:ext uri="{FF2B5EF4-FFF2-40B4-BE49-F238E27FC236}">
                <a16:creationId xmlns:a16="http://schemas.microsoft.com/office/drawing/2014/main" id="{925FF6ED-2E4F-4553-8A25-F05B818050B0}"/>
              </a:ext>
            </a:extLst>
          </p:cNvPr>
          <p:cNvSpPr>
            <a:spLocks noGrp="1"/>
          </p:cNvSpPr>
          <p:nvPr>
            <p:ph type="pic" sz="quarter" idx="34" hasCustomPrompt="1"/>
          </p:nvPr>
        </p:nvSpPr>
        <p:spPr>
          <a:xfrm>
            <a:off x="7923001" y="1290020"/>
            <a:ext cx="2736000" cy="2980056"/>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20" name="Text Placeholder 2">
            <a:extLst>
              <a:ext uri="{FF2B5EF4-FFF2-40B4-BE49-F238E27FC236}">
                <a16:creationId xmlns:a16="http://schemas.microsoft.com/office/drawing/2014/main" id="{A9BFBFBD-70A4-47F9-959F-47B95F0FB554}"/>
              </a:ext>
            </a:extLst>
          </p:cNvPr>
          <p:cNvSpPr>
            <a:spLocks noGrp="1"/>
          </p:cNvSpPr>
          <p:nvPr>
            <p:ph type="body" idx="15" hasCustomPrompt="1"/>
          </p:nvPr>
        </p:nvSpPr>
        <p:spPr>
          <a:xfrm>
            <a:off x="1712900" y="4425712"/>
            <a:ext cx="2363952" cy="525850"/>
          </a:xfrm>
        </p:spPr>
        <p:txBody>
          <a:bodyPr anchor="t" anchorCtr="0"/>
          <a:lstStyle>
            <a:lvl1pPr marL="0" indent="0" algn="ctr">
              <a:lnSpc>
                <a:spcPct val="9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Heading </a:t>
            </a:r>
          </a:p>
        </p:txBody>
      </p:sp>
      <p:sp>
        <p:nvSpPr>
          <p:cNvPr id="21" name="Text Placeholder 2">
            <a:extLst>
              <a:ext uri="{FF2B5EF4-FFF2-40B4-BE49-F238E27FC236}">
                <a16:creationId xmlns:a16="http://schemas.microsoft.com/office/drawing/2014/main" id="{CD4CC27A-D741-4F4B-AD5D-5C4EF162BBBE}"/>
              </a:ext>
            </a:extLst>
          </p:cNvPr>
          <p:cNvSpPr>
            <a:spLocks noGrp="1"/>
          </p:cNvSpPr>
          <p:nvPr>
            <p:ph type="body" idx="37"/>
          </p:nvPr>
        </p:nvSpPr>
        <p:spPr>
          <a:xfrm>
            <a:off x="1712900" y="4960188"/>
            <a:ext cx="2363952" cy="776378"/>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US" noProof="0"/>
              <a:t>Click to edit Master text styles</a:t>
            </a:r>
          </a:p>
        </p:txBody>
      </p:sp>
      <p:sp>
        <p:nvSpPr>
          <p:cNvPr id="22" name="Text Placeholder 2">
            <a:extLst>
              <a:ext uri="{FF2B5EF4-FFF2-40B4-BE49-F238E27FC236}">
                <a16:creationId xmlns:a16="http://schemas.microsoft.com/office/drawing/2014/main" id="{6DD71538-55EB-4B57-89CC-EE800CAFF823}"/>
              </a:ext>
            </a:extLst>
          </p:cNvPr>
          <p:cNvSpPr>
            <a:spLocks noGrp="1"/>
          </p:cNvSpPr>
          <p:nvPr>
            <p:ph type="body" idx="38" hasCustomPrompt="1"/>
          </p:nvPr>
        </p:nvSpPr>
        <p:spPr>
          <a:xfrm>
            <a:off x="4914024" y="4425712"/>
            <a:ext cx="2363952" cy="525850"/>
          </a:xfrm>
        </p:spPr>
        <p:txBody>
          <a:bodyPr anchor="t" anchorCtr="0"/>
          <a:lstStyle>
            <a:lvl1pPr marL="0" indent="0" algn="ctr">
              <a:lnSpc>
                <a:spcPct val="9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Heading </a:t>
            </a:r>
          </a:p>
        </p:txBody>
      </p:sp>
      <p:sp>
        <p:nvSpPr>
          <p:cNvPr id="23" name="Text Placeholder 2">
            <a:extLst>
              <a:ext uri="{FF2B5EF4-FFF2-40B4-BE49-F238E27FC236}">
                <a16:creationId xmlns:a16="http://schemas.microsoft.com/office/drawing/2014/main" id="{92C274DC-F7ED-4B19-BC25-BD7D06CD0762}"/>
              </a:ext>
            </a:extLst>
          </p:cNvPr>
          <p:cNvSpPr>
            <a:spLocks noGrp="1"/>
          </p:cNvSpPr>
          <p:nvPr>
            <p:ph type="body" idx="39"/>
          </p:nvPr>
        </p:nvSpPr>
        <p:spPr>
          <a:xfrm>
            <a:off x="4914024" y="4960188"/>
            <a:ext cx="2363952" cy="776378"/>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US" noProof="0"/>
              <a:t>Click to edit Master text styles</a:t>
            </a:r>
          </a:p>
        </p:txBody>
      </p:sp>
      <p:sp>
        <p:nvSpPr>
          <p:cNvPr id="24" name="Text Placeholder 2">
            <a:extLst>
              <a:ext uri="{FF2B5EF4-FFF2-40B4-BE49-F238E27FC236}">
                <a16:creationId xmlns:a16="http://schemas.microsoft.com/office/drawing/2014/main" id="{91C4954C-7F0B-4A2B-91C9-9B0AE22F994F}"/>
              </a:ext>
            </a:extLst>
          </p:cNvPr>
          <p:cNvSpPr>
            <a:spLocks noGrp="1"/>
          </p:cNvSpPr>
          <p:nvPr>
            <p:ph type="body" idx="40" hasCustomPrompt="1"/>
          </p:nvPr>
        </p:nvSpPr>
        <p:spPr>
          <a:xfrm>
            <a:off x="8109025" y="4425712"/>
            <a:ext cx="2363952" cy="525850"/>
          </a:xfrm>
        </p:spPr>
        <p:txBody>
          <a:bodyPr anchor="t" anchorCtr="0"/>
          <a:lstStyle>
            <a:lvl1pPr marL="0" indent="0" algn="ctr">
              <a:lnSpc>
                <a:spcPct val="9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Heading </a:t>
            </a:r>
          </a:p>
        </p:txBody>
      </p:sp>
      <p:sp>
        <p:nvSpPr>
          <p:cNvPr id="25" name="Text Placeholder 2">
            <a:extLst>
              <a:ext uri="{FF2B5EF4-FFF2-40B4-BE49-F238E27FC236}">
                <a16:creationId xmlns:a16="http://schemas.microsoft.com/office/drawing/2014/main" id="{FC9F7672-C606-433A-B31B-E8C81E8CDE3A}"/>
              </a:ext>
            </a:extLst>
          </p:cNvPr>
          <p:cNvSpPr>
            <a:spLocks noGrp="1"/>
          </p:cNvSpPr>
          <p:nvPr>
            <p:ph type="body" idx="41"/>
          </p:nvPr>
        </p:nvSpPr>
        <p:spPr>
          <a:xfrm>
            <a:off x="8109025" y="4960188"/>
            <a:ext cx="2363952" cy="776378"/>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US" noProof="0"/>
              <a:t>Click to edit Master text styles</a:t>
            </a:r>
          </a:p>
        </p:txBody>
      </p:sp>
    </p:spTree>
    <p:extLst>
      <p:ext uri="{BB962C8B-B14F-4D97-AF65-F5344CB8AC3E}">
        <p14:creationId xmlns:p14="http://schemas.microsoft.com/office/powerpoint/2010/main" val="4008203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Bulle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25A524-48C7-40C8-91A5-3A83AB8A9F12}"/>
              </a:ext>
            </a:extLst>
          </p:cNvPr>
          <p:cNvSpPr/>
          <p:nvPr userDrawn="1"/>
        </p:nvSpPr>
        <p:spPr>
          <a:xfrm>
            <a:off x="0" y="1290020"/>
            <a:ext cx="12192000" cy="4708800"/>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7" name="Picture Placeholder 8">
            <a:extLst>
              <a:ext uri="{FF2B5EF4-FFF2-40B4-BE49-F238E27FC236}">
                <a16:creationId xmlns:a16="http://schemas.microsoft.com/office/drawing/2014/main" id="{ECA60038-D05E-4F0B-9286-AF136FE587A9}"/>
              </a:ext>
            </a:extLst>
          </p:cNvPr>
          <p:cNvSpPr>
            <a:spLocks noGrp="1"/>
          </p:cNvSpPr>
          <p:nvPr>
            <p:ph type="pic" sz="quarter" idx="30" hasCustomPrompt="1"/>
          </p:nvPr>
        </p:nvSpPr>
        <p:spPr>
          <a:xfrm>
            <a:off x="3" y="1290020"/>
            <a:ext cx="6098876" cy="4708800"/>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2C429910-EC8E-4DA5-B227-8444CA02670A}"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3" name="Text Placeholder 12">
            <a:extLst>
              <a:ext uri="{FF2B5EF4-FFF2-40B4-BE49-F238E27FC236}">
                <a16:creationId xmlns:a16="http://schemas.microsoft.com/office/drawing/2014/main" id="{CB6021AD-5D7B-4644-95AF-10419EC38FCC}"/>
              </a:ext>
            </a:extLst>
          </p:cNvPr>
          <p:cNvSpPr>
            <a:spLocks noGrp="1"/>
          </p:cNvSpPr>
          <p:nvPr>
            <p:ph type="body" sz="quarter" idx="31"/>
          </p:nvPr>
        </p:nvSpPr>
        <p:spPr>
          <a:xfrm>
            <a:off x="7237255" y="1855046"/>
            <a:ext cx="4089236" cy="3712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9819898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25A524-48C7-40C8-91A5-3A83AB8A9F12}"/>
              </a:ext>
            </a:extLst>
          </p:cNvPr>
          <p:cNvSpPr/>
          <p:nvPr userDrawn="1"/>
        </p:nvSpPr>
        <p:spPr>
          <a:xfrm>
            <a:off x="1526876" y="3856017"/>
            <a:ext cx="2736000" cy="1962061"/>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AE921377-CC3F-4A04-8154-536BF75F3012}"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2" name="Rectangle 11">
            <a:extLst>
              <a:ext uri="{FF2B5EF4-FFF2-40B4-BE49-F238E27FC236}">
                <a16:creationId xmlns:a16="http://schemas.microsoft.com/office/drawing/2014/main" id="{A84D2D79-47BF-441D-9142-3C49AF71BD33}"/>
              </a:ext>
            </a:extLst>
          </p:cNvPr>
          <p:cNvSpPr/>
          <p:nvPr userDrawn="1"/>
        </p:nvSpPr>
        <p:spPr>
          <a:xfrm>
            <a:off x="4728000" y="3856017"/>
            <a:ext cx="2736000" cy="1962061"/>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16" name="Rectangle 15">
            <a:extLst>
              <a:ext uri="{FF2B5EF4-FFF2-40B4-BE49-F238E27FC236}">
                <a16:creationId xmlns:a16="http://schemas.microsoft.com/office/drawing/2014/main" id="{73384E27-F514-4447-95B1-4D632207369D}"/>
              </a:ext>
            </a:extLst>
          </p:cNvPr>
          <p:cNvSpPr/>
          <p:nvPr userDrawn="1"/>
        </p:nvSpPr>
        <p:spPr>
          <a:xfrm>
            <a:off x="7923001" y="3856017"/>
            <a:ext cx="2736000" cy="1962061"/>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23" name="Picture Placeholder 8">
            <a:extLst>
              <a:ext uri="{FF2B5EF4-FFF2-40B4-BE49-F238E27FC236}">
                <a16:creationId xmlns:a16="http://schemas.microsoft.com/office/drawing/2014/main" id="{016E4335-48CE-49B6-81CB-7C4F4C005396}"/>
              </a:ext>
            </a:extLst>
          </p:cNvPr>
          <p:cNvSpPr>
            <a:spLocks noGrp="1"/>
          </p:cNvSpPr>
          <p:nvPr>
            <p:ph type="pic" sz="quarter" idx="30" hasCustomPrompt="1"/>
          </p:nvPr>
        </p:nvSpPr>
        <p:spPr>
          <a:xfrm>
            <a:off x="2092538" y="1975446"/>
            <a:ext cx="1604676" cy="1504970"/>
          </a:xfrm>
          <a:prstGeom prst="rect">
            <a:avLst/>
          </a:prstGeom>
          <a:noFill/>
        </p:spPr>
        <p:txBody>
          <a:bodyPr lIns="72000" tIns="72000" rIns="72000" bIns="72000" anchor="ctr" anchorCtr="0"/>
          <a:lstStyle>
            <a:lvl1pPr marL="0" indent="0" algn="ctr">
              <a:buNone/>
              <a:defRPr sz="1401">
                <a:solidFill>
                  <a:schemeClr val="tx1"/>
                </a:solidFill>
              </a:defRPr>
            </a:lvl1pPr>
          </a:lstStyle>
          <a:p>
            <a:r>
              <a:rPr lang="en-AU" dirty="0"/>
              <a:t>Click to add icon and then on the Picture Format tab click Crop, scroll down and click Fit</a:t>
            </a:r>
          </a:p>
        </p:txBody>
      </p:sp>
      <p:sp>
        <p:nvSpPr>
          <p:cNvPr id="24" name="Picture Placeholder 8">
            <a:extLst>
              <a:ext uri="{FF2B5EF4-FFF2-40B4-BE49-F238E27FC236}">
                <a16:creationId xmlns:a16="http://schemas.microsoft.com/office/drawing/2014/main" id="{C4415AC5-885D-4A6F-972C-5D123733A7BF}"/>
              </a:ext>
            </a:extLst>
          </p:cNvPr>
          <p:cNvSpPr>
            <a:spLocks noGrp="1"/>
          </p:cNvSpPr>
          <p:nvPr>
            <p:ph type="pic" sz="quarter" idx="32" hasCustomPrompt="1"/>
          </p:nvPr>
        </p:nvSpPr>
        <p:spPr>
          <a:xfrm>
            <a:off x="5293662" y="1975446"/>
            <a:ext cx="1604676" cy="1504970"/>
          </a:xfrm>
          <a:prstGeom prst="rect">
            <a:avLst/>
          </a:prstGeom>
          <a:noFill/>
        </p:spPr>
        <p:txBody>
          <a:bodyPr lIns="72000" tIns="72000" rIns="72000" bIns="72000" anchor="ctr" anchorCtr="0"/>
          <a:lstStyle>
            <a:lvl1pPr marL="0" indent="0" algn="ctr">
              <a:buNone/>
              <a:defRPr sz="1401">
                <a:solidFill>
                  <a:schemeClr val="tx1"/>
                </a:solidFill>
              </a:defRPr>
            </a:lvl1pPr>
          </a:lstStyle>
          <a:p>
            <a:r>
              <a:rPr lang="en-AU" dirty="0"/>
              <a:t>Click to add icon and then on the Picture Format tab click Crop, scroll down and click Fit</a:t>
            </a:r>
          </a:p>
        </p:txBody>
      </p:sp>
      <p:sp>
        <p:nvSpPr>
          <p:cNvPr id="25" name="Picture Placeholder 8">
            <a:extLst>
              <a:ext uri="{FF2B5EF4-FFF2-40B4-BE49-F238E27FC236}">
                <a16:creationId xmlns:a16="http://schemas.microsoft.com/office/drawing/2014/main" id="{DF5C8943-1C3E-4386-98B9-FDFA251E0750}"/>
              </a:ext>
            </a:extLst>
          </p:cNvPr>
          <p:cNvSpPr>
            <a:spLocks noGrp="1"/>
          </p:cNvSpPr>
          <p:nvPr>
            <p:ph type="pic" sz="quarter" idx="34" hasCustomPrompt="1"/>
          </p:nvPr>
        </p:nvSpPr>
        <p:spPr>
          <a:xfrm>
            <a:off x="8488663" y="1975446"/>
            <a:ext cx="1604676" cy="1504970"/>
          </a:xfrm>
          <a:prstGeom prst="rect">
            <a:avLst/>
          </a:prstGeom>
          <a:noFill/>
        </p:spPr>
        <p:txBody>
          <a:bodyPr lIns="72000" tIns="72000" rIns="72000" bIns="72000" anchor="ctr" anchorCtr="0"/>
          <a:lstStyle>
            <a:lvl1pPr marL="0" indent="0" algn="ctr">
              <a:buNone/>
              <a:defRPr sz="1401">
                <a:solidFill>
                  <a:schemeClr val="tx1"/>
                </a:solidFill>
              </a:defRPr>
            </a:lvl1pPr>
          </a:lstStyle>
          <a:p>
            <a:r>
              <a:rPr lang="en-AU" dirty="0"/>
              <a:t>Click to add icon and then on the Picture Format tab click Crop, scroll down and click Fit</a:t>
            </a:r>
          </a:p>
        </p:txBody>
      </p:sp>
      <p:sp>
        <p:nvSpPr>
          <p:cNvPr id="26" name="Text Placeholder 2">
            <a:extLst>
              <a:ext uri="{FF2B5EF4-FFF2-40B4-BE49-F238E27FC236}">
                <a16:creationId xmlns:a16="http://schemas.microsoft.com/office/drawing/2014/main" id="{B7CDE7F4-084A-44DD-8D1D-8061092A957C}"/>
              </a:ext>
            </a:extLst>
          </p:cNvPr>
          <p:cNvSpPr>
            <a:spLocks noGrp="1"/>
          </p:cNvSpPr>
          <p:nvPr>
            <p:ph type="body" idx="15" hasCustomPrompt="1"/>
          </p:nvPr>
        </p:nvSpPr>
        <p:spPr>
          <a:xfrm>
            <a:off x="1712900" y="4011652"/>
            <a:ext cx="2363952" cy="525850"/>
          </a:xfrm>
        </p:spPr>
        <p:txBody>
          <a:bodyPr anchor="t" anchorCtr="0"/>
          <a:lstStyle>
            <a:lvl1pPr marL="0" indent="0" algn="ctr">
              <a:lnSpc>
                <a:spcPct val="9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Heading </a:t>
            </a:r>
          </a:p>
        </p:txBody>
      </p:sp>
      <p:sp>
        <p:nvSpPr>
          <p:cNvPr id="27" name="Text Placeholder 2">
            <a:extLst>
              <a:ext uri="{FF2B5EF4-FFF2-40B4-BE49-F238E27FC236}">
                <a16:creationId xmlns:a16="http://schemas.microsoft.com/office/drawing/2014/main" id="{5CF6B0D6-8655-4571-9D47-6F4F2B4D5C39}"/>
              </a:ext>
            </a:extLst>
          </p:cNvPr>
          <p:cNvSpPr>
            <a:spLocks noGrp="1"/>
          </p:cNvSpPr>
          <p:nvPr>
            <p:ph type="body" idx="37"/>
          </p:nvPr>
        </p:nvSpPr>
        <p:spPr>
          <a:xfrm>
            <a:off x="1712900" y="4563380"/>
            <a:ext cx="2363952" cy="1190438"/>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US" noProof="0"/>
              <a:t>Click to edit Master text styles</a:t>
            </a:r>
          </a:p>
        </p:txBody>
      </p:sp>
      <p:sp>
        <p:nvSpPr>
          <p:cNvPr id="28" name="Text Placeholder 2">
            <a:extLst>
              <a:ext uri="{FF2B5EF4-FFF2-40B4-BE49-F238E27FC236}">
                <a16:creationId xmlns:a16="http://schemas.microsoft.com/office/drawing/2014/main" id="{226045A4-F481-4EAA-B226-01581092EC4C}"/>
              </a:ext>
            </a:extLst>
          </p:cNvPr>
          <p:cNvSpPr>
            <a:spLocks noGrp="1"/>
          </p:cNvSpPr>
          <p:nvPr>
            <p:ph type="body" idx="38" hasCustomPrompt="1"/>
          </p:nvPr>
        </p:nvSpPr>
        <p:spPr>
          <a:xfrm>
            <a:off x="4914024" y="4011652"/>
            <a:ext cx="2363952" cy="525850"/>
          </a:xfrm>
        </p:spPr>
        <p:txBody>
          <a:bodyPr anchor="t" anchorCtr="0"/>
          <a:lstStyle>
            <a:lvl1pPr marL="0" indent="0" algn="ctr">
              <a:lnSpc>
                <a:spcPct val="9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Heading </a:t>
            </a:r>
          </a:p>
        </p:txBody>
      </p:sp>
      <p:sp>
        <p:nvSpPr>
          <p:cNvPr id="29" name="Text Placeholder 2">
            <a:extLst>
              <a:ext uri="{FF2B5EF4-FFF2-40B4-BE49-F238E27FC236}">
                <a16:creationId xmlns:a16="http://schemas.microsoft.com/office/drawing/2014/main" id="{4676AAB4-58D8-4218-BF2F-EA9C881CF8A7}"/>
              </a:ext>
            </a:extLst>
          </p:cNvPr>
          <p:cNvSpPr>
            <a:spLocks noGrp="1"/>
          </p:cNvSpPr>
          <p:nvPr>
            <p:ph type="body" idx="39"/>
          </p:nvPr>
        </p:nvSpPr>
        <p:spPr>
          <a:xfrm>
            <a:off x="4914024" y="4563380"/>
            <a:ext cx="2363952" cy="1190438"/>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US" noProof="0"/>
              <a:t>Click to edit Master text styles</a:t>
            </a:r>
          </a:p>
        </p:txBody>
      </p:sp>
      <p:sp>
        <p:nvSpPr>
          <p:cNvPr id="30" name="Text Placeholder 2">
            <a:extLst>
              <a:ext uri="{FF2B5EF4-FFF2-40B4-BE49-F238E27FC236}">
                <a16:creationId xmlns:a16="http://schemas.microsoft.com/office/drawing/2014/main" id="{804CBB58-B398-43CA-8326-64CFC908AD96}"/>
              </a:ext>
            </a:extLst>
          </p:cNvPr>
          <p:cNvSpPr>
            <a:spLocks noGrp="1"/>
          </p:cNvSpPr>
          <p:nvPr>
            <p:ph type="body" idx="40" hasCustomPrompt="1"/>
          </p:nvPr>
        </p:nvSpPr>
        <p:spPr>
          <a:xfrm>
            <a:off x="8109025" y="4011652"/>
            <a:ext cx="2363952" cy="525850"/>
          </a:xfrm>
        </p:spPr>
        <p:txBody>
          <a:bodyPr anchor="t" anchorCtr="0"/>
          <a:lstStyle>
            <a:lvl1pPr marL="0" indent="0" algn="ctr">
              <a:lnSpc>
                <a:spcPct val="9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Heading </a:t>
            </a:r>
          </a:p>
        </p:txBody>
      </p:sp>
      <p:sp>
        <p:nvSpPr>
          <p:cNvPr id="31" name="Text Placeholder 2">
            <a:extLst>
              <a:ext uri="{FF2B5EF4-FFF2-40B4-BE49-F238E27FC236}">
                <a16:creationId xmlns:a16="http://schemas.microsoft.com/office/drawing/2014/main" id="{908901B4-BF83-4702-AF91-FAB50DA8B153}"/>
              </a:ext>
            </a:extLst>
          </p:cNvPr>
          <p:cNvSpPr>
            <a:spLocks noGrp="1"/>
          </p:cNvSpPr>
          <p:nvPr>
            <p:ph type="body" idx="41"/>
          </p:nvPr>
        </p:nvSpPr>
        <p:spPr>
          <a:xfrm>
            <a:off x="8109025" y="4563380"/>
            <a:ext cx="2363952" cy="1190438"/>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US" noProof="0"/>
              <a:t>Click to edit Master text styles</a:t>
            </a:r>
          </a:p>
        </p:txBody>
      </p:sp>
    </p:spTree>
    <p:extLst>
      <p:ext uri="{BB962C8B-B14F-4D97-AF65-F5344CB8AC3E}">
        <p14:creationId xmlns:p14="http://schemas.microsoft.com/office/powerpoint/2010/main" val="20409244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154D6FD8-43DE-4131-850E-424ED107B9F1}"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0" name="Table Placeholder 9">
            <a:extLst>
              <a:ext uri="{FF2B5EF4-FFF2-40B4-BE49-F238E27FC236}">
                <a16:creationId xmlns:a16="http://schemas.microsoft.com/office/drawing/2014/main" id="{BE1EFC3B-05E2-4AA1-9F8B-C3151325DE6B}"/>
              </a:ext>
            </a:extLst>
          </p:cNvPr>
          <p:cNvSpPr>
            <a:spLocks noGrp="1"/>
          </p:cNvSpPr>
          <p:nvPr>
            <p:ph type="tbl" sz="quarter" idx="13"/>
          </p:nvPr>
        </p:nvSpPr>
        <p:spPr>
          <a:xfrm>
            <a:off x="1533001" y="1676404"/>
            <a:ext cx="9126000" cy="4500563"/>
          </a:xfrm>
        </p:spPr>
        <p:txBody>
          <a:bodyPr anchor="ctr" anchorCtr="0"/>
          <a:lstStyle>
            <a:lvl1pPr marL="0" indent="0" algn="ctr">
              <a:buNone/>
              <a:defRPr/>
            </a:lvl1pPr>
          </a:lstStyle>
          <a:p>
            <a:r>
              <a:rPr lang="en-US" dirty="0"/>
              <a:t>Click icon to add table</a:t>
            </a:r>
            <a:endParaRPr lang="en-AU" dirty="0"/>
          </a:p>
        </p:txBody>
      </p:sp>
    </p:spTree>
    <p:extLst>
      <p:ext uri="{BB962C8B-B14F-4D97-AF65-F5344CB8AC3E}">
        <p14:creationId xmlns:p14="http://schemas.microsoft.com/office/powerpoint/2010/main" val="4383892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ble &amp;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E68CB2FA-BE43-4373-8D44-85EC051077CE}"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9" name="Table Placeholder 9">
            <a:extLst>
              <a:ext uri="{FF2B5EF4-FFF2-40B4-BE49-F238E27FC236}">
                <a16:creationId xmlns:a16="http://schemas.microsoft.com/office/drawing/2014/main" id="{A5124DE0-C3A8-44E9-9258-5E5E6FB53E54}"/>
              </a:ext>
            </a:extLst>
          </p:cNvPr>
          <p:cNvSpPr>
            <a:spLocks noGrp="1"/>
          </p:cNvSpPr>
          <p:nvPr>
            <p:ph type="tbl" sz="quarter" idx="13"/>
          </p:nvPr>
        </p:nvSpPr>
        <p:spPr>
          <a:xfrm>
            <a:off x="4589259" y="1676404"/>
            <a:ext cx="6069748" cy="4500563"/>
          </a:xfrm>
        </p:spPr>
        <p:txBody>
          <a:bodyPr anchor="ctr" anchorCtr="0"/>
          <a:lstStyle>
            <a:lvl1pPr marL="0" indent="0" algn="ctr">
              <a:buNone/>
              <a:defRPr/>
            </a:lvl1pPr>
          </a:lstStyle>
          <a:p>
            <a:r>
              <a:rPr lang="en-US" dirty="0"/>
              <a:t>Click icon to add table</a:t>
            </a:r>
            <a:endParaRPr lang="en-AU" dirty="0"/>
          </a:p>
        </p:txBody>
      </p:sp>
      <p:sp>
        <p:nvSpPr>
          <p:cNvPr id="11" name="Text Placeholder 10">
            <a:extLst>
              <a:ext uri="{FF2B5EF4-FFF2-40B4-BE49-F238E27FC236}">
                <a16:creationId xmlns:a16="http://schemas.microsoft.com/office/drawing/2014/main" id="{71AF6FE5-C6EA-466A-A689-65FA5BED6B0C}"/>
              </a:ext>
            </a:extLst>
          </p:cNvPr>
          <p:cNvSpPr>
            <a:spLocks noGrp="1"/>
          </p:cNvSpPr>
          <p:nvPr>
            <p:ph type="body" sz="quarter" idx="14"/>
          </p:nvPr>
        </p:nvSpPr>
        <p:spPr>
          <a:xfrm>
            <a:off x="759001" y="1676404"/>
            <a:ext cx="3420000" cy="450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9186601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44CE4277-5BAC-4AA4-92C8-78692CDF08E1}"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9" name="Chart Placeholder 8">
            <a:extLst>
              <a:ext uri="{FF2B5EF4-FFF2-40B4-BE49-F238E27FC236}">
                <a16:creationId xmlns:a16="http://schemas.microsoft.com/office/drawing/2014/main" id="{490C9A59-CC2D-4578-A146-C395EC81B9D3}"/>
              </a:ext>
            </a:extLst>
          </p:cNvPr>
          <p:cNvSpPr>
            <a:spLocks noGrp="1"/>
          </p:cNvSpPr>
          <p:nvPr>
            <p:ph type="chart" sz="quarter" idx="14"/>
          </p:nvPr>
        </p:nvSpPr>
        <p:spPr>
          <a:xfrm>
            <a:off x="1533001" y="1940944"/>
            <a:ext cx="9126000" cy="4236019"/>
          </a:xfrm>
        </p:spPr>
        <p:txBody>
          <a:bodyPr anchor="ctr" anchorCtr="0"/>
          <a:lstStyle>
            <a:lvl1pPr marL="0" indent="0" algn="ctr">
              <a:buNone/>
              <a:defRPr/>
            </a:lvl1pPr>
          </a:lstStyle>
          <a:p>
            <a:r>
              <a:rPr lang="en-US" dirty="0"/>
              <a:t>Click icon to add chart</a:t>
            </a:r>
            <a:endParaRPr lang="en-AU" dirty="0"/>
          </a:p>
        </p:txBody>
      </p:sp>
      <p:sp>
        <p:nvSpPr>
          <p:cNvPr id="11" name="Text Placeholder 2">
            <a:extLst>
              <a:ext uri="{FF2B5EF4-FFF2-40B4-BE49-F238E27FC236}">
                <a16:creationId xmlns:a16="http://schemas.microsoft.com/office/drawing/2014/main" id="{FE261E0B-C1A5-495E-969A-FF58508999A3}"/>
              </a:ext>
            </a:extLst>
          </p:cNvPr>
          <p:cNvSpPr>
            <a:spLocks noGrp="1"/>
          </p:cNvSpPr>
          <p:nvPr>
            <p:ph type="body" idx="13" hasCustomPrompt="1"/>
          </p:nvPr>
        </p:nvSpPr>
        <p:spPr>
          <a:xfrm>
            <a:off x="1533001" y="1676400"/>
            <a:ext cx="9126000" cy="264544"/>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Tree>
    <p:extLst>
      <p:ext uri="{BB962C8B-B14F-4D97-AF65-F5344CB8AC3E}">
        <p14:creationId xmlns:p14="http://schemas.microsoft.com/office/powerpoint/2010/main" val="21898470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art &amp; Text">
    <p:spTree>
      <p:nvGrpSpPr>
        <p:cNvPr id="1" name=""/>
        <p:cNvGrpSpPr/>
        <p:nvPr/>
      </p:nvGrpSpPr>
      <p:grpSpPr>
        <a:xfrm>
          <a:off x="0" y="0"/>
          <a:ext cx="0" cy="0"/>
          <a:chOff x="0" y="0"/>
          <a:chExt cx="0" cy="0"/>
        </a:xfrm>
      </p:grpSpPr>
      <p:sp>
        <p:nvSpPr>
          <p:cNvPr id="11" name="Chart Placeholder 8">
            <a:extLst>
              <a:ext uri="{FF2B5EF4-FFF2-40B4-BE49-F238E27FC236}">
                <a16:creationId xmlns:a16="http://schemas.microsoft.com/office/drawing/2014/main" id="{431F1B57-1B5A-4CED-949E-8535449B5B50}"/>
              </a:ext>
            </a:extLst>
          </p:cNvPr>
          <p:cNvSpPr>
            <a:spLocks noGrp="1"/>
          </p:cNvSpPr>
          <p:nvPr>
            <p:ph type="chart" sz="quarter" idx="14"/>
          </p:nvPr>
        </p:nvSpPr>
        <p:spPr>
          <a:xfrm>
            <a:off x="4589260" y="1940944"/>
            <a:ext cx="6828873" cy="4236019"/>
          </a:xfrm>
        </p:spPr>
        <p:txBody>
          <a:bodyPr anchor="ctr" anchorCtr="0"/>
          <a:lstStyle>
            <a:lvl1pPr marL="0" indent="0" algn="ctr">
              <a:buNone/>
              <a:defRPr/>
            </a:lvl1pPr>
          </a:lstStyle>
          <a:p>
            <a:r>
              <a:rPr lang="en-US" dirty="0"/>
              <a:t>Click icon to add chart</a:t>
            </a:r>
            <a:endParaRPr lang="en-AU"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53B924F7-D572-438F-8AB5-CC8DF6380D59}"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2" name="Text Placeholder 2">
            <a:extLst>
              <a:ext uri="{FF2B5EF4-FFF2-40B4-BE49-F238E27FC236}">
                <a16:creationId xmlns:a16="http://schemas.microsoft.com/office/drawing/2014/main" id="{F773F9B7-25F8-4E5D-919A-FB05B02081AB}"/>
              </a:ext>
            </a:extLst>
          </p:cNvPr>
          <p:cNvSpPr>
            <a:spLocks noGrp="1"/>
          </p:cNvSpPr>
          <p:nvPr>
            <p:ph type="body" idx="15" hasCustomPrompt="1"/>
          </p:nvPr>
        </p:nvSpPr>
        <p:spPr>
          <a:xfrm>
            <a:off x="4589260" y="1676400"/>
            <a:ext cx="6828873" cy="264544"/>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14" name="Text Placeholder 10">
            <a:extLst>
              <a:ext uri="{FF2B5EF4-FFF2-40B4-BE49-F238E27FC236}">
                <a16:creationId xmlns:a16="http://schemas.microsoft.com/office/drawing/2014/main" id="{D7B1EA08-EA55-461B-8A9B-A398A732B6A4}"/>
              </a:ext>
            </a:extLst>
          </p:cNvPr>
          <p:cNvSpPr>
            <a:spLocks noGrp="1"/>
          </p:cNvSpPr>
          <p:nvPr>
            <p:ph type="body" sz="quarter" idx="16"/>
          </p:nvPr>
        </p:nvSpPr>
        <p:spPr>
          <a:xfrm>
            <a:off x="759001" y="1676404"/>
            <a:ext cx="3420000" cy="450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40775605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Charts &amp; Tex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4F6DC73-D2E5-4C44-B6A2-EB181445D050}"/>
              </a:ext>
            </a:extLst>
          </p:cNvPr>
          <p:cNvSpPr>
            <a:spLocks noGrp="1"/>
          </p:cNvSpPr>
          <p:nvPr>
            <p:ph sz="quarter" idx="16" hasCustomPrompt="1"/>
          </p:nvPr>
        </p:nvSpPr>
        <p:spPr>
          <a:xfrm>
            <a:off x="4589252" y="1940953"/>
            <a:ext cx="3240000" cy="4236017"/>
          </a:xfrm>
        </p:spPr>
        <p:txBody>
          <a:bodyPr anchor="ctr" anchorCtr="0"/>
          <a:lstStyle>
            <a:lvl1pPr marL="0" indent="0" algn="ctr">
              <a:buNone/>
              <a:defRPr/>
            </a:lvl1pPr>
          </a:lstStyle>
          <a:p>
            <a:pPr lvl="0"/>
            <a:r>
              <a:rPr lang="en-US" dirty="0"/>
              <a:t>Click icon to add chart or table</a:t>
            </a:r>
            <a:endParaRPr lang="en-AU"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99CE0241-2DE0-42C5-919F-AFFC1113C040}"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2" name="Text Placeholder 2">
            <a:extLst>
              <a:ext uri="{FF2B5EF4-FFF2-40B4-BE49-F238E27FC236}">
                <a16:creationId xmlns:a16="http://schemas.microsoft.com/office/drawing/2014/main" id="{F773F9B7-25F8-4E5D-919A-FB05B02081AB}"/>
              </a:ext>
            </a:extLst>
          </p:cNvPr>
          <p:cNvSpPr>
            <a:spLocks noGrp="1"/>
          </p:cNvSpPr>
          <p:nvPr>
            <p:ph type="body" idx="15" hasCustomPrompt="1"/>
          </p:nvPr>
        </p:nvSpPr>
        <p:spPr>
          <a:xfrm>
            <a:off x="4589252" y="1676400"/>
            <a:ext cx="3240000" cy="264544"/>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15" name="Content Placeholder 7">
            <a:extLst>
              <a:ext uri="{FF2B5EF4-FFF2-40B4-BE49-F238E27FC236}">
                <a16:creationId xmlns:a16="http://schemas.microsoft.com/office/drawing/2014/main" id="{12D3D275-DDAF-4C40-A0DF-D6866072262C}"/>
              </a:ext>
            </a:extLst>
          </p:cNvPr>
          <p:cNvSpPr>
            <a:spLocks noGrp="1"/>
          </p:cNvSpPr>
          <p:nvPr>
            <p:ph sz="quarter" idx="19" hasCustomPrompt="1"/>
          </p:nvPr>
        </p:nvSpPr>
        <p:spPr>
          <a:xfrm>
            <a:off x="8178127" y="1940953"/>
            <a:ext cx="3240000" cy="4236017"/>
          </a:xfrm>
        </p:spPr>
        <p:txBody>
          <a:bodyPr anchor="ctr" anchorCtr="0"/>
          <a:lstStyle>
            <a:lvl1pPr marL="0" indent="0" algn="ctr">
              <a:buNone/>
              <a:defRPr/>
            </a:lvl1pPr>
          </a:lstStyle>
          <a:p>
            <a:pPr lvl="0"/>
            <a:r>
              <a:rPr lang="en-US" dirty="0"/>
              <a:t>Click icon to add chart or table</a:t>
            </a:r>
            <a:endParaRPr lang="en-AU" dirty="0"/>
          </a:p>
        </p:txBody>
      </p:sp>
      <p:sp>
        <p:nvSpPr>
          <p:cNvPr id="16" name="Text Placeholder 2">
            <a:extLst>
              <a:ext uri="{FF2B5EF4-FFF2-40B4-BE49-F238E27FC236}">
                <a16:creationId xmlns:a16="http://schemas.microsoft.com/office/drawing/2014/main" id="{F5F04F51-A389-46FA-B78D-D767A5AECA4E}"/>
              </a:ext>
            </a:extLst>
          </p:cNvPr>
          <p:cNvSpPr>
            <a:spLocks noGrp="1"/>
          </p:cNvSpPr>
          <p:nvPr>
            <p:ph type="body" idx="20" hasCustomPrompt="1"/>
          </p:nvPr>
        </p:nvSpPr>
        <p:spPr>
          <a:xfrm>
            <a:off x="8178127" y="1676400"/>
            <a:ext cx="3240000" cy="264544"/>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18" name="Text Placeholder 10">
            <a:extLst>
              <a:ext uri="{FF2B5EF4-FFF2-40B4-BE49-F238E27FC236}">
                <a16:creationId xmlns:a16="http://schemas.microsoft.com/office/drawing/2014/main" id="{82C31F2B-C266-490B-9609-D08B99689836}"/>
              </a:ext>
            </a:extLst>
          </p:cNvPr>
          <p:cNvSpPr>
            <a:spLocks noGrp="1"/>
          </p:cNvSpPr>
          <p:nvPr>
            <p:ph type="body" sz="quarter" idx="14"/>
          </p:nvPr>
        </p:nvSpPr>
        <p:spPr>
          <a:xfrm>
            <a:off x="759001" y="1676404"/>
            <a:ext cx="3420000" cy="450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991983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harts &amp; 2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79DBDF17-1311-4195-A4A9-4B1F47B28654}"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0" name="Text Placeholder 10">
            <a:extLst>
              <a:ext uri="{FF2B5EF4-FFF2-40B4-BE49-F238E27FC236}">
                <a16:creationId xmlns:a16="http://schemas.microsoft.com/office/drawing/2014/main" id="{8099F59F-DBEE-4CC0-85AC-1C0EB8918FCD}"/>
              </a:ext>
            </a:extLst>
          </p:cNvPr>
          <p:cNvSpPr>
            <a:spLocks noGrp="1"/>
          </p:cNvSpPr>
          <p:nvPr>
            <p:ph type="body" sz="quarter" idx="14"/>
          </p:nvPr>
        </p:nvSpPr>
        <p:spPr>
          <a:xfrm>
            <a:off x="759001" y="1676400"/>
            <a:ext cx="4590000" cy="1834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ext Placeholder 10">
            <a:extLst>
              <a:ext uri="{FF2B5EF4-FFF2-40B4-BE49-F238E27FC236}">
                <a16:creationId xmlns:a16="http://schemas.microsoft.com/office/drawing/2014/main" id="{CF868681-AF25-46C0-A803-188E15239EB2}"/>
              </a:ext>
            </a:extLst>
          </p:cNvPr>
          <p:cNvSpPr>
            <a:spLocks noGrp="1"/>
          </p:cNvSpPr>
          <p:nvPr>
            <p:ph type="body" sz="quarter" idx="15"/>
          </p:nvPr>
        </p:nvSpPr>
        <p:spPr>
          <a:xfrm>
            <a:off x="6843001" y="1676400"/>
            <a:ext cx="4590000" cy="1834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6" name="Content Placeholder 7">
            <a:extLst>
              <a:ext uri="{FF2B5EF4-FFF2-40B4-BE49-F238E27FC236}">
                <a16:creationId xmlns:a16="http://schemas.microsoft.com/office/drawing/2014/main" id="{723EFDE4-A720-4C85-A0E1-6C69F11CB4A4}"/>
              </a:ext>
            </a:extLst>
          </p:cNvPr>
          <p:cNvSpPr>
            <a:spLocks noGrp="1"/>
          </p:cNvSpPr>
          <p:nvPr>
            <p:ph sz="quarter" idx="21" hasCustomPrompt="1"/>
          </p:nvPr>
        </p:nvSpPr>
        <p:spPr>
          <a:xfrm>
            <a:off x="759001" y="4013235"/>
            <a:ext cx="4590000" cy="2163732"/>
          </a:xfrm>
        </p:spPr>
        <p:txBody>
          <a:bodyPr anchor="ctr" anchorCtr="0"/>
          <a:lstStyle>
            <a:lvl1pPr marL="0" indent="0" algn="ctr">
              <a:buNone/>
              <a:defRPr sz="1401"/>
            </a:lvl1pPr>
          </a:lstStyle>
          <a:p>
            <a:pPr lvl="0"/>
            <a:r>
              <a:rPr lang="en-US" dirty="0"/>
              <a:t>Click icon to add chart or table</a:t>
            </a:r>
            <a:endParaRPr lang="en-AU" dirty="0"/>
          </a:p>
        </p:txBody>
      </p:sp>
      <p:sp>
        <p:nvSpPr>
          <p:cNvPr id="17" name="Text Placeholder 2">
            <a:extLst>
              <a:ext uri="{FF2B5EF4-FFF2-40B4-BE49-F238E27FC236}">
                <a16:creationId xmlns:a16="http://schemas.microsoft.com/office/drawing/2014/main" id="{68A527B0-4005-4D05-9EF6-708638E5BD7C}"/>
              </a:ext>
            </a:extLst>
          </p:cNvPr>
          <p:cNvSpPr>
            <a:spLocks noGrp="1"/>
          </p:cNvSpPr>
          <p:nvPr>
            <p:ph type="body" idx="17" hasCustomPrompt="1"/>
          </p:nvPr>
        </p:nvSpPr>
        <p:spPr>
          <a:xfrm>
            <a:off x="759001" y="3748685"/>
            <a:ext cx="459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20" name="Content Placeholder 7">
            <a:extLst>
              <a:ext uri="{FF2B5EF4-FFF2-40B4-BE49-F238E27FC236}">
                <a16:creationId xmlns:a16="http://schemas.microsoft.com/office/drawing/2014/main" id="{D47843A5-1EEE-42DE-AA1A-E40F7928E4EE}"/>
              </a:ext>
            </a:extLst>
          </p:cNvPr>
          <p:cNvSpPr>
            <a:spLocks noGrp="1"/>
          </p:cNvSpPr>
          <p:nvPr>
            <p:ph sz="quarter" idx="22" hasCustomPrompt="1"/>
          </p:nvPr>
        </p:nvSpPr>
        <p:spPr>
          <a:xfrm>
            <a:off x="6843001" y="4013235"/>
            <a:ext cx="4590000" cy="2163732"/>
          </a:xfrm>
        </p:spPr>
        <p:txBody>
          <a:bodyPr anchor="ctr" anchorCtr="0"/>
          <a:lstStyle>
            <a:lvl1pPr marL="0" indent="0" algn="ctr">
              <a:buNone/>
              <a:defRPr sz="1401"/>
            </a:lvl1pPr>
          </a:lstStyle>
          <a:p>
            <a:pPr lvl="0"/>
            <a:r>
              <a:rPr lang="en-US" dirty="0"/>
              <a:t>Click icon to add chart or table</a:t>
            </a:r>
            <a:endParaRPr lang="en-AU" dirty="0"/>
          </a:p>
        </p:txBody>
      </p:sp>
      <p:sp>
        <p:nvSpPr>
          <p:cNvPr id="21" name="Text Placeholder 2">
            <a:extLst>
              <a:ext uri="{FF2B5EF4-FFF2-40B4-BE49-F238E27FC236}">
                <a16:creationId xmlns:a16="http://schemas.microsoft.com/office/drawing/2014/main" id="{EEC0A187-1AEA-47F0-A19E-2A933ED63EE0}"/>
              </a:ext>
            </a:extLst>
          </p:cNvPr>
          <p:cNvSpPr>
            <a:spLocks noGrp="1"/>
          </p:cNvSpPr>
          <p:nvPr>
            <p:ph type="body" idx="23" hasCustomPrompt="1"/>
          </p:nvPr>
        </p:nvSpPr>
        <p:spPr>
          <a:xfrm>
            <a:off x="6843001" y="3748685"/>
            <a:ext cx="459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Tree>
    <p:extLst>
      <p:ext uri="{BB962C8B-B14F-4D97-AF65-F5344CB8AC3E}">
        <p14:creationId xmlns:p14="http://schemas.microsoft.com/office/powerpoint/2010/main" val="41687217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Charts (on grey) &amp; 2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F64D5F-250A-4878-8366-76EAA267EA6E}"/>
              </a:ext>
            </a:extLst>
          </p:cNvPr>
          <p:cNvSpPr/>
          <p:nvPr userDrawn="1"/>
        </p:nvSpPr>
        <p:spPr>
          <a:xfrm>
            <a:off x="759001" y="3976785"/>
            <a:ext cx="4590000" cy="22001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13" name="Rectangle 12">
            <a:extLst>
              <a:ext uri="{FF2B5EF4-FFF2-40B4-BE49-F238E27FC236}">
                <a16:creationId xmlns:a16="http://schemas.microsoft.com/office/drawing/2014/main" id="{C9C94AE5-13A6-472F-BBC3-C440BC11D850}"/>
              </a:ext>
            </a:extLst>
          </p:cNvPr>
          <p:cNvSpPr/>
          <p:nvPr userDrawn="1"/>
        </p:nvSpPr>
        <p:spPr>
          <a:xfrm>
            <a:off x="6843001" y="3976785"/>
            <a:ext cx="4590000" cy="22001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16" name="Content Placeholder 7">
            <a:extLst>
              <a:ext uri="{FF2B5EF4-FFF2-40B4-BE49-F238E27FC236}">
                <a16:creationId xmlns:a16="http://schemas.microsoft.com/office/drawing/2014/main" id="{723EFDE4-A720-4C85-A0E1-6C69F11CB4A4}"/>
              </a:ext>
            </a:extLst>
          </p:cNvPr>
          <p:cNvSpPr>
            <a:spLocks noGrp="1"/>
          </p:cNvSpPr>
          <p:nvPr>
            <p:ph sz="quarter" idx="21" hasCustomPrompt="1"/>
          </p:nvPr>
        </p:nvSpPr>
        <p:spPr>
          <a:xfrm>
            <a:off x="759001" y="4013232"/>
            <a:ext cx="4590000" cy="2163733"/>
          </a:xfrm>
        </p:spPr>
        <p:txBody>
          <a:bodyPr anchor="ctr" anchorCtr="0"/>
          <a:lstStyle>
            <a:lvl1pPr marL="0" indent="0" algn="ctr">
              <a:buNone/>
              <a:defRPr sz="1401"/>
            </a:lvl1pPr>
          </a:lstStyle>
          <a:p>
            <a:pPr lvl="0"/>
            <a:r>
              <a:rPr lang="en-US" dirty="0"/>
              <a:t>Click icon to add chart or table</a:t>
            </a:r>
            <a:endParaRPr lang="en-AU" dirty="0"/>
          </a:p>
        </p:txBody>
      </p:sp>
      <p:sp>
        <p:nvSpPr>
          <p:cNvPr id="20" name="Content Placeholder 7">
            <a:extLst>
              <a:ext uri="{FF2B5EF4-FFF2-40B4-BE49-F238E27FC236}">
                <a16:creationId xmlns:a16="http://schemas.microsoft.com/office/drawing/2014/main" id="{D47843A5-1EEE-42DE-AA1A-E40F7928E4EE}"/>
              </a:ext>
            </a:extLst>
          </p:cNvPr>
          <p:cNvSpPr>
            <a:spLocks noGrp="1"/>
          </p:cNvSpPr>
          <p:nvPr>
            <p:ph sz="quarter" idx="22" hasCustomPrompt="1"/>
          </p:nvPr>
        </p:nvSpPr>
        <p:spPr>
          <a:xfrm>
            <a:off x="6843001" y="4013232"/>
            <a:ext cx="4590000" cy="2163733"/>
          </a:xfrm>
        </p:spPr>
        <p:txBody>
          <a:bodyPr anchor="ctr" anchorCtr="0"/>
          <a:lstStyle>
            <a:lvl1pPr marL="0" indent="0" algn="ctr">
              <a:buNone/>
              <a:defRPr sz="1401"/>
            </a:lvl1pPr>
          </a:lstStyle>
          <a:p>
            <a:pPr lvl="0"/>
            <a:r>
              <a:rPr lang="en-US" dirty="0"/>
              <a:t>Click icon to add chart or table</a:t>
            </a:r>
            <a:endParaRPr lang="en-AU"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59ECB07B-DBC4-45A5-A24A-0184D9956638}"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0" name="Text Placeholder 10">
            <a:extLst>
              <a:ext uri="{FF2B5EF4-FFF2-40B4-BE49-F238E27FC236}">
                <a16:creationId xmlns:a16="http://schemas.microsoft.com/office/drawing/2014/main" id="{8099F59F-DBEE-4CC0-85AC-1C0EB8918FCD}"/>
              </a:ext>
            </a:extLst>
          </p:cNvPr>
          <p:cNvSpPr>
            <a:spLocks noGrp="1"/>
          </p:cNvSpPr>
          <p:nvPr>
            <p:ph type="body" sz="quarter" idx="14"/>
          </p:nvPr>
        </p:nvSpPr>
        <p:spPr>
          <a:xfrm>
            <a:off x="759001" y="1676400"/>
            <a:ext cx="4590000" cy="1834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ext Placeholder 10">
            <a:extLst>
              <a:ext uri="{FF2B5EF4-FFF2-40B4-BE49-F238E27FC236}">
                <a16:creationId xmlns:a16="http://schemas.microsoft.com/office/drawing/2014/main" id="{CF868681-AF25-46C0-A803-188E15239EB2}"/>
              </a:ext>
            </a:extLst>
          </p:cNvPr>
          <p:cNvSpPr>
            <a:spLocks noGrp="1"/>
          </p:cNvSpPr>
          <p:nvPr>
            <p:ph type="body" sz="quarter" idx="15"/>
          </p:nvPr>
        </p:nvSpPr>
        <p:spPr>
          <a:xfrm>
            <a:off x="6843001" y="1676400"/>
            <a:ext cx="4590000" cy="1834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7" name="Text Placeholder 2">
            <a:extLst>
              <a:ext uri="{FF2B5EF4-FFF2-40B4-BE49-F238E27FC236}">
                <a16:creationId xmlns:a16="http://schemas.microsoft.com/office/drawing/2014/main" id="{68A527B0-4005-4D05-9EF6-708638E5BD7C}"/>
              </a:ext>
            </a:extLst>
          </p:cNvPr>
          <p:cNvSpPr>
            <a:spLocks noGrp="1"/>
          </p:cNvSpPr>
          <p:nvPr>
            <p:ph type="body" idx="17" hasCustomPrompt="1"/>
          </p:nvPr>
        </p:nvSpPr>
        <p:spPr>
          <a:xfrm>
            <a:off x="759001" y="3748685"/>
            <a:ext cx="459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21" name="Text Placeholder 2">
            <a:extLst>
              <a:ext uri="{FF2B5EF4-FFF2-40B4-BE49-F238E27FC236}">
                <a16:creationId xmlns:a16="http://schemas.microsoft.com/office/drawing/2014/main" id="{EEC0A187-1AEA-47F0-A19E-2A933ED63EE0}"/>
              </a:ext>
            </a:extLst>
          </p:cNvPr>
          <p:cNvSpPr>
            <a:spLocks noGrp="1"/>
          </p:cNvSpPr>
          <p:nvPr>
            <p:ph type="body" idx="23" hasCustomPrompt="1"/>
          </p:nvPr>
        </p:nvSpPr>
        <p:spPr>
          <a:xfrm>
            <a:off x="6843001" y="3748685"/>
            <a:ext cx="459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Tree>
    <p:extLst>
      <p:ext uri="{BB962C8B-B14F-4D97-AF65-F5344CB8AC3E}">
        <p14:creationId xmlns:p14="http://schemas.microsoft.com/office/powerpoint/2010/main" val="34281543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Charts &amp; Tex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4F6DC73-D2E5-4C44-B6A2-EB181445D050}"/>
              </a:ext>
            </a:extLst>
          </p:cNvPr>
          <p:cNvSpPr>
            <a:spLocks noGrp="1"/>
          </p:cNvSpPr>
          <p:nvPr>
            <p:ph sz="quarter" idx="16" hasCustomPrompt="1"/>
          </p:nvPr>
        </p:nvSpPr>
        <p:spPr>
          <a:xfrm>
            <a:off x="3925019" y="1940944"/>
            <a:ext cx="3600000" cy="2001328"/>
          </a:xfrm>
        </p:spPr>
        <p:txBody>
          <a:bodyPr anchor="ctr" anchorCtr="0"/>
          <a:lstStyle>
            <a:lvl1pPr marL="0" indent="0" algn="ctr">
              <a:buNone/>
              <a:defRPr sz="1401"/>
            </a:lvl1pPr>
          </a:lstStyle>
          <a:p>
            <a:pPr lvl="0"/>
            <a:r>
              <a:rPr lang="en-US" dirty="0"/>
              <a:t>Click icon to add chart or table</a:t>
            </a:r>
            <a:endParaRPr lang="en-AU"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6A091A42-BA5B-40A5-AA58-174A46D6088B}"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2" name="Text Placeholder 2">
            <a:extLst>
              <a:ext uri="{FF2B5EF4-FFF2-40B4-BE49-F238E27FC236}">
                <a16:creationId xmlns:a16="http://schemas.microsoft.com/office/drawing/2014/main" id="{F773F9B7-25F8-4E5D-919A-FB05B02081AB}"/>
              </a:ext>
            </a:extLst>
          </p:cNvPr>
          <p:cNvSpPr>
            <a:spLocks noGrp="1"/>
          </p:cNvSpPr>
          <p:nvPr>
            <p:ph type="body" idx="15" hasCustomPrompt="1"/>
          </p:nvPr>
        </p:nvSpPr>
        <p:spPr>
          <a:xfrm>
            <a:off x="3925019" y="1676400"/>
            <a:ext cx="360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15" name="Content Placeholder 7">
            <a:extLst>
              <a:ext uri="{FF2B5EF4-FFF2-40B4-BE49-F238E27FC236}">
                <a16:creationId xmlns:a16="http://schemas.microsoft.com/office/drawing/2014/main" id="{12D3D275-DDAF-4C40-A0DF-D6866072262C}"/>
              </a:ext>
            </a:extLst>
          </p:cNvPr>
          <p:cNvSpPr>
            <a:spLocks noGrp="1"/>
          </p:cNvSpPr>
          <p:nvPr>
            <p:ph sz="quarter" idx="19" hasCustomPrompt="1"/>
          </p:nvPr>
        </p:nvSpPr>
        <p:spPr>
          <a:xfrm>
            <a:off x="7818127" y="1940944"/>
            <a:ext cx="3600000" cy="2001328"/>
          </a:xfrm>
        </p:spPr>
        <p:txBody>
          <a:bodyPr anchor="ctr" anchorCtr="0"/>
          <a:lstStyle>
            <a:lvl1pPr marL="0" indent="0" algn="ctr">
              <a:buNone/>
              <a:defRPr sz="1401"/>
            </a:lvl1pPr>
          </a:lstStyle>
          <a:p>
            <a:pPr lvl="0"/>
            <a:r>
              <a:rPr lang="en-US" dirty="0"/>
              <a:t>Click icon to add chart or table</a:t>
            </a:r>
            <a:endParaRPr lang="en-AU" dirty="0"/>
          </a:p>
        </p:txBody>
      </p:sp>
      <p:sp>
        <p:nvSpPr>
          <p:cNvPr id="16" name="Text Placeholder 2">
            <a:extLst>
              <a:ext uri="{FF2B5EF4-FFF2-40B4-BE49-F238E27FC236}">
                <a16:creationId xmlns:a16="http://schemas.microsoft.com/office/drawing/2014/main" id="{F5F04F51-A389-46FA-B78D-D767A5AECA4E}"/>
              </a:ext>
            </a:extLst>
          </p:cNvPr>
          <p:cNvSpPr>
            <a:spLocks noGrp="1"/>
          </p:cNvSpPr>
          <p:nvPr>
            <p:ph type="body" idx="20" hasCustomPrompt="1"/>
          </p:nvPr>
        </p:nvSpPr>
        <p:spPr>
          <a:xfrm>
            <a:off x="7818127" y="1676400"/>
            <a:ext cx="360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18" name="Content Placeholder 7">
            <a:extLst>
              <a:ext uri="{FF2B5EF4-FFF2-40B4-BE49-F238E27FC236}">
                <a16:creationId xmlns:a16="http://schemas.microsoft.com/office/drawing/2014/main" id="{1E7267D2-C32A-47A1-9405-712B6A92AD51}"/>
              </a:ext>
            </a:extLst>
          </p:cNvPr>
          <p:cNvSpPr>
            <a:spLocks noGrp="1"/>
          </p:cNvSpPr>
          <p:nvPr>
            <p:ph sz="quarter" idx="21" hasCustomPrompt="1"/>
          </p:nvPr>
        </p:nvSpPr>
        <p:spPr>
          <a:xfrm>
            <a:off x="3925019" y="4322284"/>
            <a:ext cx="3600000" cy="2001328"/>
          </a:xfrm>
        </p:spPr>
        <p:txBody>
          <a:bodyPr anchor="ctr" anchorCtr="0"/>
          <a:lstStyle>
            <a:lvl1pPr marL="0" indent="0" algn="ctr">
              <a:buNone/>
              <a:defRPr sz="1401"/>
            </a:lvl1pPr>
          </a:lstStyle>
          <a:p>
            <a:pPr lvl="0"/>
            <a:r>
              <a:rPr lang="en-US" dirty="0"/>
              <a:t>Click icon to add chart or table</a:t>
            </a:r>
            <a:endParaRPr lang="en-AU" dirty="0"/>
          </a:p>
        </p:txBody>
      </p:sp>
      <p:sp>
        <p:nvSpPr>
          <p:cNvPr id="19" name="Text Placeholder 2">
            <a:extLst>
              <a:ext uri="{FF2B5EF4-FFF2-40B4-BE49-F238E27FC236}">
                <a16:creationId xmlns:a16="http://schemas.microsoft.com/office/drawing/2014/main" id="{5E782376-C818-4FE4-B647-6C63AAE11D48}"/>
              </a:ext>
            </a:extLst>
          </p:cNvPr>
          <p:cNvSpPr>
            <a:spLocks noGrp="1"/>
          </p:cNvSpPr>
          <p:nvPr>
            <p:ph type="body" idx="22" hasCustomPrompt="1"/>
          </p:nvPr>
        </p:nvSpPr>
        <p:spPr>
          <a:xfrm>
            <a:off x="3925019" y="4057740"/>
            <a:ext cx="360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20" name="Content Placeholder 7">
            <a:extLst>
              <a:ext uri="{FF2B5EF4-FFF2-40B4-BE49-F238E27FC236}">
                <a16:creationId xmlns:a16="http://schemas.microsoft.com/office/drawing/2014/main" id="{A2A3DEBF-D699-4FD9-8B9A-C6722C2CF6F6}"/>
              </a:ext>
            </a:extLst>
          </p:cNvPr>
          <p:cNvSpPr>
            <a:spLocks noGrp="1"/>
          </p:cNvSpPr>
          <p:nvPr>
            <p:ph sz="quarter" idx="23" hasCustomPrompt="1"/>
          </p:nvPr>
        </p:nvSpPr>
        <p:spPr>
          <a:xfrm>
            <a:off x="7818127" y="4322284"/>
            <a:ext cx="3600000" cy="2001328"/>
          </a:xfrm>
        </p:spPr>
        <p:txBody>
          <a:bodyPr anchor="ctr" anchorCtr="0"/>
          <a:lstStyle>
            <a:lvl1pPr marL="0" indent="0" algn="ctr">
              <a:buNone/>
              <a:defRPr sz="1401"/>
            </a:lvl1pPr>
          </a:lstStyle>
          <a:p>
            <a:pPr lvl="0"/>
            <a:r>
              <a:rPr lang="en-US" dirty="0"/>
              <a:t>Click icon to add chart or table</a:t>
            </a:r>
            <a:endParaRPr lang="en-AU" dirty="0"/>
          </a:p>
        </p:txBody>
      </p:sp>
      <p:sp>
        <p:nvSpPr>
          <p:cNvPr id="21" name="Text Placeholder 2">
            <a:extLst>
              <a:ext uri="{FF2B5EF4-FFF2-40B4-BE49-F238E27FC236}">
                <a16:creationId xmlns:a16="http://schemas.microsoft.com/office/drawing/2014/main" id="{B5DC1914-60C2-4764-B8DB-054FEA1154BA}"/>
              </a:ext>
            </a:extLst>
          </p:cNvPr>
          <p:cNvSpPr>
            <a:spLocks noGrp="1"/>
          </p:cNvSpPr>
          <p:nvPr>
            <p:ph type="body" idx="24" hasCustomPrompt="1"/>
          </p:nvPr>
        </p:nvSpPr>
        <p:spPr>
          <a:xfrm>
            <a:off x="7818127" y="4057740"/>
            <a:ext cx="360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23" name="Text Placeholder 10">
            <a:extLst>
              <a:ext uri="{FF2B5EF4-FFF2-40B4-BE49-F238E27FC236}">
                <a16:creationId xmlns:a16="http://schemas.microsoft.com/office/drawing/2014/main" id="{68819E78-27FF-4ADE-AF18-768D8AAED959}"/>
              </a:ext>
            </a:extLst>
          </p:cNvPr>
          <p:cNvSpPr>
            <a:spLocks noGrp="1"/>
          </p:cNvSpPr>
          <p:nvPr>
            <p:ph type="body" sz="quarter" idx="14"/>
          </p:nvPr>
        </p:nvSpPr>
        <p:spPr>
          <a:xfrm>
            <a:off x="759001" y="1676404"/>
            <a:ext cx="2808000" cy="450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0826479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Charts (on grey) &amp;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79C501-22D6-4C9A-B46E-508BF0CC528C}"/>
              </a:ext>
            </a:extLst>
          </p:cNvPr>
          <p:cNvSpPr/>
          <p:nvPr userDrawn="1"/>
        </p:nvSpPr>
        <p:spPr>
          <a:xfrm>
            <a:off x="3925019" y="1905992"/>
            <a:ext cx="3600000" cy="20362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17" name="Rectangle 16">
            <a:extLst>
              <a:ext uri="{FF2B5EF4-FFF2-40B4-BE49-F238E27FC236}">
                <a16:creationId xmlns:a16="http://schemas.microsoft.com/office/drawing/2014/main" id="{4A3A3A66-92CB-472E-B24A-8A51BF26D467}"/>
              </a:ext>
            </a:extLst>
          </p:cNvPr>
          <p:cNvSpPr/>
          <p:nvPr userDrawn="1"/>
        </p:nvSpPr>
        <p:spPr>
          <a:xfrm>
            <a:off x="3925019" y="4287332"/>
            <a:ext cx="3600000" cy="20362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22" name="Rectangle 21">
            <a:extLst>
              <a:ext uri="{FF2B5EF4-FFF2-40B4-BE49-F238E27FC236}">
                <a16:creationId xmlns:a16="http://schemas.microsoft.com/office/drawing/2014/main" id="{F689A78C-D96F-4A9B-8175-FF89999333C1}"/>
              </a:ext>
            </a:extLst>
          </p:cNvPr>
          <p:cNvSpPr/>
          <p:nvPr userDrawn="1"/>
        </p:nvSpPr>
        <p:spPr>
          <a:xfrm>
            <a:off x="7818127" y="1905992"/>
            <a:ext cx="3600000" cy="20362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24" name="Rectangle 23">
            <a:extLst>
              <a:ext uri="{FF2B5EF4-FFF2-40B4-BE49-F238E27FC236}">
                <a16:creationId xmlns:a16="http://schemas.microsoft.com/office/drawing/2014/main" id="{F37EEC7F-AB01-41A8-92DF-19E2AFC151AC}"/>
              </a:ext>
            </a:extLst>
          </p:cNvPr>
          <p:cNvSpPr/>
          <p:nvPr userDrawn="1"/>
        </p:nvSpPr>
        <p:spPr>
          <a:xfrm>
            <a:off x="7818127" y="4287332"/>
            <a:ext cx="3600000" cy="20362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8" name="Content Placeholder 7">
            <a:extLst>
              <a:ext uri="{FF2B5EF4-FFF2-40B4-BE49-F238E27FC236}">
                <a16:creationId xmlns:a16="http://schemas.microsoft.com/office/drawing/2014/main" id="{54F6DC73-D2E5-4C44-B6A2-EB181445D050}"/>
              </a:ext>
            </a:extLst>
          </p:cNvPr>
          <p:cNvSpPr>
            <a:spLocks noGrp="1"/>
          </p:cNvSpPr>
          <p:nvPr>
            <p:ph sz="quarter" idx="16" hasCustomPrompt="1"/>
          </p:nvPr>
        </p:nvSpPr>
        <p:spPr>
          <a:xfrm>
            <a:off x="3925019" y="1940944"/>
            <a:ext cx="3600000" cy="2001328"/>
          </a:xfrm>
        </p:spPr>
        <p:txBody>
          <a:bodyPr anchor="ctr" anchorCtr="0"/>
          <a:lstStyle>
            <a:lvl1pPr marL="0" indent="0" algn="ctr">
              <a:buNone/>
              <a:defRPr sz="1401"/>
            </a:lvl1pPr>
          </a:lstStyle>
          <a:p>
            <a:pPr lvl="0"/>
            <a:r>
              <a:rPr lang="en-US" dirty="0"/>
              <a:t>Click icon to add chart or table</a:t>
            </a:r>
            <a:endParaRPr lang="en-AU" dirty="0"/>
          </a:p>
        </p:txBody>
      </p:sp>
      <p:sp>
        <p:nvSpPr>
          <p:cNvPr id="15" name="Content Placeholder 7">
            <a:extLst>
              <a:ext uri="{FF2B5EF4-FFF2-40B4-BE49-F238E27FC236}">
                <a16:creationId xmlns:a16="http://schemas.microsoft.com/office/drawing/2014/main" id="{12D3D275-DDAF-4C40-A0DF-D6866072262C}"/>
              </a:ext>
            </a:extLst>
          </p:cNvPr>
          <p:cNvSpPr>
            <a:spLocks noGrp="1"/>
          </p:cNvSpPr>
          <p:nvPr>
            <p:ph sz="quarter" idx="19" hasCustomPrompt="1"/>
          </p:nvPr>
        </p:nvSpPr>
        <p:spPr>
          <a:xfrm>
            <a:off x="7818127" y="1940944"/>
            <a:ext cx="3600000" cy="2001328"/>
          </a:xfrm>
        </p:spPr>
        <p:txBody>
          <a:bodyPr anchor="ctr" anchorCtr="0"/>
          <a:lstStyle>
            <a:lvl1pPr marL="0" indent="0" algn="ctr">
              <a:buNone/>
              <a:defRPr sz="1401"/>
            </a:lvl1pPr>
          </a:lstStyle>
          <a:p>
            <a:pPr lvl="0"/>
            <a:r>
              <a:rPr lang="en-US" dirty="0"/>
              <a:t>Click icon to add chart or table</a:t>
            </a:r>
            <a:endParaRPr lang="en-AU" dirty="0"/>
          </a:p>
        </p:txBody>
      </p:sp>
      <p:sp>
        <p:nvSpPr>
          <p:cNvPr id="18" name="Content Placeholder 7">
            <a:extLst>
              <a:ext uri="{FF2B5EF4-FFF2-40B4-BE49-F238E27FC236}">
                <a16:creationId xmlns:a16="http://schemas.microsoft.com/office/drawing/2014/main" id="{1E7267D2-C32A-47A1-9405-712B6A92AD51}"/>
              </a:ext>
            </a:extLst>
          </p:cNvPr>
          <p:cNvSpPr>
            <a:spLocks noGrp="1"/>
          </p:cNvSpPr>
          <p:nvPr>
            <p:ph sz="quarter" idx="21" hasCustomPrompt="1"/>
          </p:nvPr>
        </p:nvSpPr>
        <p:spPr>
          <a:xfrm>
            <a:off x="3925019" y="4322284"/>
            <a:ext cx="3600000" cy="2001328"/>
          </a:xfrm>
        </p:spPr>
        <p:txBody>
          <a:bodyPr anchor="ctr" anchorCtr="0"/>
          <a:lstStyle>
            <a:lvl1pPr marL="0" indent="0" algn="ctr">
              <a:buNone/>
              <a:defRPr sz="1401"/>
            </a:lvl1pPr>
          </a:lstStyle>
          <a:p>
            <a:pPr lvl="0"/>
            <a:r>
              <a:rPr lang="en-US" dirty="0"/>
              <a:t>Click icon to add chart or table</a:t>
            </a:r>
            <a:endParaRPr lang="en-AU" dirty="0"/>
          </a:p>
        </p:txBody>
      </p:sp>
      <p:sp>
        <p:nvSpPr>
          <p:cNvPr id="20" name="Content Placeholder 7">
            <a:extLst>
              <a:ext uri="{FF2B5EF4-FFF2-40B4-BE49-F238E27FC236}">
                <a16:creationId xmlns:a16="http://schemas.microsoft.com/office/drawing/2014/main" id="{A2A3DEBF-D699-4FD9-8B9A-C6722C2CF6F6}"/>
              </a:ext>
            </a:extLst>
          </p:cNvPr>
          <p:cNvSpPr>
            <a:spLocks noGrp="1"/>
          </p:cNvSpPr>
          <p:nvPr>
            <p:ph sz="quarter" idx="23" hasCustomPrompt="1"/>
          </p:nvPr>
        </p:nvSpPr>
        <p:spPr>
          <a:xfrm>
            <a:off x="7818127" y="4322284"/>
            <a:ext cx="3600000" cy="2001328"/>
          </a:xfrm>
        </p:spPr>
        <p:txBody>
          <a:bodyPr anchor="ctr" anchorCtr="0"/>
          <a:lstStyle>
            <a:lvl1pPr marL="0" indent="0" algn="ctr">
              <a:buNone/>
              <a:defRPr sz="1401"/>
            </a:lvl1pPr>
          </a:lstStyle>
          <a:p>
            <a:pPr lvl="0"/>
            <a:r>
              <a:rPr lang="en-US" dirty="0"/>
              <a:t>Click icon to add chart or table</a:t>
            </a:r>
            <a:endParaRPr lang="en-AU"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B791A034-7D9C-4111-B7E4-53357559EC0C}"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2" name="Text Placeholder 2">
            <a:extLst>
              <a:ext uri="{FF2B5EF4-FFF2-40B4-BE49-F238E27FC236}">
                <a16:creationId xmlns:a16="http://schemas.microsoft.com/office/drawing/2014/main" id="{F773F9B7-25F8-4E5D-919A-FB05B02081AB}"/>
              </a:ext>
            </a:extLst>
          </p:cNvPr>
          <p:cNvSpPr>
            <a:spLocks noGrp="1"/>
          </p:cNvSpPr>
          <p:nvPr>
            <p:ph type="body" idx="15" hasCustomPrompt="1"/>
          </p:nvPr>
        </p:nvSpPr>
        <p:spPr>
          <a:xfrm>
            <a:off x="3925019" y="1676400"/>
            <a:ext cx="360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16" name="Text Placeholder 2">
            <a:extLst>
              <a:ext uri="{FF2B5EF4-FFF2-40B4-BE49-F238E27FC236}">
                <a16:creationId xmlns:a16="http://schemas.microsoft.com/office/drawing/2014/main" id="{F5F04F51-A389-46FA-B78D-D767A5AECA4E}"/>
              </a:ext>
            </a:extLst>
          </p:cNvPr>
          <p:cNvSpPr>
            <a:spLocks noGrp="1"/>
          </p:cNvSpPr>
          <p:nvPr>
            <p:ph type="body" idx="20" hasCustomPrompt="1"/>
          </p:nvPr>
        </p:nvSpPr>
        <p:spPr>
          <a:xfrm>
            <a:off x="7818127" y="1676400"/>
            <a:ext cx="360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19" name="Text Placeholder 2">
            <a:extLst>
              <a:ext uri="{FF2B5EF4-FFF2-40B4-BE49-F238E27FC236}">
                <a16:creationId xmlns:a16="http://schemas.microsoft.com/office/drawing/2014/main" id="{5E782376-C818-4FE4-B647-6C63AAE11D48}"/>
              </a:ext>
            </a:extLst>
          </p:cNvPr>
          <p:cNvSpPr>
            <a:spLocks noGrp="1"/>
          </p:cNvSpPr>
          <p:nvPr>
            <p:ph type="body" idx="22" hasCustomPrompt="1"/>
          </p:nvPr>
        </p:nvSpPr>
        <p:spPr>
          <a:xfrm>
            <a:off x="3925019" y="4057740"/>
            <a:ext cx="360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21" name="Text Placeholder 2">
            <a:extLst>
              <a:ext uri="{FF2B5EF4-FFF2-40B4-BE49-F238E27FC236}">
                <a16:creationId xmlns:a16="http://schemas.microsoft.com/office/drawing/2014/main" id="{B5DC1914-60C2-4764-B8DB-054FEA1154BA}"/>
              </a:ext>
            </a:extLst>
          </p:cNvPr>
          <p:cNvSpPr>
            <a:spLocks noGrp="1"/>
          </p:cNvSpPr>
          <p:nvPr>
            <p:ph type="body" idx="24" hasCustomPrompt="1"/>
          </p:nvPr>
        </p:nvSpPr>
        <p:spPr>
          <a:xfrm>
            <a:off x="7818127" y="4057740"/>
            <a:ext cx="360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23" name="Text Placeholder 10">
            <a:extLst>
              <a:ext uri="{FF2B5EF4-FFF2-40B4-BE49-F238E27FC236}">
                <a16:creationId xmlns:a16="http://schemas.microsoft.com/office/drawing/2014/main" id="{68819E78-27FF-4ADE-AF18-768D8AAED959}"/>
              </a:ext>
            </a:extLst>
          </p:cNvPr>
          <p:cNvSpPr>
            <a:spLocks noGrp="1"/>
          </p:cNvSpPr>
          <p:nvPr>
            <p:ph type="body" sz="quarter" idx="14"/>
          </p:nvPr>
        </p:nvSpPr>
        <p:spPr>
          <a:xfrm>
            <a:off x="759001" y="1676404"/>
            <a:ext cx="2808000" cy="450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68691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amp; Text Box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25A524-48C7-40C8-91A5-3A83AB8A9F12}"/>
              </a:ext>
            </a:extLst>
          </p:cNvPr>
          <p:cNvSpPr/>
          <p:nvPr userDrawn="1"/>
        </p:nvSpPr>
        <p:spPr>
          <a:xfrm>
            <a:off x="0" y="1290020"/>
            <a:ext cx="12192000" cy="4708800"/>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7" name="Picture Placeholder 8">
            <a:extLst>
              <a:ext uri="{FF2B5EF4-FFF2-40B4-BE49-F238E27FC236}">
                <a16:creationId xmlns:a16="http://schemas.microsoft.com/office/drawing/2014/main" id="{ECA60038-D05E-4F0B-9286-AF136FE587A9}"/>
              </a:ext>
            </a:extLst>
          </p:cNvPr>
          <p:cNvSpPr>
            <a:spLocks noGrp="1"/>
          </p:cNvSpPr>
          <p:nvPr>
            <p:ph type="pic" sz="quarter" idx="30" hasCustomPrompt="1"/>
          </p:nvPr>
        </p:nvSpPr>
        <p:spPr>
          <a:xfrm>
            <a:off x="3" y="1290020"/>
            <a:ext cx="6098876" cy="4708800"/>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4475BBBB-DD64-4A66-8B92-BE7071BE1B8B}"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0" name="Text Placeholder 2">
            <a:extLst>
              <a:ext uri="{FF2B5EF4-FFF2-40B4-BE49-F238E27FC236}">
                <a16:creationId xmlns:a16="http://schemas.microsoft.com/office/drawing/2014/main" id="{99E442A8-C66B-4250-A8C1-98F88A7C5770}"/>
              </a:ext>
            </a:extLst>
          </p:cNvPr>
          <p:cNvSpPr>
            <a:spLocks noGrp="1"/>
          </p:cNvSpPr>
          <p:nvPr>
            <p:ph type="body" idx="15" hasCustomPrompt="1"/>
          </p:nvPr>
        </p:nvSpPr>
        <p:spPr>
          <a:xfrm>
            <a:off x="7237255" y="1855046"/>
            <a:ext cx="4089236" cy="278554"/>
          </a:xfrm>
        </p:spPr>
        <p:txBody>
          <a:bodyPr anchor="t" anchorCtr="0"/>
          <a:lstStyle>
            <a:lvl1pPr marL="0" indent="0" algn="l">
              <a:lnSpc>
                <a:spcPct val="10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Heading </a:t>
            </a:r>
          </a:p>
        </p:txBody>
      </p:sp>
      <p:sp>
        <p:nvSpPr>
          <p:cNvPr id="12" name="Text Placeholder 2">
            <a:extLst>
              <a:ext uri="{FF2B5EF4-FFF2-40B4-BE49-F238E27FC236}">
                <a16:creationId xmlns:a16="http://schemas.microsoft.com/office/drawing/2014/main" id="{4DB3D364-B73F-46BC-8078-DD6095E5BD8F}"/>
              </a:ext>
            </a:extLst>
          </p:cNvPr>
          <p:cNvSpPr>
            <a:spLocks noGrp="1"/>
          </p:cNvSpPr>
          <p:nvPr>
            <p:ph type="body" idx="37"/>
          </p:nvPr>
        </p:nvSpPr>
        <p:spPr>
          <a:xfrm>
            <a:off x="7237255" y="2170447"/>
            <a:ext cx="4089236" cy="776378"/>
          </a:xfrm>
        </p:spPr>
        <p:txBody>
          <a:bodyPr anchor="t" anchorCtr="0"/>
          <a:lstStyle>
            <a:lvl1pPr marL="0" indent="0" algn="l">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US" noProof="0"/>
              <a:t>Click to edit Master text styles</a:t>
            </a:r>
          </a:p>
        </p:txBody>
      </p:sp>
      <p:sp>
        <p:nvSpPr>
          <p:cNvPr id="14" name="Text Placeholder 2">
            <a:extLst>
              <a:ext uri="{FF2B5EF4-FFF2-40B4-BE49-F238E27FC236}">
                <a16:creationId xmlns:a16="http://schemas.microsoft.com/office/drawing/2014/main" id="{2EB9E29A-5917-4977-A633-BF2A57730177}"/>
              </a:ext>
            </a:extLst>
          </p:cNvPr>
          <p:cNvSpPr>
            <a:spLocks noGrp="1"/>
          </p:cNvSpPr>
          <p:nvPr>
            <p:ph type="body" idx="38" hasCustomPrompt="1"/>
          </p:nvPr>
        </p:nvSpPr>
        <p:spPr>
          <a:xfrm>
            <a:off x="7237255" y="3102821"/>
            <a:ext cx="4089236" cy="278554"/>
          </a:xfrm>
        </p:spPr>
        <p:txBody>
          <a:bodyPr anchor="t" anchorCtr="0"/>
          <a:lstStyle>
            <a:lvl1pPr marL="0" indent="0" algn="l">
              <a:lnSpc>
                <a:spcPct val="10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Heading </a:t>
            </a:r>
          </a:p>
        </p:txBody>
      </p:sp>
      <p:sp>
        <p:nvSpPr>
          <p:cNvPr id="15" name="Text Placeholder 2">
            <a:extLst>
              <a:ext uri="{FF2B5EF4-FFF2-40B4-BE49-F238E27FC236}">
                <a16:creationId xmlns:a16="http://schemas.microsoft.com/office/drawing/2014/main" id="{7237C762-2DFA-47F8-B14A-4A53D04CB04E}"/>
              </a:ext>
            </a:extLst>
          </p:cNvPr>
          <p:cNvSpPr>
            <a:spLocks noGrp="1"/>
          </p:cNvSpPr>
          <p:nvPr>
            <p:ph type="body" idx="39"/>
          </p:nvPr>
        </p:nvSpPr>
        <p:spPr>
          <a:xfrm>
            <a:off x="7237255" y="3418222"/>
            <a:ext cx="4089236" cy="776378"/>
          </a:xfrm>
        </p:spPr>
        <p:txBody>
          <a:bodyPr anchor="t" anchorCtr="0"/>
          <a:lstStyle>
            <a:lvl1pPr marL="0" indent="0" algn="l">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US" noProof="0"/>
              <a:t>Click to edit Master text styles</a:t>
            </a:r>
          </a:p>
        </p:txBody>
      </p:sp>
      <p:sp>
        <p:nvSpPr>
          <p:cNvPr id="16" name="Text Placeholder 2">
            <a:extLst>
              <a:ext uri="{FF2B5EF4-FFF2-40B4-BE49-F238E27FC236}">
                <a16:creationId xmlns:a16="http://schemas.microsoft.com/office/drawing/2014/main" id="{487554EF-853F-4DDE-B674-163BDF773E84}"/>
              </a:ext>
            </a:extLst>
          </p:cNvPr>
          <p:cNvSpPr>
            <a:spLocks noGrp="1"/>
          </p:cNvSpPr>
          <p:nvPr>
            <p:ph type="body" idx="40" hasCustomPrompt="1"/>
          </p:nvPr>
        </p:nvSpPr>
        <p:spPr>
          <a:xfrm>
            <a:off x="7237255" y="4344930"/>
            <a:ext cx="4089236" cy="278554"/>
          </a:xfrm>
        </p:spPr>
        <p:txBody>
          <a:bodyPr anchor="t" anchorCtr="0"/>
          <a:lstStyle>
            <a:lvl1pPr marL="0" indent="0" algn="l">
              <a:lnSpc>
                <a:spcPct val="10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Heading </a:t>
            </a:r>
          </a:p>
        </p:txBody>
      </p:sp>
      <p:sp>
        <p:nvSpPr>
          <p:cNvPr id="17" name="Text Placeholder 2">
            <a:extLst>
              <a:ext uri="{FF2B5EF4-FFF2-40B4-BE49-F238E27FC236}">
                <a16:creationId xmlns:a16="http://schemas.microsoft.com/office/drawing/2014/main" id="{A3020AD4-42BE-4C7C-9F29-B974E95E80EF}"/>
              </a:ext>
            </a:extLst>
          </p:cNvPr>
          <p:cNvSpPr>
            <a:spLocks noGrp="1"/>
          </p:cNvSpPr>
          <p:nvPr>
            <p:ph type="body" idx="41"/>
          </p:nvPr>
        </p:nvSpPr>
        <p:spPr>
          <a:xfrm>
            <a:off x="7237255" y="4660331"/>
            <a:ext cx="4089236" cy="776378"/>
          </a:xfrm>
        </p:spPr>
        <p:txBody>
          <a:bodyPr anchor="t" anchorCtr="0"/>
          <a:lstStyle>
            <a:lvl1pPr marL="0" indent="0" algn="l">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US" noProof="0"/>
              <a:t>Click to edit Master text styles</a:t>
            </a:r>
          </a:p>
        </p:txBody>
      </p:sp>
      <p:sp>
        <p:nvSpPr>
          <p:cNvPr id="18" name="Picture Placeholder 8">
            <a:extLst>
              <a:ext uri="{FF2B5EF4-FFF2-40B4-BE49-F238E27FC236}">
                <a16:creationId xmlns:a16="http://schemas.microsoft.com/office/drawing/2014/main" id="{825EE3D2-680B-4CC6-87FE-427C1ABC0525}"/>
              </a:ext>
            </a:extLst>
          </p:cNvPr>
          <p:cNvSpPr>
            <a:spLocks noGrp="1"/>
          </p:cNvSpPr>
          <p:nvPr>
            <p:ph type="pic" sz="quarter" idx="42" hasCustomPrompt="1"/>
          </p:nvPr>
        </p:nvSpPr>
        <p:spPr>
          <a:xfrm>
            <a:off x="6477548" y="1855046"/>
            <a:ext cx="652662" cy="612109"/>
          </a:xfrm>
          <a:prstGeom prst="rect">
            <a:avLst/>
          </a:prstGeom>
          <a:noFill/>
        </p:spPr>
        <p:txBody>
          <a:bodyPr lIns="72000" tIns="72000" rIns="72000" bIns="72000" anchor="ctr" anchorCtr="0"/>
          <a:lstStyle>
            <a:lvl1pPr marL="0" indent="0" algn="ctr">
              <a:buNone/>
              <a:defRPr sz="1401">
                <a:solidFill>
                  <a:schemeClr val="tx1"/>
                </a:solidFill>
              </a:defRPr>
            </a:lvl1pPr>
          </a:lstStyle>
          <a:p>
            <a:r>
              <a:rPr lang="en-AU" dirty="0"/>
              <a:t>Click to add icon</a:t>
            </a:r>
          </a:p>
        </p:txBody>
      </p:sp>
      <p:sp>
        <p:nvSpPr>
          <p:cNvPr id="25" name="Picture Placeholder 8">
            <a:extLst>
              <a:ext uri="{FF2B5EF4-FFF2-40B4-BE49-F238E27FC236}">
                <a16:creationId xmlns:a16="http://schemas.microsoft.com/office/drawing/2014/main" id="{61713E0F-DB4E-45C8-A68A-EEABDCC7C708}"/>
              </a:ext>
            </a:extLst>
          </p:cNvPr>
          <p:cNvSpPr>
            <a:spLocks noGrp="1"/>
          </p:cNvSpPr>
          <p:nvPr>
            <p:ph type="pic" sz="quarter" idx="43" hasCustomPrompt="1"/>
          </p:nvPr>
        </p:nvSpPr>
        <p:spPr>
          <a:xfrm>
            <a:off x="6477548" y="3102821"/>
            <a:ext cx="652662" cy="612109"/>
          </a:xfrm>
          <a:prstGeom prst="rect">
            <a:avLst/>
          </a:prstGeom>
          <a:noFill/>
        </p:spPr>
        <p:txBody>
          <a:bodyPr lIns="72000" tIns="72000" rIns="72000" bIns="72000" anchor="ctr" anchorCtr="0"/>
          <a:lstStyle>
            <a:lvl1pPr marL="0" indent="0" algn="ctr">
              <a:buNone/>
              <a:defRPr sz="1401">
                <a:solidFill>
                  <a:schemeClr val="tx1"/>
                </a:solidFill>
              </a:defRPr>
            </a:lvl1pPr>
          </a:lstStyle>
          <a:p>
            <a:r>
              <a:rPr lang="en-AU" dirty="0"/>
              <a:t>Click to add icon</a:t>
            </a:r>
          </a:p>
        </p:txBody>
      </p:sp>
      <p:sp>
        <p:nvSpPr>
          <p:cNvPr id="26" name="Picture Placeholder 8">
            <a:extLst>
              <a:ext uri="{FF2B5EF4-FFF2-40B4-BE49-F238E27FC236}">
                <a16:creationId xmlns:a16="http://schemas.microsoft.com/office/drawing/2014/main" id="{BE30AE3B-E355-4F23-A6A1-BD315B96E3EA}"/>
              </a:ext>
            </a:extLst>
          </p:cNvPr>
          <p:cNvSpPr>
            <a:spLocks noGrp="1"/>
          </p:cNvSpPr>
          <p:nvPr>
            <p:ph type="pic" sz="quarter" idx="44" hasCustomPrompt="1"/>
          </p:nvPr>
        </p:nvSpPr>
        <p:spPr>
          <a:xfrm>
            <a:off x="6477548" y="4344930"/>
            <a:ext cx="652662" cy="612109"/>
          </a:xfrm>
          <a:prstGeom prst="rect">
            <a:avLst/>
          </a:prstGeom>
          <a:noFill/>
        </p:spPr>
        <p:txBody>
          <a:bodyPr lIns="72000" tIns="72000" rIns="72000" bIns="72000" anchor="ctr" anchorCtr="0"/>
          <a:lstStyle>
            <a:lvl1pPr marL="0" indent="0" algn="ctr">
              <a:buNone/>
              <a:defRPr sz="1401">
                <a:solidFill>
                  <a:schemeClr val="tx1"/>
                </a:solidFill>
              </a:defRPr>
            </a:lvl1pPr>
          </a:lstStyle>
          <a:p>
            <a:r>
              <a:rPr lang="en-AU" dirty="0"/>
              <a:t>Click to add icon</a:t>
            </a:r>
          </a:p>
        </p:txBody>
      </p:sp>
    </p:spTree>
    <p:extLst>
      <p:ext uri="{BB962C8B-B14F-4D97-AF65-F5344CB8AC3E}">
        <p14:creationId xmlns:p14="http://schemas.microsoft.com/office/powerpoint/2010/main" val="5841006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Infographic">
    <p:bg>
      <p:bgPr>
        <a:solidFill>
          <a:srgbClr val="161818"/>
        </a:solidFill>
        <a:effectLst/>
      </p:bgPr>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21CFA4C-1F09-4286-9E2C-41675C2750D5}"/>
              </a:ext>
            </a:extLst>
          </p:cNvPr>
          <p:cNvSpPr>
            <a:spLocks noGrp="1"/>
          </p:cNvSpPr>
          <p:nvPr>
            <p:ph type="pic" sz="quarter" idx="31" hasCustomPrompt="1"/>
          </p:nvPr>
        </p:nvSpPr>
        <p:spPr>
          <a:xfrm>
            <a:off x="9144000" y="3429000"/>
            <a:ext cx="3048000" cy="3429000"/>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11" name="Picture Placeholder 8">
            <a:extLst>
              <a:ext uri="{FF2B5EF4-FFF2-40B4-BE49-F238E27FC236}">
                <a16:creationId xmlns:a16="http://schemas.microsoft.com/office/drawing/2014/main" id="{81B87C67-486C-48FF-9B3D-EE58045C5027}"/>
              </a:ext>
            </a:extLst>
          </p:cNvPr>
          <p:cNvSpPr>
            <a:spLocks noGrp="1"/>
          </p:cNvSpPr>
          <p:nvPr>
            <p:ph type="pic" sz="quarter" idx="32" hasCustomPrompt="1"/>
          </p:nvPr>
        </p:nvSpPr>
        <p:spPr>
          <a:xfrm>
            <a:off x="0" y="3429000"/>
            <a:ext cx="6096000" cy="3429000"/>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12" name="Rectangle 11">
            <a:extLst>
              <a:ext uri="{FF2B5EF4-FFF2-40B4-BE49-F238E27FC236}">
                <a16:creationId xmlns:a16="http://schemas.microsoft.com/office/drawing/2014/main" id="{4B72BA0A-FC28-48D2-989D-7F55CC55DE27}"/>
              </a:ext>
            </a:extLst>
          </p:cNvPr>
          <p:cNvSpPr/>
          <p:nvPr userDrawn="1"/>
        </p:nvSpPr>
        <p:spPr>
          <a:xfrm>
            <a:off x="3048006" y="0"/>
            <a:ext cx="30474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15" name="Text Placeholder 2">
            <a:extLst>
              <a:ext uri="{FF2B5EF4-FFF2-40B4-BE49-F238E27FC236}">
                <a16:creationId xmlns:a16="http://schemas.microsoft.com/office/drawing/2014/main" id="{69485B5C-12AA-4DEC-839A-4C0AFC69B76D}"/>
              </a:ext>
            </a:extLst>
          </p:cNvPr>
          <p:cNvSpPr>
            <a:spLocks noGrp="1"/>
          </p:cNvSpPr>
          <p:nvPr>
            <p:ph type="body" idx="33" hasCustomPrompt="1"/>
          </p:nvPr>
        </p:nvSpPr>
        <p:spPr>
          <a:xfrm>
            <a:off x="3046800" y="0"/>
            <a:ext cx="3048000" cy="3429000"/>
          </a:xfrm>
        </p:spPr>
        <p:txBody>
          <a:bodyPr lIns="360000" rIns="360000" anchor="ctr" anchorCtr="0"/>
          <a:lstStyle>
            <a:lvl1pPr marL="0" indent="0" algn="ctr">
              <a:lnSpc>
                <a:spcPct val="100000"/>
              </a:lnSpc>
              <a:spcBef>
                <a:spcPts val="900"/>
              </a:spcBef>
              <a:buNone/>
              <a:defRPr sz="1801"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Click to add text and if you want to add a heading increase the font size to 28pt</a:t>
            </a:r>
          </a:p>
        </p:txBody>
      </p:sp>
      <p:sp>
        <p:nvSpPr>
          <p:cNvPr id="13" name="Rectangle 12">
            <a:extLst>
              <a:ext uri="{FF2B5EF4-FFF2-40B4-BE49-F238E27FC236}">
                <a16:creationId xmlns:a16="http://schemas.microsoft.com/office/drawing/2014/main" id="{DB37CDB6-C28E-45C3-B47E-C806888BE361}"/>
              </a:ext>
            </a:extLst>
          </p:cNvPr>
          <p:cNvSpPr/>
          <p:nvPr userDrawn="1"/>
        </p:nvSpPr>
        <p:spPr>
          <a:xfrm>
            <a:off x="9144605" y="0"/>
            <a:ext cx="3047401" cy="3429000"/>
          </a:xfrm>
          <a:prstGeom prst="rect">
            <a:avLst/>
          </a:prstGeom>
          <a:solidFill>
            <a:srgbClr val="16181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solidFill>
                <a:schemeClr val="accent1"/>
              </a:solidFill>
            </a:endParaRPr>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lvl1pPr>
              <a:defRPr>
                <a:solidFill>
                  <a:schemeClr val="bg1"/>
                </a:solidFill>
              </a:defRPr>
            </a:lvl1pPr>
          </a:lstStyle>
          <a:p>
            <a:fld id="{751F3D3B-285D-4468-9BAC-3475055B510C}"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lvl1pPr>
              <a:defRPr>
                <a:solidFill>
                  <a:schemeClr val="bg1"/>
                </a:solidFill>
              </a:defRPr>
            </a:lvl1p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lvl1pPr>
              <a:defRPr>
                <a:solidFill>
                  <a:schemeClr val="bg1"/>
                </a:solidFill>
              </a:defRPr>
            </a:lvl1pPr>
          </a:lstStyle>
          <a:p>
            <a:fld id="{E6316B6A-336A-44FF-82DA-A4D1594FA055}" type="slidenum">
              <a:rPr lang="en-AU" smtClean="0"/>
              <a:pPr/>
              <a:t>‹#›</a:t>
            </a:fld>
            <a:endParaRPr lang="en-AU" dirty="0"/>
          </a:p>
        </p:txBody>
      </p:sp>
      <p:sp>
        <p:nvSpPr>
          <p:cNvPr id="9" name="Picture Placeholder 8">
            <a:extLst>
              <a:ext uri="{FF2B5EF4-FFF2-40B4-BE49-F238E27FC236}">
                <a16:creationId xmlns:a16="http://schemas.microsoft.com/office/drawing/2014/main" id="{03C0A9C8-ABDD-48F5-BE57-B527AB1FEF1A}"/>
              </a:ext>
            </a:extLst>
          </p:cNvPr>
          <p:cNvSpPr>
            <a:spLocks noGrp="1"/>
          </p:cNvSpPr>
          <p:nvPr>
            <p:ph type="pic" sz="quarter" idx="30" hasCustomPrompt="1"/>
          </p:nvPr>
        </p:nvSpPr>
        <p:spPr>
          <a:xfrm>
            <a:off x="6096000" y="0"/>
            <a:ext cx="3048000" cy="3429000"/>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14" name="Text Placeholder 2">
            <a:extLst>
              <a:ext uri="{FF2B5EF4-FFF2-40B4-BE49-F238E27FC236}">
                <a16:creationId xmlns:a16="http://schemas.microsoft.com/office/drawing/2014/main" id="{B342483B-965A-45F9-BD9F-E53A2477E83B}"/>
              </a:ext>
            </a:extLst>
          </p:cNvPr>
          <p:cNvSpPr>
            <a:spLocks noGrp="1"/>
          </p:cNvSpPr>
          <p:nvPr>
            <p:ph type="body" idx="13" hasCustomPrompt="1"/>
          </p:nvPr>
        </p:nvSpPr>
        <p:spPr>
          <a:xfrm>
            <a:off x="6095401" y="3429000"/>
            <a:ext cx="3048000" cy="3429000"/>
          </a:xfrm>
        </p:spPr>
        <p:txBody>
          <a:bodyPr lIns="360000" rIns="360000" anchor="ctr" anchorCtr="0"/>
          <a:lstStyle>
            <a:lvl1pPr marL="0" marR="0" indent="0" algn="ctr" defTabSz="914332" rtl="0" eaLnBrk="1" fontAlgn="auto" latinLnBrk="0" hangingPunct="1">
              <a:lnSpc>
                <a:spcPct val="100000"/>
              </a:lnSpc>
              <a:spcBef>
                <a:spcPts val="900"/>
              </a:spcBef>
              <a:spcAft>
                <a:spcPts val="0"/>
              </a:spcAft>
              <a:buClr>
                <a:schemeClr val="accent1"/>
              </a:buClr>
              <a:buSzTx/>
              <a:buFont typeface="Arial" panose="020B0604020202020204" pitchFamily="34" charset="0"/>
              <a:buNone/>
              <a:tabLst/>
              <a:defRPr sz="1801"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marL="0" marR="0" lvl="0" indent="0" algn="ctr" defTabSz="914332" rtl="0" eaLnBrk="1" fontAlgn="auto" latinLnBrk="0" hangingPunct="1">
              <a:lnSpc>
                <a:spcPct val="100000"/>
              </a:lnSpc>
              <a:spcBef>
                <a:spcPts val="900"/>
              </a:spcBef>
              <a:spcAft>
                <a:spcPts val="0"/>
              </a:spcAft>
              <a:buClr>
                <a:schemeClr val="accent1"/>
              </a:buClr>
              <a:buSzTx/>
              <a:buFont typeface="Arial" panose="020B0604020202020204" pitchFamily="34" charset="0"/>
              <a:buNone/>
              <a:tabLst/>
              <a:defRPr/>
            </a:pPr>
            <a:r>
              <a:rPr lang="en-AU" noProof="0" dirty="0"/>
              <a:t>Click to add text and if you want to add a heading increase the font size to 28pt</a:t>
            </a:r>
          </a:p>
        </p:txBody>
      </p:sp>
      <p:sp>
        <p:nvSpPr>
          <p:cNvPr id="16" name="Text Placeholder 2">
            <a:extLst>
              <a:ext uri="{FF2B5EF4-FFF2-40B4-BE49-F238E27FC236}">
                <a16:creationId xmlns:a16="http://schemas.microsoft.com/office/drawing/2014/main" id="{0FB02AA9-3CFD-42F6-A89B-0E9879820066}"/>
              </a:ext>
            </a:extLst>
          </p:cNvPr>
          <p:cNvSpPr>
            <a:spLocks noGrp="1"/>
          </p:cNvSpPr>
          <p:nvPr>
            <p:ph type="body" idx="34" hasCustomPrompt="1"/>
          </p:nvPr>
        </p:nvSpPr>
        <p:spPr>
          <a:xfrm>
            <a:off x="9144000" y="0"/>
            <a:ext cx="3048000" cy="3429000"/>
          </a:xfrm>
        </p:spPr>
        <p:txBody>
          <a:bodyPr lIns="360000" rIns="360000" anchor="ctr" anchorCtr="0"/>
          <a:lstStyle>
            <a:lvl1pPr marL="0" marR="0" indent="0" algn="ctr" defTabSz="914332" rtl="0" eaLnBrk="1" fontAlgn="auto" latinLnBrk="0" hangingPunct="1">
              <a:lnSpc>
                <a:spcPct val="100000"/>
              </a:lnSpc>
              <a:spcBef>
                <a:spcPts val="900"/>
              </a:spcBef>
              <a:spcAft>
                <a:spcPts val="0"/>
              </a:spcAft>
              <a:buClr>
                <a:schemeClr val="accent1"/>
              </a:buClr>
              <a:buSzTx/>
              <a:buFont typeface="Arial" panose="020B0604020202020204" pitchFamily="34" charset="0"/>
              <a:buNone/>
              <a:tabLst/>
              <a:defRPr sz="1801" b="0">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marL="0" marR="0" lvl="0" indent="0" algn="ctr" defTabSz="914332" rtl="0" eaLnBrk="1" fontAlgn="auto" latinLnBrk="0" hangingPunct="1">
              <a:lnSpc>
                <a:spcPct val="100000"/>
              </a:lnSpc>
              <a:spcBef>
                <a:spcPts val="900"/>
              </a:spcBef>
              <a:spcAft>
                <a:spcPts val="0"/>
              </a:spcAft>
              <a:buClr>
                <a:schemeClr val="accent1"/>
              </a:buClr>
              <a:buSzTx/>
              <a:buFont typeface="Arial" panose="020B0604020202020204" pitchFamily="34" charset="0"/>
              <a:buNone/>
              <a:tabLst/>
              <a:defRPr/>
            </a:pPr>
            <a:r>
              <a:rPr lang="en-AU" noProof="0" dirty="0"/>
              <a:t>Click to add text and if you want to add a heading increase the font size to 28pt</a:t>
            </a:r>
          </a:p>
        </p:txBody>
      </p:sp>
      <p:sp>
        <p:nvSpPr>
          <p:cNvPr id="17" name="Text Placeholder 2">
            <a:extLst>
              <a:ext uri="{FF2B5EF4-FFF2-40B4-BE49-F238E27FC236}">
                <a16:creationId xmlns:a16="http://schemas.microsoft.com/office/drawing/2014/main" id="{74ECC1D4-01DB-4731-B9CC-9FB487D4251C}"/>
              </a:ext>
            </a:extLst>
          </p:cNvPr>
          <p:cNvSpPr>
            <a:spLocks noGrp="1"/>
          </p:cNvSpPr>
          <p:nvPr>
            <p:ph type="body" idx="35" hasCustomPrompt="1"/>
          </p:nvPr>
        </p:nvSpPr>
        <p:spPr>
          <a:xfrm>
            <a:off x="0" y="0"/>
            <a:ext cx="3048000" cy="3429000"/>
          </a:xfrm>
        </p:spPr>
        <p:txBody>
          <a:bodyPr lIns="360000" rIns="360000" anchor="ctr" anchorCtr="0">
            <a:normAutofit/>
          </a:bodyPr>
          <a:lstStyle>
            <a:lvl1pPr marL="0" indent="0" algn="ctr">
              <a:lnSpc>
                <a:spcPct val="100000"/>
              </a:lnSpc>
              <a:spcBef>
                <a:spcPts val="601"/>
              </a:spcBef>
              <a:buNone/>
              <a:defRPr sz="110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X%</a:t>
            </a:r>
          </a:p>
        </p:txBody>
      </p:sp>
    </p:spTree>
    <p:extLst>
      <p:ext uri="{BB962C8B-B14F-4D97-AF65-F5344CB8AC3E}">
        <p14:creationId xmlns:p14="http://schemas.microsoft.com/office/powerpoint/2010/main" val="15630563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7FB9-5938-48AD-BBB6-68F77AA9D38E}"/>
              </a:ext>
            </a:extLst>
          </p:cNvPr>
          <p:cNvSpPr>
            <a:spLocks noGrp="1"/>
          </p:cNvSpPr>
          <p:nvPr>
            <p:ph type="title"/>
          </p:nvPr>
        </p:nvSpPr>
        <p:spPr/>
        <p:txBody>
          <a:bodyPr/>
          <a:lstStyle/>
          <a:p>
            <a:r>
              <a:rPr lang="en-US" noProof="0"/>
              <a:t>Click to edit Master title style</a:t>
            </a:r>
            <a:endParaRPr lang="en-AU" noProof="0" dirty="0"/>
          </a:p>
        </p:txBody>
      </p:sp>
      <p:sp>
        <p:nvSpPr>
          <p:cNvPr id="3" name="Date Placeholder 2">
            <a:extLst>
              <a:ext uri="{FF2B5EF4-FFF2-40B4-BE49-F238E27FC236}">
                <a16:creationId xmlns:a16="http://schemas.microsoft.com/office/drawing/2014/main" id="{3094A408-4541-46F8-9F97-067C05877925}"/>
              </a:ext>
            </a:extLst>
          </p:cNvPr>
          <p:cNvSpPr>
            <a:spLocks noGrp="1"/>
          </p:cNvSpPr>
          <p:nvPr>
            <p:ph type="dt" sz="half" idx="10"/>
          </p:nvPr>
        </p:nvSpPr>
        <p:spPr/>
        <p:txBody>
          <a:bodyPr/>
          <a:lstStyle/>
          <a:p>
            <a:fld id="{FED32FA7-F17F-4455-ADE8-8D80A2059FEE}" type="datetime1">
              <a:rPr lang="en-AU" smtClean="0"/>
              <a:t>28/04/2025</a:t>
            </a:fld>
            <a:endParaRPr lang="en-AU" dirty="0"/>
          </a:p>
        </p:txBody>
      </p:sp>
      <p:sp>
        <p:nvSpPr>
          <p:cNvPr id="4" name="Footer Placeholder 3">
            <a:extLst>
              <a:ext uri="{FF2B5EF4-FFF2-40B4-BE49-F238E27FC236}">
                <a16:creationId xmlns:a16="http://schemas.microsoft.com/office/drawing/2014/main" id="{6D1E5D40-2E2F-4499-A847-0FE058F98D51}"/>
              </a:ext>
            </a:extLst>
          </p:cNvPr>
          <p:cNvSpPr>
            <a:spLocks noGrp="1"/>
          </p:cNvSpPr>
          <p:nvPr>
            <p:ph type="ftr" sz="quarter" idx="11"/>
          </p:nvPr>
        </p:nvSpPr>
        <p:spPr/>
        <p:txBody>
          <a:bodyPr/>
          <a:lstStyle/>
          <a:p>
            <a:r>
              <a:rPr lang="en-AU" dirty="0"/>
              <a:t>Presentation title</a:t>
            </a:r>
          </a:p>
        </p:txBody>
      </p:sp>
      <p:sp>
        <p:nvSpPr>
          <p:cNvPr id="5" name="Slide Number Placeholder 4">
            <a:extLst>
              <a:ext uri="{FF2B5EF4-FFF2-40B4-BE49-F238E27FC236}">
                <a16:creationId xmlns:a16="http://schemas.microsoft.com/office/drawing/2014/main" id="{AC4BECD1-C3A3-4EE1-AF23-B7B969BDFC86}"/>
              </a:ext>
            </a:extLst>
          </p:cNvPr>
          <p:cNvSpPr>
            <a:spLocks noGrp="1"/>
          </p:cNvSpPr>
          <p:nvPr>
            <p:ph type="sldNum" sz="quarter" idx="12"/>
          </p:nvPr>
        </p:nvSpPr>
        <p:spPr/>
        <p:txBody>
          <a:bodyPr/>
          <a:lstStyle/>
          <a:p>
            <a:fld id="{E6316B6A-336A-44FF-82DA-A4D1594FA055}" type="slidenum">
              <a:rPr lang="en-AU" smtClean="0"/>
              <a:t>‹#›</a:t>
            </a:fld>
            <a:endParaRPr lang="en-AU" dirty="0"/>
          </a:p>
        </p:txBody>
      </p:sp>
    </p:spTree>
    <p:extLst>
      <p:ext uri="{BB962C8B-B14F-4D97-AF65-F5344CB8AC3E}">
        <p14:creationId xmlns:p14="http://schemas.microsoft.com/office/powerpoint/2010/main" val="1463531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11781A-9133-4B2B-BBE1-07AEC1B6D6B6}"/>
              </a:ext>
            </a:extLst>
          </p:cNvPr>
          <p:cNvSpPr>
            <a:spLocks noGrp="1"/>
          </p:cNvSpPr>
          <p:nvPr>
            <p:ph type="dt" sz="half" idx="10"/>
          </p:nvPr>
        </p:nvSpPr>
        <p:spPr/>
        <p:txBody>
          <a:bodyPr/>
          <a:lstStyle/>
          <a:p>
            <a:fld id="{CCB55D8D-6DF1-4B68-9E5D-16BC82C5BF4F}" type="datetime1">
              <a:rPr lang="en-AU" smtClean="0"/>
              <a:t>28/04/2025</a:t>
            </a:fld>
            <a:endParaRPr lang="en-AU" dirty="0"/>
          </a:p>
        </p:txBody>
      </p:sp>
      <p:sp>
        <p:nvSpPr>
          <p:cNvPr id="3" name="Footer Placeholder 2">
            <a:extLst>
              <a:ext uri="{FF2B5EF4-FFF2-40B4-BE49-F238E27FC236}">
                <a16:creationId xmlns:a16="http://schemas.microsoft.com/office/drawing/2014/main" id="{D7F52EC3-9C09-446D-B2DA-292FFB5BABB5}"/>
              </a:ext>
            </a:extLst>
          </p:cNvPr>
          <p:cNvSpPr>
            <a:spLocks noGrp="1"/>
          </p:cNvSpPr>
          <p:nvPr>
            <p:ph type="ftr" sz="quarter" idx="11"/>
          </p:nvPr>
        </p:nvSpPr>
        <p:spPr/>
        <p:txBody>
          <a:bodyPr/>
          <a:lstStyle/>
          <a:p>
            <a:r>
              <a:rPr lang="en-AU" dirty="0"/>
              <a:t>Presentation title</a:t>
            </a:r>
          </a:p>
        </p:txBody>
      </p:sp>
      <p:sp>
        <p:nvSpPr>
          <p:cNvPr id="4" name="Slide Number Placeholder 3">
            <a:extLst>
              <a:ext uri="{FF2B5EF4-FFF2-40B4-BE49-F238E27FC236}">
                <a16:creationId xmlns:a16="http://schemas.microsoft.com/office/drawing/2014/main" id="{A61A54E2-78FF-4846-A79D-8C6297C910B1}"/>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5" name="Rectangle 4">
            <a:extLst>
              <a:ext uri="{FF2B5EF4-FFF2-40B4-BE49-F238E27FC236}">
                <a16:creationId xmlns:a16="http://schemas.microsoft.com/office/drawing/2014/main" id="{D01E817B-98CD-4DB6-81C7-C295F0412C0A}"/>
              </a:ext>
            </a:extLst>
          </p:cNvPr>
          <p:cNvSpPr/>
          <p:nvPr userDrawn="1"/>
        </p:nvSpPr>
        <p:spPr>
          <a:xfrm>
            <a:off x="6" y="0"/>
            <a:ext cx="3047401" cy="14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AU" sz="3600" dirty="0"/>
          </a:p>
        </p:txBody>
      </p:sp>
    </p:spTree>
    <p:extLst>
      <p:ext uri="{BB962C8B-B14F-4D97-AF65-F5344CB8AC3E}">
        <p14:creationId xmlns:p14="http://schemas.microsoft.com/office/powerpoint/2010/main" val="8369505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Divider or End Slide 2">
    <p:bg>
      <p:bgPr>
        <a:solidFill>
          <a:srgbClr val="1618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1526880" y="2963668"/>
            <a:ext cx="4569125" cy="930665"/>
          </a:xfrm>
        </p:spPr>
        <p:txBody>
          <a:bodyPr anchor="ctr" anchorCtr="0"/>
          <a:lstStyle>
            <a:lvl1pPr algn="l">
              <a:defRPr sz="3200">
                <a:solidFill>
                  <a:schemeClr val="accent1"/>
                </a:solidFill>
                <a:latin typeface="+mj-lt"/>
              </a:defRPr>
            </a:lvl1pPr>
          </a:lstStyle>
          <a:p>
            <a:r>
              <a:rPr lang="en-US" noProof="0" dirty="0"/>
              <a:t>Click to add text</a:t>
            </a:r>
            <a:endParaRPr lang="en-AU" noProof="0" dirty="0"/>
          </a:p>
        </p:txBody>
      </p:sp>
      <p:pic>
        <p:nvPicPr>
          <p:cNvPr id="5" name="Picture 4">
            <a:extLst>
              <a:ext uri="{FF2B5EF4-FFF2-40B4-BE49-F238E27FC236}">
                <a16:creationId xmlns:a16="http://schemas.microsoft.com/office/drawing/2014/main" id="{C50020F0-DF68-D34C-84CB-B7EE760A86D0}"/>
              </a:ext>
            </a:extLst>
          </p:cNvPr>
          <p:cNvPicPr>
            <a:picLocks noChangeAspect="1"/>
          </p:cNvPicPr>
          <p:nvPr userDrawn="1"/>
        </p:nvPicPr>
        <p:blipFill>
          <a:blip r:embed="rId2"/>
          <a:srcRect/>
          <a:stretch/>
        </p:blipFill>
        <p:spPr>
          <a:xfrm>
            <a:off x="10487552" y="205200"/>
            <a:ext cx="1417349" cy="692193"/>
          </a:xfrm>
          <a:prstGeom prst="rect">
            <a:avLst/>
          </a:prstGeom>
        </p:spPr>
      </p:pic>
    </p:spTree>
    <p:extLst>
      <p:ext uri="{BB962C8B-B14F-4D97-AF65-F5344CB8AC3E}">
        <p14:creationId xmlns:p14="http://schemas.microsoft.com/office/powerpoint/2010/main" val="38623059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11781A-9133-4B2B-BBE1-07AEC1B6D6B6}"/>
              </a:ext>
            </a:extLst>
          </p:cNvPr>
          <p:cNvSpPr>
            <a:spLocks noGrp="1"/>
          </p:cNvSpPr>
          <p:nvPr>
            <p:ph type="dt" sz="half" idx="10"/>
          </p:nvPr>
        </p:nvSpPr>
        <p:spPr/>
        <p:txBody>
          <a:bodyPr/>
          <a:lstStyle/>
          <a:p>
            <a:fld id="{CCB55D8D-6DF1-4B68-9E5D-16BC82C5BF4F}" type="datetime1">
              <a:rPr lang="en-AU" smtClean="0"/>
              <a:t>28/04/2025</a:t>
            </a:fld>
            <a:endParaRPr lang="en-AU" dirty="0"/>
          </a:p>
        </p:txBody>
      </p:sp>
      <p:sp>
        <p:nvSpPr>
          <p:cNvPr id="4" name="Slide Number Placeholder 3">
            <a:extLst>
              <a:ext uri="{FF2B5EF4-FFF2-40B4-BE49-F238E27FC236}">
                <a16:creationId xmlns:a16="http://schemas.microsoft.com/office/drawing/2014/main" id="{A61A54E2-78FF-4846-A79D-8C6297C910B1}"/>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5" name="Rectangle 4">
            <a:extLst>
              <a:ext uri="{FF2B5EF4-FFF2-40B4-BE49-F238E27FC236}">
                <a16:creationId xmlns:a16="http://schemas.microsoft.com/office/drawing/2014/main" id="{D01E817B-98CD-4DB6-81C7-C295F0412C0A}"/>
              </a:ext>
            </a:extLst>
          </p:cNvPr>
          <p:cNvSpPr/>
          <p:nvPr userDrawn="1"/>
        </p:nvSpPr>
        <p:spPr>
          <a:xfrm>
            <a:off x="6" y="0"/>
            <a:ext cx="3047401" cy="14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AU" sz="3600" dirty="0"/>
          </a:p>
        </p:txBody>
      </p:sp>
      <p:sp>
        <p:nvSpPr>
          <p:cNvPr id="3" name="Title 2">
            <a:extLst>
              <a:ext uri="{FF2B5EF4-FFF2-40B4-BE49-F238E27FC236}">
                <a16:creationId xmlns:a16="http://schemas.microsoft.com/office/drawing/2014/main" id="{B40FD38A-B330-413F-B93C-E575846CD363}"/>
              </a:ext>
            </a:extLst>
          </p:cNvPr>
          <p:cNvSpPr>
            <a:spLocks noGrp="1"/>
          </p:cNvSpPr>
          <p:nvPr>
            <p:ph type="title"/>
          </p:nvPr>
        </p:nvSpPr>
        <p:spPr/>
        <p:txBody>
          <a:bodyPr/>
          <a:lstStyle/>
          <a:p>
            <a:r>
              <a:rPr lang="en-US"/>
              <a:t>Click to edit Master title style</a:t>
            </a:r>
            <a:endParaRPr lang="en-AU"/>
          </a:p>
        </p:txBody>
      </p:sp>
      <p:sp>
        <p:nvSpPr>
          <p:cNvPr id="9" name="Rectangle 8">
            <a:extLst>
              <a:ext uri="{FF2B5EF4-FFF2-40B4-BE49-F238E27FC236}">
                <a16:creationId xmlns:a16="http://schemas.microsoft.com/office/drawing/2014/main" id="{07CC2EC9-49F9-4770-B288-88EDAE14C0EF}"/>
              </a:ext>
            </a:extLst>
          </p:cNvPr>
          <p:cNvSpPr/>
          <p:nvPr userDrawn="1"/>
        </p:nvSpPr>
        <p:spPr>
          <a:xfrm>
            <a:off x="0" y="0"/>
            <a:ext cx="3047401" cy="149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AU" sz="3600" dirty="0"/>
          </a:p>
        </p:txBody>
      </p:sp>
    </p:spTree>
    <p:extLst>
      <p:ext uri="{BB962C8B-B14F-4D97-AF65-F5344CB8AC3E}">
        <p14:creationId xmlns:p14="http://schemas.microsoft.com/office/powerpoint/2010/main" val="69870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Disclaimer">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E35E33AD-558C-4C09-A0BF-D5DBA568B91F}" type="slidenum">
              <a:rPr>
                <a:solidFill>
                  <a:srgbClr val="572381"/>
                </a:solidFill>
              </a:rPr>
              <a:pPr/>
              <a:t>‹#›</a:t>
            </a:fld>
            <a:endParaRPr dirty="0">
              <a:solidFill>
                <a:srgbClr val="572381"/>
              </a:solidFill>
            </a:endParaRPr>
          </a:p>
        </p:txBody>
      </p:sp>
      <p:sp>
        <p:nvSpPr>
          <p:cNvPr id="7" name="Title 6">
            <a:extLst>
              <a:ext uri="{FF2B5EF4-FFF2-40B4-BE49-F238E27FC236}">
                <a16:creationId xmlns:a16="http://schemas.microsoft.com/office/drawing/2014/main" id="{0B5DDCDC-20DA-41ED-8712-49258998EB83}"/>
              </a:ext>
            </a:extLst>
          </p:cNvPr>
          <p:cNvSpPr>
            <a:spLocks noGrp="1"/>
          </p:cNvSpPr>
          <p:nvPr>
            <p:ph type="title" hasCustomPrompt="1"/>
          </p:nvPr>
        </p:nvSpPr>
        <p:spPr/>
        <p:txBody>
          <a:bodyPr/>
          <a:lstStyle>
            <a:lvl1pPr>
              <a:defRPr/>
            </a:lvl1pPr>
          </a:lstStyle>
          <a:p>
            <a:r>
              <a:rPr lang="en-US" dirty="0"/>
              <a:t>Disclaimer / Important information</a:t>
            </a:r>
          </a:p>
        </p:txBody>
      </p:sp>
      <p:sp>
        <p:nvSpPr>
          <p:cNvPr id="9" name="Text Placeholder 8">
            <a:extLst>
              <a:ext uri="{FF2B5EF4-FFF2-40B4-BE49-F238E27FC236}">
                <a16:creationId xmlns:a16="http://schemas.microsoft.com/office/drawing/2014/main" id="{BC6CE553-19A6-40E4-9ECC-4181DCC87D6E}"/>
              </a:ext>
            </a:extLst>
          </p:cNvPr>
          <p:cNvSpPr>
            <a:spLocks noGrp="1"/>
          </p:cNvSpPr>
          <p:nvPr>
            <p:ph type="body" sz="quarter" idx="12" hasCustomPrompt="1"/>
          </p:nvPr>
        </p:nvSpPr>
        <p:spPr>
          <a:xfrm>
            <a:off x="730961" y="1653123"/>
            <a:ext cx="10724444" cy="4277783"/>
          </a:xfrm>
        </p:spPr>
        <p:txBody>
          <a:bodyPr/>
          <a:lstStyle>
            <a:lvl1pPr>
              <a:spcBef>
                <a:spcPts val="0"/>
              </a:spcBef>
              <a:spcAft>
                <a:spcPts val="267"/>
              </a:spcAft>
              <a:defRPr sz="900" b="0"/>
            </a:lvl1pPr>
          </a:lstStyle>
          <a:p>
            <a:pPr lvl="0"/>
            <a:r>
              <a:rPr lang="en-US" dirty="0"/>
              <a:t>Disclaimer body copy</a:t>
            </a:r>
          </a:p>
        </p:txBody>
      </p:sp>
    </p:spTree>
    <p:extLst>
      <p:ext uri="{BB962C8B-B14F-4D97-AF65-F5344CB8AC3E}">
        <p14:creationId xmlns:p14="http://schemas.microsoft.com/office/powerpoint/2010/main" val="97450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759001" y="1676404"/>
            <a:ext cx="9900000" cy="4500563"/>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5B5B167B-D18E-48A8-AECC-3806BE2F3F07}"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Looking Forward to Financial Freedom </a:t>
            </a:r>
            <a:r>
              <a:rPr lang="en-AU" dirty="0">
                <a:latin typeface="Charlie Std Reg" pitchFamily="2" charset="77"/>
              </a:rPr>
              <a:t>– </a:t>
            </a:r>
            <a:r>
              <a:rPr lang="en-AU" dirty="0"/>
              <a:t>Client Townhall</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GB" noProof="0"/>
              <a:t>Click to edit Master title style</a:t>
            </a:r>
            <a:endParaRPr lang="en-AU" noProof="0"/>
          </a:p>
        </p:txBody>
      </p:sp>
    </p:spTree>
    <p:extLst>
      <p:ext uri="{BB962C8B-B14F-4D97-AF65-F5344CB8AC3E}">
        <p14:creationId xmlns:p14="http://schemas.microsoft.com/office/powerpoint/2010/main" val="7918545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759001" y="1676404"/>
            <a:ext cx="4590000" cy="4500563"/>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3AB96C29-4509-40E8-A35E-E7D0B497C169}"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GB" noProof="0"/>
              <a:t>Click to edit Master title style</a:t>
            </a:r>
            <a:endParaRPr lang="en-AU" noProof="0"/>
          </a:p>
        </p:txBody>
      </p:sp>
      <p:sp>
        <p:nvSpPr>
          <p:cNvPr id="9" name="Content Placeholder 2">
            <a:extLst>
              <a:ext uri="{FF2B5EF4-FFF2-40B4-BE49-F238E27FC236}">
                <a16:creationId xmlns:a16="http://schemas.microsoft.com/office/drawing/2014/main" id="{0EDC6F4E-AE1E-4D17-B910-823AC842852A}"/>
              </a:ext>
            </a:extLst>
          </p:cNvPr>
          <p:cNvSpPr>
            <a:spLocks noGrp="1"/>
          </p:cNvSpPr>
          <p:nvPr>
            <p:ph idx="13"/>
          </p:nvPr>
        </p:nvSpPr>
        <p:spPr>
          <a:xfrm>
            <a:off x="6843001" y="1676404"/>
            <a:ext cx="4590000" cy="4500563"/>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AU" noProof="0"/>
          </a:p>
        </p:txBody>
      </p:sp>
    </p:spTree>
    <p:extLst>
      <p:ext uri="{BB962C8B-B14F-4D97-AF65-F5344CB8AC3E}">
        <p14:creationId xmlns:p14="http://schemas.microsoft.com/office/powerpoint/2010/main" val="1792513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1521003" y="1676404"/>
            <a:ext cx="2736676" cy="4500563"/>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71B25FDA-DE11-4AF7-9783-09AAEC56A642}"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GB" noProof="0"/>
              <a:t>Click to edit Master title style</a:t>
            </a:r>
            <a:endParaRPr lang="en-AU" noProof="0"/>
          </a:p>
        </p:txBody>
      </p:sp>
      <p:sp>
        <p:nvSpPr>
          <p:cNvPr id="9" name="Content Placeholder 2">
            <a:extLst>
              <a:ext uri="{FF2B5EF4-FFF2-40B4-BE49-F238E27FC236}">
                <a16:creationId xmlns:a16="http://schemas.microsoft.com/office/drawing/2014/main" id="{0EDC6F4E-AE1E-4D17-B910-823AC842852A}"/>
              </a:ext>
            </a:extLst>
          </p:cNvPr>
          <p:cNvSpPr>
            <a:spLocks noGrp="1"/>
          </p:cNvSpPr>
          <p:nvPr>
            <p:ph idx="13"/>
          </p:nvPr>
        </p:nvSpPr>
        <p:spPr>
          <a:xfrm>
            <a:off x="4727667" y="1676404"/>
            <a:ext cx="2736676" cy="4500563"/>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AU" noProof="0"/>
          </a:p>
        </p:txBody>
      </p:sp>
      <p:sp>
        <p:nvSpPr>
          <p:cNvPr id="8" name="Content Placeholder 2">
            <a:extLst>
              <a:ext uri="{FF2B5EF4-FFF2-40B4-BE49-F238E27FC236}">
                <a16:creationId xmlns:a16="http://schemas.microsoft.com/office/drawing/2014/main" id="{879B01BA-BB2C-4773-86BA-FAD902D9102C}"/>
              </a:ext>
            </a:extLst>
          </p:cNvPr>
          <p:cNvSpPr>
            <a:spLocks noGrp="1"/>
          </p:cNvSpPr>
          <p:nvPr>
            <p:ph idx="14"/>
          </p:nvPr>
        </p:nvSpPr>
        <p:spPr>
          <a:xfrm>
            <a:off x="7935827" y="1676404"/>
            <a:ext cx="2736676" cy="4500563"/>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AU" noProof="0"/>
          </a:p>
        </p:txBody>
      </p:sp>
    </p:spTree>
    <p:extLst>
      <p:ext uri="{BB962C8B-B14F-4D97-AF65-F5344CB8AC3E}">
        <p14:creationId xmlns:p14="http://schemas.microsoft.com/office/powerpoint/2010/main" val="16983467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759001" y="1676404"/>
            <a:ext cx="2340000" cy="4500563"/>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102A8422-0A02-4862-BD87-E40679D56DBA}"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GB" noProof="0"/>
              <a:t>Click to edit Master title style</a:t>
            </a:r>
            <a:endParaRPr lang="en-AU" noProof="0"/>
          </a:p>
        </p:txBody>
      </p:sp>
      <p:sp>
        <p:nvSpPr>
          <p:cNvPr id="9" name="Content Placeholder 2">
            <a:extLst>
              <a:ext uri="{FF2B5EF4-FFF2-40B4-BE49-F238E27FC236}">
                <a16:creationId xmlns:a16="http://schemas.microsoft.com/office/drawing/2014/main" id="{0EDC6F4E-AE1E-4D17-B910-823AC842852A}"/>
              </a:ext>
            </a:extLst>
          </p:cNvPr>
          <p:cNvSpPr>
            <a:spLocks noGrp="1"/>
          </p:cNvSpPr>
          <p:nvPr>
            <p:ph idx="13"/>
          </p:nvPr>
        </p:nvSpPr>
        <p:spPr>
          <a:xfrm>
            <a:off x="3537001" y="1676404"/>
            <a:ext cx="2340000" cy="4500563"/>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AU" noProof="0"/>
          </a:p>
        </p:txBody>
      </p:sp>
      <p:sp>
        <p:nvSpPr>
          <p:cNvPr id="8" name="Content Placeholder 2">
            <a:extLst>
              <a:ext uri="{FF2B5EF4-FFF2-40B4-BE49-F238E27FC236}">
                <a16:creationId xmlns:a16="http://schemas.microsoft.com/office/drawing/2014/main" id="{879B01BA-BB2C-4773-86BA-FAD902D9102C}"/>
              </a:ext>
            </a:extLst>
          </p:cNvPr>
          <p:cNvSpPr>
            <a:spLocks noGrp="1"/>
          </p:cNvSpPr>
          <p:nvPr>
            <p:ph idx="14"/>
          </p:nvPr>
        </p:nvSpPr>
        <p:spPr>
          <a:xfrm>
            <a:off x="6315001" y="1676404"/>
            <a:ext cx="2340000" cy="4500563"/>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AU" noProof="0"/>
          </a:p>
        </p:txBody>
      </p:sp>
      <p:sp>
        <p:nvSpPr>
          <p:cNvPr id="10" name="Content Placeholder 2">
            <a:extLst>
              <a:ext uri="{FF2B5EF4-FFF2-40B4-BE49-F238E27FC236}">
                <a16:creationId xmlns:a16="http://schemas.microsoft.com/office/drawing/2014/main" id="{BF96E834-413C-4129-9AB4-2C4A3364BAE4}"/>
              </a:ext>
            </a:extLst>
          </p:cNvPr>
          <p:cNvSpPr>
            <a:spLocks noGrp="1"/>
          </p:cNvSpPr>
          <p:nvPr>
            <p:ph idx="15"/>
          </p:nvPr>
        </p:nvSpPr>
        <p:spPr>
          <a:xfrm>
            <a:off x="9093001" y="1676404"/>
            <a:ext cx="2340000" cy="4500563"/>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AU" noProof="0"/>
          </a:p>
        </p:txBody>
      </p:sp>
    </p:spTree>
    <p:extLst>
      <p:ext uri="{BB962C8B-B14F-4D97-AF65-F5344CB8AC3E}">
        <p14:creationId xmlns:p14="http://schemas.microsoft.com/office/powerpoint/2010/main" val="111629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25A524-48C7-40C8-91A5-3A83AB8A9F12}"/>
              </a:ext>
            </a:extLst>
          </p:cNvPr>
          <p:cNvSpPr/>
          <p:nvPr userDrawn="1"/>
        </p:nvSpPr>
        <p:spPr>
          <a:xfrm>
            <a:off x="1526876" y="4270078"/>
            <a:ext cx="2736000" cy="1548000"/>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7" name="Picture Placeholder 8">
            <a:extLst>
              <a:ext uri="{FF2B5EF4-FFF2-40B4-BE49-F238E27FC236}">
                <a16:creationId xmlns:a16="http://schemas.microsoft.com/office/drawing/2014/main" id="{ECA60038-D05E-4F0B-9286-AF136FE587A9}"/>
              </a:ext>
            </a:extLst>
          </p:cNvPr>
          <p:cNvSpPr>
            <a:spLocks noGrp="1"/>
          </p:cNvSpPr>
          <p:nvPr>
            <p:ph type="pic" sz="quarter" idx="30" hasCustomPrompt="1"/>
          </p:nvPr>
        </p:nvSpPr>
        <p:spPr>
          <a:xfrm>
            <a:off x="1526876" y="1290020"/>
            <a:ext cx="2736000" cy="2980056"/>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D875FD5B-5FF9-4E9A-B4EF-CB23596CFF9A}"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2" name="Rectangle 11">
            <a:extLst>
              <a:ext uri="{FF2B5EF4-FFF2-40B4-BE49-F238E27FC236}">
                <a16:creationId xmlns:a16="http://schemas.microsoft.com/office/drawing/2014/main" id="{A84D2D79-47BF-441D-9142-3C49AF71BD33}"/>
              </a:ext>
            </a:extLst>
          </p:cNvPr>
          <p:cNvSpPr/>
          <p:nvPr userDrawn="1"/>
        </p:nvSpPr>
        <p:spPr>
          <a:xfrm>
            <a:off x="4728000" y="4270078"/>
            <a:ext cx="2736000" cy="1548000"/>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14" name="Picture Placeholder 8">
            <a:extLst>
              <a:ext uri="{FF2B5EF4-FFF2-40B4-BE49-F238E27FC236}">
                <a16:creationId xmlns:a16="http://schemas.microsoft.com/office/drawing/2014/main" id="{9E5AA7F1-BA4D-49C9-BB7A-DFE1CDF3E9F1}"/>
              </a:ext>
            </a:extLst>
          </p:cNvPr>
          <p:cNvSpPr>
            <a:spLocks noGrp="1"/>
          </p:cNvSpPr>
          <p:nvPr>
            <p:ph type="pic" sz="quarter" idx="32" hasCustomPrompt="1"/>
          </p:nvPr>
        </p:nvSpPr>
        <p:spPr>
          <a:xfrm>
            <a:off x="4728000" y="1290020"/>
            <a:ext cx="2736000" cy="2980056"/>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16" name="Rectangle 15">
            <a:extLst>
              <a:ext uri="{FF2B5EF4-FFF2-40B4-BE49-F238E27FC236}">
                <a16:creationId xmlns:a16="http://schemas.microsoft.com/office/drawing/2014/main" id="{73384E27-F514-4447-95B1-4D632207369D}"/>
              </a:ext>
            </a:extLst>
          </p:cNvPr>
          <p:cNvSpPr/>
          <p:nvPr userDrawn="1"/>
        </p:nvSpPr>
        <p:spPr>
          <a:xfrm>
            <a:off x="7923001" y="4270078"/>
            <a:ext cx="2736000" cy="1548000"/>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17" name="Picture Placeholder 8">
            <a:extLst>
              <a:ext uri="{FF2B5EF4-FFF2-40B4-BE49-F238E27FC236}">
                <a16:creationId xmlns:a16="http://schemas.microsoft.com/office/drawing/2014/main" id="{925FF6ED-2E4F-4553-8A25-F05B818050B0}"/>
              </a:ext>
            </a:extLst>
          </p:cNvPr>
          <p:cNvSpPr>
            <a:spLocks noGrp="1"/>
          </p:cNvSpPr>
          <p:nvPr>
            <p:ph type="pic" sz="quarter" idx="34" hasCustomPrompt="1"/>
          </p:nvPr>
        </p:nvSpPr>
        <p:spPr>
          <a:xfrm>
            <a:off x="7923001" y="1290020"/>
            <a:ext cx="2736000" cy="2980056"/>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20" name="Text Placeholder 2">
            <a:extLst>
              <a:ext uri="{FF2B5EF4-FFF2-40B4-BE49-F238E27FC236}">
                <a16:creationId xmlns:a16="http://schemas.microsoft.com/office/drawing/2014/main" id="{A9BFBFBD-70A4-47F9-959F-47B95F0FB554}"/>
              </a:ext>
            </a:extLst>
          </p:cNvPr>
          <p:cNvSpPr>
            <a:spLocks noGrp="1"/>
          </p:cNvSpPr>
          <p:nvPr>
            <p:ph type="body" idx="15" hasCustomPrompt="1"/>
          </p:nvPr>
        </p:nvSpPr>
        <p:spPr>
          <a:xfrm>
            <a:off x="1712900" y="4425712"/>
            <a:ext cx="2363952" cy="525850"/>
          </a:xfrm>
        </p:spPr>
        <p:txBody>
          <a:bodyPr anchor="t" anchorCtr="0"/>
          <a:lstStyle>
            <a:lvl1pPr marL="0" indent="0" algn="ctr">
              <a:lnSpc>
                <a:spcPct val="9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Heading </a:t>
            </a:r>
          </a:p>
        </p:txBody>
      </p:sp>
      <p:sp>
        <p:nvSpPr>
          <p:cNvPr id="21" name="Text Placeholder 2">
            <a:extLst>
              <a:ext uri="{FF2B5EF4-FFF2-40B4-BE49-F238E27FC236}">
                <a16:creationId xmlns:a16="http://schemas.microsoft.com/office/drawing/2014/main" id="{CD4CC27A-D741-4F4B-AD5D-5C4EF162BBBE}"/>
              </a:ext>
            </a:extLst>
          </p:cNvPr>
          <p:cNvSpPr>
            <a:spLocks noGrp="1"/>
          </p:cNvSpPr>
          <p:nvPr>
            <p:ph type="body" idx="37"/>
          </p:nvPr>
        </p:nvSpPr>
        <p:spPr>
          <a:xfrm>
            <a:off x="1712900" y="4960188"/>
            <a:ext cx="2363952" cy="776378"/>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US" noProof="0"/>
              <a:t>Click to edit Master text styles</a:t>
            </a:r>
          </a:p>
        </p:txBody>
      </p:sp>
      <p:sp>
        <p:nvSpPr>
          <p:cNvPr id="22" name="Text Placeholder 2">
            <a:extLst>
              <a:ext uri="{FF2B5EF4-FFF2-40B4-BE49-F238E27FC236}">
                <a16:creationId xmlns:a16="http://schemas.microsoft.com/office/drawing/2014/main" id="{6DD71538-55EB-4B57-89CC-EE800CAFF823}"/>
              </a:ext>
            </a:extLst>
          </p:cNvPr>
          <p:cNvSpPr>
            <a:spLocks noGrp="1"/>
          </p:cNvSpPr>
          <p:nvPr>
            <p:ph type="body" idx="38" hasCustomPrompt="1"/>
          </p:nvPr>
        </p:nvSpPr>
        <p:spPr>
          <a:xfrm>
            <a:off x="4914024" y="4425712"/>
            <a:ext cx="2363952" cy="525850"/>
          </a:xfrm>
        </p:spPr>
        <p:txBody>
          <a:bodyPr anchor="t" anchorCtr="0"/>
          <a:lstStyle>
            <a:lvl1pPr marL="0" indent="0" algn="ctr">
              <a:lnSpc>
                <a:spcPct val="9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Heading </a:t>
            </a:r>
          </a:p>
        </p:txBody>
      </p:sp>
      <p:sp>
        <p:nvSpPr>
          <p:cNvPr id="23" name="Text Placeholder 2">
            <a:extLst>
              <a:ext uri="{FF2B5EF4-FFF2-40B4-BE49-F238E27FC236}">
                <a16:creationId xmlns:a16="http://schemas.microsoft.com/office/drawing/2014/main" id="{92C274DC-F7ED-4B19-BC25-BD7D06CD0762}"/>
              </a:ext>
            </a:extLst>
          </p:cNvPr>
          <p:cNvSpPr>
            <a:spLocks noGrp="1"/>
          </p:cNvSpPr>
          <p:nvPr>
            <p:ph type="body" idx="39"/>
          </p:nvPr>
        </p:nvSpPr>
        <p:spPr>
          <a:xfrm>
            <a:off x="4914024" y="4960188"/>
            <a:ext cx="2363952" cy="776378"/>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US" noProof="0"/>
              <a:t>Click to edit Master text styles</a:t>
            </a:r>
          </a:p>
        </p:txBody>
      </p:sp>
      <p:sp>
        <p:nvSpPr>
          <p:cNvPr id="24" name="Text Placeholder 2">
            <a:extLst>
              <a:ext uri="{FF2B5EF4-FFF2-40B4-BE49-F238E27FC236}">
                <a16:creationId xmlns:a16="http://schemas.microsoft.com/office/drawing/2014/main" id="{91C4954C-7F0B-4A2B-91C9-9B0AE22F994F}"/>
              </a:ext>
            </a:extLst>
          </p:cNvPr>
          <p:cNvSpPr>
            <a:spLocks noGrp="1"/>
          </p:cNvSpPr>
          <p:nvPr>
            <p:ph type="body" idx="40" hasCustomPrompt="1"/>
          </p:nvPr>
        </p:nvSpPr>
        <p:spPr>
          <a:xfrm>
            <a:off x="8109025" y="4425712"/>
            <a:ext cx="2363952" cy="525850"/>
          </a:xfrm>
        </p:spPr>
        <p:txBody>
          <a:bodyPr anchor="t" anchorCtr="0"/>
          <a:lstStyle>
            <a:lvl1pPr marL="0" indent="0" algn="ctr">
              <a:lnSpc>
                <a:spcPct val="9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Heading </a:t>
            </a:r>
          </a:p>
        </p:txBody>
      </p:sp>
      <p:sp>
        <p:nvSpPr>
          <p:cNvPr id="25" name="Text Placeholder 2">
            <a:extLst>
              <a:ext uri="{FF2B5EF4-FFF2-40B4-BE49-F238E27FC236}">
                <a16:creationId xmlns:a16="http://schemas.microsoft.com/office/drawing/2014/main" id="{FC9F7672-C606-433A-B31B-E8C81E8CDE3A}"/>
              </a:ext>
            </a:extLst>
          </p:cNvPr>
          <p:cNvSpPr>
            <a:spLocks noGrp="1"/>
          </p:cNvSpPr>
          <p:nvPr>
            <p:ph type="body" idx="41"/>
          </p:nvPr>
        </p:nvSpPr>
        <p:spPr>
          <a:xfrm>
            <a:off x="8109025" y="4960188"/>
            <a:ext cx="2363952" cy="776378"/>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US" noProof="0"/>
              <a:t>Click to edit Master text styles</a:t>
            </a:r>
          </a:p>
        </p:txBody>
      </p:sp>
    </p:spTree>
    <p:extLst>
      <p:ext uri="{BB962C8B-B14F-4D97-AF65-F5344CB8AC3E}">
        <p14:creationId xmlns:p14="http://schemas.microsoft.com/office/powerpoint/2010/main" val="6815971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amp; Bulle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25A524-48C7-40C8-91A5-3A83AB8A9F12}"/>
              </a:ext>
            </a:extLst>
          </p:cNvPr>
          <p:cNvSpPr/>
          <p:nvPr userDrawn="1"/>
        </p:nvSpPr>
        <p:spPr>
          <a:xfrm>
            <a:off x="0" y="1290020"/>
            <a:ext cx="12192000" cy="4708800"/>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7" name="Picture Placeholder 8">
            <a:extLst>
              <a:ext uri="{FF2B5EF4-FFF2-40B4-BE49-F238E27FC236}">
                <a16:creationId xmlns:a16="http://schemas.microsoft.com/office/drawing/2014/main" id="{ECA60038-D05E-4F0B-9286-AF136FE587A9}"/>
              </a:ext>
            </a:extLst>
          </p:cNvPr>
          <p:cNvSpPr>
            <a:spLocks noGrp="1"/>
          </p:cNvSpPr>
          <p:nvPr>
            <p:ph type="pic" sz="quarter" idx="30" hasCustomPrompt="1"/>
          </p:nvPr>
        </p:nvSpPr>
        <p:spPr>
          <a:xfrm>
            <a:off x="3" y="1290020"/>
            <a:ext cx="6098876" cy="4708800"/>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2C429910-EC8E-4DA5-B227-8444CA02670A}"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GB" noProof="0"/>
              <a:t>Click to edit Master title style</a:t>
            </a:r>
            <a:endParaRPr lang="en-AU" noProof="0"/>
          </a:p>
        </p:txBody>
      </p:sp>
      <p:sp>
        <p:nvSpPr>
          <p:cNvPr id="13" name="Text Placeholder 12">
            <a:extLst>
              <a:ext uri="{FF2B5EF4-FFF2-40B4-BE49-F238E27FC236}">
                <a16:creationId xmlns:a16="http://schemas.microsoft.com/office/drawing/2014/main" id="{CB6021AD-5D7B-4644-95AF-10419EC38FCC}"/>
              </a:ext>
            </a:extLst>
          </p:cNvPr>
          <p:cNvSpPr>
            <a:spLocks noGrp="1"/>
          </p:cNvSpPr>
          <p:nvPr>
            <p:ph type="body" sz="quarter" idx="31"/>
          </p:nvPr>
        </p:nvSpPr>
        <p:spPr>
          <a:xfrm>
            <a:off x="7237255" y="1855046"/>
            <a:ext cx="4089236" cy="37129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5903347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amp; Text Box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25A524-48C7-40C8-91A5-3A83AB8A9F12}"/>
              </a:ext>
            </a:extLst>
          </p:cNvPr>
          <p:cNvSpPr/>
          <p:nvPr userDrawn="1"/>
        </p:nvSpPr>
        <p:spPr>
          <a:xfrm>
            <a:off x="0" y="1290020"/>
            <a:ext cx="12192000" cy="4708800"/>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7" name="Picture Placeholder 8">
            <a:extLst>
              <a:ext uri="{FF2B5EF4-FFF2-40B4-BE49-F238E27FC236}">
                <a16:creationId xmlns:a16="http://schemas.microsoft.com/office/drawing/2014/main" id="{ECA60038-D05E-4F0B-9286-AF136FE587A9}"/>
              </a:ext>
            </a:extLst>
          </p:cNvPr>
          <p:cNvSpPr>
            <a:spLocks noGrp="1"/>
          </p:cNvSpPr>
          <p:nvPr>
            <p:ph type="pic" sz="quarter" idx="30" hasCustomPrompt="1"/>
          </p:nvPr>
        </p:nvSpPr>
        <p:spPr>
          <a:xfrm>
            <a:off x="3" y="1290020"/>
            <a:ext cx="6098876" cy="4708800"/>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4475BBBB-DD64-4A66-8B92-BE7071BE1B8B}"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GB" noProof="0"/>
              <a:t>Click to edit Master title style</a:t>
            </a:r>
            <a:endParaRPr lang="en-AU" noProof="0"/>
          </a:p>
        </p:txBody>
      </p:sp>
      <p:sp>
        <p:nvSpPr>
          <p:cNvPr id="10" name="Text Placeholder 2">
            <a:extLst>
              <a:ext uri="{FF2B5EF4-FFF2-40B4-BE49-F238E27FC236}">
                <a16:creationId xmlns:a16="http://schemas.microsoft.com/office/drawing/2014/main" id="{99E442A8-C66B-4250-A8C1-98F88A7C5770}"/>
              </a:ext>
            </a:extLst>
          </p:cNvPr>
          <p:cNvSpPr>
            <a:spLocks noGrp="1"/>
          </p:cNvSpPr>
          <p:nvPr>
            <p:ph type="body" idx="15" hasCustomPrompt="1"/>
          </p:nvPr>
        </p:nvSpPr>
        <p:spPr>
          <a:xfrm>
            <a:off x="7237255" y="1855046"/>
            <a:ext cx="4089236" cy="278554"/>
          </a:xfrm>
        </p:spPr>
        <p:txBody>
          <a:bodyPr anchor="t" anchorCtr="0"/>
          <a:lstStyle>
            <a:lvl1pPr marL="0" indent="0" algn="l">
              <a:lnSpc>
                <a:spcPct val="10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Heading </a:t>
            </a:r>
          </a:p>
        </p:txBody>
      </p:sp>
      <p:sp>
        <p:nvSpPr>
          <p:cNvPr id="12" name="Text Placeholder 2">
            <a:extLst>
              <a:ext uri="{FF2B5EF4-FFF2-40B4-BE49-F238E27FC236}">
                <a16:creationId xmlns:a16="http://schemas.microsoft.com/office/drawing/2014/main" id="{4DB3D364-B73F-46BC-8078-DD6095E5BD8F}"/>
              </a:ext>
            </a:extLst>
          </p:cNvPr>
          <p:cNvSpPr>
            <a:spLocks noGrp="1"/>
          </p:cNvSpPr>
          <p:nvPr>
            <p:ph type="body" idx="37"/>
          </p:nvPr>
        </p:nvSpPr>
        <p:spPr>
          <a:xfrm>
            <a:off x="7237255" y="2170447"/>
            <a:ext cx="4089236" cy="776378"/>
          </a:xfrm>
        </p:spPr>
        <p:txBody>
          <a:bodyPr anchor="t" anchorCtr="0"/>
          <a:lstStyle>
            <a:lvl1pPr marL="0" indent="0" algn="l">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GB" noProof="0"/>
              <a:t>Click to edit Master text styles</a:t>
            </a:r>
          </a:p>
        </p:txBody>
      </p:sp>
      <p:sp>
        <p:nvSpPr>
          <p:cNvPr id="14" name="Text Placeholder 2">
            <a:extLst>
              <a:ext uri="{FF2B5EF4-FFF2-40B4-BE49-F238E27FC236}">
                <a16:creationId xmlns:a16="http://schemas.microsoft.com/office/drawing/2014/main" id="{2EB9E29A-5917-4977-A633-BF2A57730177}"/>
              </a:ext>
            </a:extLst>
          </p:cNvPr>
          <p:cNvSpPr>
            <a:spLocks noGrp="1"/>
          </p:cNvSpPr>
          <p:nvPr>
            <p:ph type="body" idx="38" hasCustomPrompt="1"/>
          </p:nvPr>
        </p:nvSpPr>
        <p:spPr>
          <a:xfrm>
            <a:off x="7237255" y="3102821"/>
            <a:ext cx="4089236" cy="278554"/>
          </a:xfrm>
        </p:spPr>
        <p:txBody>
          <a:bodyPr anchor="t" anchorCtr="0"/>
          <a:lstStyle>
            <a:lvl1pPr marL="0" indent="0" algn="l">
              <a:lnSpc>
                <a:spcPct val="10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Heading </a:t>
            </a:r>
          </a:p>
        </p:txBody>
      </p:sp>
      <p:sp>
        <p:nvSpPr>
          <p:cNvPr id="15" name="Text Placeholder 2">
            <a:extLst>
              <a:ext uri="{FF2B5EF4-FFF2-40B4-BE49-F238E27FC236}">
                <a16:creationId xmlns:a16="http://schemas.microsoft.com/office/drawing/2014/main" id="{7237C762-2DFA-47F8-B14A-4A53D04CB04E}"/>
              </a:ext>
            </a:extLst>
          </p:cNvPr>
          <p:cNvSpPr>
            <a:spLocks noGrp="1"/>
          </p:cNvSpPr>
          <p:nvPr>
            <p:ph type="body" idx="39"/>
          </p:nvPr>
        </p:nvSpPr>
        <p:spPr>
          <a:xfrm>
            <a:off x="7237255" y="3418222"/>
            <a:ext cx="4089236" cy="776378"/>
          </a:xfrm>
        </p:spPr>
        <p:txBody>
          <a:bodyPr anchor="t" anchorCtr="0"/>
          <a:lstStyle>
            <a:lvl1pPr marL="0" indent="0" algn="l">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GB" noProof="0"/>
              <a:t>Click to edit Master text styles</a:t>
            </a:r>
          </a:p>
        </p:txBody>
      </p:sp>
      <p:sp>
        <p:nvSpPr>
          <p:cNvPr id="16" name="Text Placeholder 2">
            <a:extLst>
              <a:ext uri="{FF2B5EF4-FFF2-40B4-BE49-F238E27FC236}">
                <a16:creationId xmlns:a16="http://schemas.microsoft.com/office/drawing/2014/main" id="{487554EF-853F-4DDE-B674-163BDF773E84}"/>
              </a:ext>
            </a:extLst>
          </p:cNvPr>
          <p:cNvSpPr>
            <a:spLocks noGrp="1"/>
          </p:cNvSpPr>
          <p:nvPr>
            <p:ph type="body" idx="40" hasCustomPrompt="1"/>
          </p:nvPr>
        </p:nvSpPr>
        <p:spPr>
          <a:xfrm>
            <a:off x="7237255" y="4344930"/>
            <a:ext cx="4089236" cy="278554"/>
          </a:xfrm>
        </p:spPr>
        <p:txBody>
          <a:bodyPr anchor="t" anchorCtr="0"/>
          <a:lstStyle>
            <a:lvl1pPr marL="0" indent="0" algn="l">
              <a:lnSpc>
                <a:spcPct val="10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Heading </a:t>
            </a:r>
          </a:p>
        </p:txBody>
      </p:sp>
      <p:sp>
        <p:nvSpPr>
          <p:cNvPr id="17" name="Text Placeholder 2">
            <a:extLst>
              <a:ext uri="{FF2B5EF4-FFF2-40B4-BE49-F238E27FC236}">
                <a16:creationId xmlns:a16="http://schemas.microsoft.com/office/drawing/2014/main" id="{A3020AD4-42BE-4C7C-9F29-B974E95E80EF}"/>
              </a:ext>
            </a:extLst>
          </p:cNvPr>
          <p:cNvSpPr>
            <a:spLocks noGrp="1"/>
          </p:cNvSpPr>
          <p:nvPr>
            <p:ph type="body" idx="41"/>
          </p:nvPr>
        </p:nvSpPr>
        <p:spPr>
          <a:xfrm>
            <a:off x="7237255" y="4660331"/>
            <a:ext cx="4089236" cy="776378"/>
          </a:xfrm>
        </p:spPr>
        <p:txBody>
          <a:bodyPr anchor="t" anchorCtr="0"/>
          <a:lstStyle>
            <a:lvl1pPr marL="0" indent="0" algn="l">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GB" noProof="0"/>
              <a:t>Click to edit Master text styles</a:t>
            </a:r>
          </a:p>
        </p:txBody>
      </p:sp>
      <p:sp>
        <p:nvSpPr>
          <p:cNvPr id="18" name="Picture Placeholder 8">
            <a:extLst>
              <a:ext uri="{FF2B5EF4-FFF2-40B4-BE49-F238E27FC236}">
                <a16:creationId xmlns:a16="http://schemas.microsoft.com/office/drawing/2014/main" id="{825EE3D2-680B-4CC6-87FE-427C1ABC0525}"/>
              </a:ext>
            </a:extLst>
          </p:cNvPr>
          <p:cNvSpPr>
            <a:spLocks noGrp="1"/>
          </p:cNvSpPr>
          <p:nvPr>
            <p:ph type="pic" sz="quarter" idx="42" hasCustomPrompt="1"/>
          </p:nvPr>
        </p:nvSpPr>
        <p:spPr>
          <a:xfrm>
            <a:off x="6477548" y="1855046"/>
            <a:ext cx="652662" cy="612109"/>
          </a:xfrm>
          <a:prstGeom prst="rect">
            <a:avLst/>
          </a:prstGeom>
          <a:noFill/>
        </p:spPr>
        <p:txBody>
          <a:bodyPr lIns="72000" tIns="72000" rIns="72000" bIns="72000" anchor="ctr" anchorCtr="0"/>
          <a:lstStyle>
            <a:lvl1pPr marL="0" indent="0" algn="ctr">
              <a:buNone/>
              <a:defRPr sz="1401">
                <a:solidFill>
                  <a:schemeClr val="tx1"/>
                </a:solidFill>
              </a:defRPr>
            </a:lvl1pPr>
          </a:lstStyle>
          <a:p>
            <a:r>
              <a:rPr lang="en-AU" dirty="0"/>
              <a:t>Click to add icon</a:t>
            </a:r>
          </a:p>
        </p:txBody>
      </p:sp>
      <p:sp>
        <p:nvSpPr>
          <p:cNvPr id="25" name="Picture Placeholder 8">
            <a:extLst>
              <a:ext uri="{FF2B5EF4-FFF2-40B4-BE49-F238E27FC236}">
                <a16:creationId xmlns:a16="http://schemas.microsoft.com/office/drawing/2014/main" id="{61713E0F-DB4E-45C8-A68A-EEABDCC7C708}"/>
              </a:ext>
            </a:extLst>
          </p:cNvPr>
          <p:cNvSpPr>
            <a:spLocks noGrp="1"/>
          </p:cNvSpPr>
          <p:nvPr>
            <p:ph type="pic" sz="quarter" idx="43" hasCustomPrompt="1"/>
          </p:nvPr>
        </p:nvSpPr>
        <p:spPr>
          <a:xfrm>
            <a:off x="6477548" y="3102821"/>
            <a:ext cx="652662" cy="612109"/>
          </a:xfrm>
          <a:prstGeom prst="rect">
            <a:avLst/>
          </a:prstGeom>
          <a:noFill/>
        </p:spPr>
        <p:txBody>
          <a:bodyPr lIns="72000" tIns="72000" rIns="72000" bIns="72000" anchor="ctr" anchorCtr="0"/>
          <a:lstStyle>
            <a:lvl1pPr marL="0" indent="0" algn="ctr">
              <a:buNone/>
              <a:defRPr sz="1401">
                <a:solidFill>
                  <a:schemeClr val="tx1"/>
                </a:solidFill>
              </a:defRPr>
            </a:lvl1pPr>
          </a:lstStyle>
          <a:p>
            <a:r>
              <a:rPr lang="en-AU" dirty="0"/>
              <a:t>Click to add icon</a:t>
            </a:r>
          </a:p>
        </p:txBody>
      </p:sp>
      <p:sp>
        <p:nvSpPr>
          <p:cNvPr id="26" name="Picture Placeholder 8">
            <a:extLst>
              <a:ext uri="{FF2B5EF4-FFF2-40B4-BE49-F238E27FC236}">
                <a16:creationId xmlns:a16="http://schemas.microsoft.com/office/drawing/2014/main" id="{BE30AE3B-E355-4F23-A6A1-BD315B96E3EA}"/>
              </a:ext>
            </a:extLst>
          </p:cNvPr>
          <p:cNvSpPr>
            <a:spLocks noGrp="1"/>
          </p:cNvSpPr>
          <p:nvPr>
            <p:ph type="pic" sz="quarter" idx="44" hasCustomPrompt="1"/>
          </p:nvPr>
        </p:nvSpPr>
        <p:spPr>
          <a:xfrm>
            <a:off x="6477548" y="4344930"/>
            <a:ext cx="652662" cy="612109"/>
          </a:xfrm>
          <a:prstGeom prst="rect">
            <a:avLst/>
          </a:prstGeom>
          <a:noFill/>
        </p:spPr>
        <p:txBody>
          <a:bodyPr lIns="72000" tIns="72000" rIns="72000" bIns="72000" anchor="ctr" anchorCtr="0"/>
          <a:lstStyle>
            <a:lvl1pPr marL="0" indent="0" algn="ctr">
              <a:buNone/>
              <a:defRPr sz="1401">
                <a:solidFill>
                  <a:schemeClr val="tx1"/>
                </a:solidFill>
              </a:defRPr>
            </a:lvl1pPr>
          </a:lstStyle>
          <a:p>
            <a:r>
              <a:rPr lang="en-AU" dirty="0"/>
              <a:t>Click to add icon</a:t>
            </a:r>
          </a:p>
        </p:txBody>
      </p:sp>
    </p:spTree>
    <p:extLst>
      <p:ext uri="{BB962C8B-B14F-4D97-AF65-F5344CB8AC3E}">
        <p14:creationId xmlns:p14="http://schemas.microsoft.com/office/powerpoint/2010/main" val="37932457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25A524-48C7-40C8-91A5-3A83AB8A9F12}"/>
              </a:ext>
            </a:extLst>
          </p:cNvPr>
          <p:cNvSpPr/>
          <p:nvPr userDrawn="1"/>
        </p:nvSpPr>
        <p:spPr>
          <a:xfrm>
            <a:off x="1526876" y="4270078"/>
            <a:ext cx="2736000" cy="1548000"/>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7" name="Picture Placeholder 8">
            <a:extLst>
              <a:ext uri="{FF2B5EF4-FFF2-40B4-BE49-F238E27FC236}">
                <a16:creationId xmlns:a16="http://schemas.microsoft.com/office/drawing/2014/main" id="{ECA60038-D05E-4F0B-9286-AF136FE587A9}"/>
              </a:ext>
            </a:extLst>
          </p:cNvPr>
          <p:cNvSpPr>
            <a:spLocks noGrp="1"/>
          </p:cNvSpPr>
          <p:nvPr>
            <p:ph type="pic" sz="quarter" idx="30" hasCustomPrompt="1"/>
          </p:nvPr>
        </p:nvSpPr>
        <p:spPr>
          <a:xfrm>
            <a:off x="1526876" y="1290020"/>
            <a:ext cx="2736000" cy="2980056"/>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D875FD5B-5FF9-4E9A-B4EF-CB23596CFF9A}"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GB" noProof="0"/>
              <a:t>Click to edit Master title style</a:t>
            </a:r>
            <a:endParaRPr lang="en-AU" noProof="0"/>
          </a:p>
        </p:txBody>
      </p:sp>
      <p:sp>
        <p:nvSpPr>
          <p:cNvPr id="12" name="Rectangle 11">
            <a:extLst>
              <a:ext uri="{FF2B5EF4-FFF2-40B4-BE49-F238E27FC236}">
                <a16:creationId xmlns:a16="http://schemas.microsoft.com/office/drawing/2014/main" id="{A84D2D79-47BF-441D-9142-3C49AF71BD33}"/>
              </a:ext>
            </a:extLst>
          </p:cNvPr>
          <p:cNvSpPr/>
          <p:nvPr userDrawn="1"/>
        </p:nvSpPr>
        <p:spPr>
          <a:xfrm>
            <a:off x="4728000" y="4270078"/>
            <a:ext cx="2736000" cy="1548000"/>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14" name="Picture Placeholder 8">
            <a:extLst>
              <a:ext uri="{FF2B5EF4-FFF2-40B4-BE49-F238E27FC236}">
                <a16:creationId xmlns:a16="http://schemas.microsoft.com/office/drawing/2014/main" id="{9E5AA7F1-BA4D-49C9-BB7A-DFE1CDF3E9F1}"/>
              </a:ext>
            </a:extLst>
          </p:cNvPr>
          <p:cNvSpPr>
            <a:spLocks noGrp="1"/>
          </p:cNvSpPr>
          <p:nvPr>
            <p:ph type="pic" sz="quarter" idx="32" hasCustomPrompt="1"/>
          </p:nvPr>
        </p:nvSpPr>
        <p:spPr>
          <a:xfrm>
            <a:off x="4728000" y="1290020"/>
            <a:ext cx="2736000" cy="2980056"/>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16" name="Rectangle 15">
            <a:extLst>
              <a:ext uri="{FF2B5EF4-FFF2-40B4-BE49-F238E27FC236}">
                <a16:creationId xmlns:a16="http://schemas.microsoft.com/office/drawing/2014/main" id="{73384E27-F514-4447-95B1-4D632207369D}"/>
              </a:ext>
            </a:extLst>
          </p:cNvPr>
          <p:cNvSpPr/>
          <p:nvPr userDrawn="1"/>
        </p:nvSpPr>
        <p:spPr>
          <a:xfrm>
            <a:off x="7923001" y="4270078"/>
            <a:ext cx="2736000" cy="1548000"/>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17" name="Picture Placeholder 8">
            <a:extLst>
              <a:ext uri="{FF2B5EF4-FFF2-40B4-BE49-F238E27FC236}">
                <a16:creationId xmlns:a16="http://schemas.microsoft.com/office/drawing/2014/main" id="{925FF6ED-2E4F-4553-8A25-F05B818050B0}"/>
              </a:ext>
            </a:extLst>
          </p:cNvPr>
          <p:cNvSpPr>
            <a:spLocks noGrp="1"/>
          </p:cNvSpPr>
          <p:nvPr>
            <p:ph type="pic" sz="quarter" idx="34" hasCustomPrompt="1"/>
          </p:nvPr>
        </p:nvSpPr>
        <p:spPr>
          <a:xfrm>
            <a:off x="7923001" y="1290020"/>
            <a:ext cx="2736000" cy="2980056"/>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20" name="Text Placeholder 2">
            <a:extLst>
              <a:ext uri="{FF2B5EF4-FFF2-40B4-BE49-F238E27FC236}">
                <a16:creationId xmlns:a16="http://schemas.microsoft.com/office/drawing/2014/main" id="{A9BFBFBD-70A4-47F9-959F-47B95F0FB554}"/>
              </a:ext>
            </a:extLst>
          </p:cNvPr>
          <p:cNvSpPr>
            <a:spLocks noGrp="1"/>
          </p:cNvSpPr>
          <p:nvPr>
            <p:ph type="body" idx="15" hasCustomPrompt="1"/>
          </p:nvPr>
        </p:nvSpPr>
        <p:spPr>
          <a:xfrm>
            <a:off x="1712900" y="4425712"/>
            <a:ext cx="2363952" cy="525850"/>
          </a:xfrm>
        </p:spPr>
        <p:txBody>
          <a:bodyPr anchor="t" anchorCtr="0"/>
          <a:lstStyle>
            <a:lvl1pPr marL="0" indent="0" algn="ctr">
              <a:lnSpc>
                <a:spcPct val="9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Heading </a:t>
            </a:r>
          </a:p>
        </p:txBody>
      </p:sp>
      <p:sp>
        <p:nvSpPr>
          <p:cNvPr id="21" name="Text Placeholder 2">
            <a:extLst>
              <a:ext uri="{FF2B5EF4-FFF2-40B4-BE49-F238E27FC236}">
                <a16:creationId xmlns:a16="http://schemas.microsoft.com/office/drawing/2014/main" id="{CD4CC27A-D741-4F4B-AD5D-5C4EF162BBBE}"/>
              </a:ext>
            </a:extLst>
          </p:cNvPr>
          <p:cNvSpPr>
            <a:spLocks noGrp="1"/>
          </p:cNvSpPr>
          <p:nvPr>
            <p:ph type="body" idx="37"/>
          </p:nvPr>
        </p:nvSpPr>
        <p:spPr>
          <a:xfrm>
            <a:off x="1712900" y="4960188"/>
            <a:ext cx="2363952" cy="776378"/>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GB" noProof="0"/>
              <a:t>Click to edit Master text styles</a:t>
            </a:r>
          </a:p>
        </p:txBody>
      </p:sp>
      <p:sp>
        <p:nvSpPr>
          <p:cNvPr id="22" name="Text Placeholder 2">
            <a:extLst>
              <a:ext uri="{FF2B5EF4-FFF2-40B4-BE49-F238E27FC236}">
                <a16:creationId xmlns:a16="http://schemas.microsoft.com/office/drawing/2014/main" id="{6DD71538-55EB-4B57-89CC-EE800CAFF823}"/>
              </a:ext>
            </a:extLst>
          </p:cNvPr>
          <p:cNvSpPr>
            <a:spLocks noGrp="1"/>
          </p:cNvSpPr>
          <p:nvPr>
            <p:ph type="body" idx="38" hasCustomPrompt="1"/>
          </p:nvPr>
        </p:nvSpPr>
        <p:spPr>
          <a:xfrm>
            <a:off x="4914024" y="4425712"/>
            <a:ext cx="2363952" cy="525850"/>
          </a:xfrm>
        </p:spPr>
        <p:txBody>
          <a:bodyPr anchor="t" anchorCtr="0"/>
          <a:lstStyle>
            <a:lvl1pPr marL="0" indent="0" algn="ctr">
              <a:lnSpc>
                <a:spcPct val="9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Heading </a:t>
            </a:r>
          </a:p>
        </p:txBody>
      </p:sp>
      <p:sp>
        <p:nvSpPr>
          <p:cNvPr id="23" name="Text Placeholder 2">
            <a:extLst>
              <a:ext uri="{FF2B5EF4-FFF2-40B4-BE49-F238E27FC236}">
                <a16:creationId xmlns:a16="http://schemas.microsoft.com/office/drawing/2014/main" id="{92C274DC-F7ED-4B19-BC25-BD7D06CD0762}"/>
              </a:ext>
            </a:extLst>
          </p:cNvPr>
          <p:cNvSpPr>
            <a:spLocks noGrp="1"/>
          </p:cNvSpPr>
          <p:nvPr>
            <p:ph type="body" idx="39"/>
          </p:nvPr>
        </p:nvSpPr>
        <p:spPr>
          <a:xfrm>
            <a:off x="4914024" y="4960188"/>
            <a:ext cx="2363952" cy="776378"/>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GB" noProof="0"/>
              <a:t>Click to edit Master text styles</a:t>
            </a:r>
          </a:p>
        </p:txBody>
      </p:sp>
      <p:sp>
        <p:nvSpPr>
          <p:cNvPr id="24" name="Text Placeholder 2">
            <a:extLst>
              <a:ext uri="{FF2B5EF4-FFF2-40B4-BE49-F238E27FC236}">
                <a16:creationId xmlns:a16="http://schemas.microsoft.com/office/drawing/2014/main" id="{91C4954C-7F0B-4A2B-91C9-9B0AE22F994F}"/>
              </a:ext>
            </a:extLst>
          </p:cNvPr>
          <p:cNvSpPr>
            <a:spLocks noGrp="1"/>
          </p:cNvSpPr>
          <p:nvPr>
            <p:ph type="body" idx="40" hasCustomPrompt="1"/>
          </p:nvPr>
        </p:nvSpPr>
        <p:spPr>
          <a:xfrm>
            <a:off x="8109025" y="4425712"/>
            <a:ext cx="2363952" cy="525850"/>
          </a:xfrm>
        </p:spPr>
        <p:txBody>
          <a:bodyPr anchor="t" anchorCtr="0"/>
          <a:lstStyle>
            <a:lvl1pPr marL="0" indent="0" algn="ctr">
              <a:lnSpc>
                <a:spcPct val="9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Heading </a:t>
            </a:r>
          </a:p>
        </p:txBody>
      </p:sp>
      <p:sp>
        <p:nvSpPr>
          <p:cNvPr id="25" name="Text Placeholder 2">
            <a:extLst>
              <a:ext uri="{FF2B5EF4-FFF2-40B4-BE49-F238E27FC236}">
                <a16:creationId xmlns:a16="http://schemas.microsoft.com/office/drawing/2014/main" id="{FC9F7672-C606-433A-B31B-E8C81E8CDE3A}"/>
              </a:ext>
            </a:extLst>
          </p:cNvPr>
          <p:cNvSpPr>
            <a:spLocks noGrp="1"/>
          </p:cNvSpPr>
          <p:nvPr>
            <p:ph type="body" idx="41"/>
          </p:nvPr>
        </p:nvSpPr>
        <p:spPr>
          <a:xfrm>
            <a:off x="8109025" y="4960188"/>
            <a:ext cx="2363952" cy="776378"/>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GB" noProof="0"/>
              <a:t>Click to edit Master text styles</a:t>
            </a:r>
          </a:p>
        </p:txBody>
      </p:sp>
    </p:spTree>
    <p:extLst>
      <p:ext uri="{BB962C8B-B14F-4D97-AF65-F5344CB8AC3E}">
        <p14:creationId xmlns:p14="http://schemas.microsoft.com/office/powerpoint/2010/main" val="25525077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25A524-48C7-40C8-91A5-3A83AB8A9F12}"/>
              </a:ext>
            </a:extLst>
          </p:cNvPr>
          <p:cNvSpPr/>
          <p:nvPr userDrawn="1"/>
        </p:nvSpPr>
        <p:spPr>
          <a:xfrm>
            <a:off x="1526876" y="3856017"/>
            <a:ext cx="2736000" cy="1962061"/>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AE921377-CC3F-4A04-8154-536BF75F3012}"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GB" noProof="0"/>
              <a:t>Click to edit Master title style</a:t>
            </a:r>
            <a:endParaRPr lang="en-AU" noProof="0"/>
          </a:p>
        </p:txBody>
      </p:sp>
      <p:sp>
        <p:nvSpPr>
          <p:cNvPr id="12" name="Rectangle 11">
            <a:extLst>
              <a:ext uri="{FF2B5EF4-FFF2-40B4-BE49-F238E27FC236}">
                <a16:creationId xmlns:a16="http://schemas.microsoft.com/office/drawing/2014/main" id="{A84D2D79-47BF-441D-9142-3C49AF71BD33}"/>
              </a:ext>
            </a:extLst>
          </p:cNvPr>
          <p:cNvSpPr/>
          <p:nvPr userDrawn="1"/>
        </p:nvSpPr>
        <p:spPr>
          <a:xfrm>
            <a:off x="4728000" y="3856017"/>
            <a:ext cx="2736000" cy="1962061"/>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16" name="Rectangle 15">
            <a:extLst>
              <a:ext uri="{FF2B5EF4-FFF2-40B4-BE49-F238E27FC236}">
                <a16:creationId xmlns:a16="http://schemas.microsoft.com/office/drawing/2014/main" id="{73384E27-F514-4447-95B1-4D632207369D}"/>
              </a:ext>
            </a:extLst>
          </p:cNvPr>
          <p:cNvSpPr/>
          <p:nvPr userDrawn="1"/>
        </p:nvSpPr>
        <p:spPr>
          <a:xfrm>
            <a:off x="7923001" y="3856017"/>
            <a:ext cx="2736000" cy="1962061"/>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23" name="Picture Placeholder 8">
            <a:extLst>
              <a:ext uri="{FF2B5EF4-FFF2-40B4-BE49-F238E27FC236}">
                <a16:creationId xmlns:a16="http://schemas.microsoft.com/office/drawing/2014/main" id="{016E4335-48CE-49B6-81CB-7C4F4C005396}"/>
              </a:ext>
            </a:extLst>
          </p:cNvPr>
          <p:cNvSpPr>
            <a:spLocks noGrp="1"/>
          </p:cNvSpPr>
          <p:nvPr>
            <p:ph type="pic" sz="quarter" idx="30" hasCustomPrompt="1"/>
          </p:nvPr>
        </p:nvSpPr>
        <p:spPr>
          <a:xfrm>
            <a:off x="2092538" y="1975446"/>
            <a:ext cx="1604676" cy="1504970"/>
          </a:xfrm>
          <a:prstGeom prst="rect">
            <a:avLst/>
          </a:prstGeom>
          <a:noFill/>
        </p:spPr>
        <p:txBody>
          <a:bodyPr lIns="72000" tIns="72000" rIns="72000" bIns="72000" anchor="ctr" anchorCtr="0"/>
          <a:lstStyle>
            <a:lvl1pPr marL="0" indent="0" algn="ctr">
              <a:buNone/>
              <a:defRPr sz="1401">
                <a:solidFill>
                  <a:schemeClr val="tx1"/>
                </a:solidFill>
              </a:defRPr>
            </a:lvl1pPr>
          </a:lstStyle>
          <a:p>
            <a:r>
              <a:rPr lang="en-AU" dirty="0"/>
              <a:t>Click to add icon and then on the Picture Format tab click Crop, scroll down and click Fit</a:t>
            </a:r>
          </a:p>
        </p:txBody>
      </p:sp>
      <p:sp>
        <p:nvSpPr>
          <p:cNvPr id="24" name="Picture Placeholder 8">
            <a:extLst>
              <a:ext uri="{FF2B5EF4-FFF2-40B4-BE49-F238E27FC236}">
                <a16:creationId xmlns:a16="http://schemas.microsoft.com/office/drawing/2014/main" id="{C4415AC5-885D-4A6F-972C-5D123733A7BF}"/>
              </a:ext>
            </a:extLst>
          </p:cNvPr>
          <p:cNvSpPr>
            <a:spLocks noGrp="1"/>
          </p:cNvSpPr>
          <p:nvPr>
            <p:ph type="pic" sz="quarter" idx="32" hasCustomPrompt="1"/>
          </p:nvPr>
        </p:nvSpPr>
        <p:spPr>
          <a:xfrm>
            <a:off x="5293662" y="1975446"/>
            <a:ext cx="1604676" cy="1504970"/>
          </a:xfrm>
          <a:prstGeom prst="rect">
            <a:avLst/>
          </a:prstGeom>
          <a:noFill/>
        </p:spPr>
        <p:txBody>
          <a:bodyPr lIns="72000" tIns="72000" rIns="72000" bIns="72000" anchor="ctr" anchorCtr="0"/>
          <a:lstStyle>
            <a:lvl1pPr marL="0" indent="0" algn="ctr">
              <a:buNone/>
              <a:defRPr sz="1401">
                <a:solidFill>
                  <a:schemeClr val="tx1"/>
                </a:solidFill>
              </a:defRPr>
            </a:lvl1pPr>
          </a:lstStyle>
          <a:p>
            <a:r>
              <a:rPr lang="en-AU" dirty="0"/>
              <a:t>Click to add icon and then on the Picture Format tab click Crop, scroll down and click Fit</a:t>
            </a:r>
          </a:p>
        </p:txBody>
      </p:sp>
      <p:sp>
        <p:nvSpPr>
          <p:cNvPr id="25" name="Picture Placeholder 8">
            <a:extLst>
              <a:ext uri="{FF2B5EF4-FFF2-40B4-BE49-F238E27FC236}">
                <a16:creationId xmlns:a16="http://schemas.microsoft.com/office/drawing/2014/main" id="{DF5C8943-1C3E-4386-98B9-FDFA251E0750}"/>
              </a:ext>
            </a:extLst>
          </p:cNvPr>
          <p:cNvSpPr>
            <a:spLocks noGrp="1"/>
          </p:cNvSpPr>
          <p:nvPr>
            <p:ph type="pic" sz="quarter" idx="34" hasCustomPrompt="1"/>
          </p:nvPr>
        </p:nvSpPr>
        <p:spPr>
          <a:xfrm>
            <a:off x="8488663" y="1975446"/>
            <a:ext cx="1604676" cy="1504970"/>
          </a:xfrm>
          <a:prstGeom prst="rect">
            <a:avLst/>
          </a:prstGeom>
          <a:noFill/>
        </p:spPr>
        <p:txBody>
          <a:bodyPr lIns="72000" tIns="72000" rIns="72000" bIns="72000" anchor="ctr" anchorCtr="0"/>
          <a:lstStyle>
            <a:lvl1pPr marL="0" indent="0" algn="ctr">
              <a:buNone/>
              <a:defRPr sz="1401">
                <a:solidFill>
                  <a:schemeClr val="tx1"/>
                </a:solidFill>
              </a:defRPr>
            </a:lvl1pPr>
          </a:lstStyle>
          <a:p>
            <a:r>
              <a:rPr lang="en-AU" dirty="0"/>
              <a:t>Click to add icon and then on the Picture Format tab click Crop, scroll down and click Fit</a:t>
            </a:r>
          </a:p>
        </p:txBody>
      </p:sp>
      <p:sp>
        <p:nvSpPr>
          <p:cNvPr id="26" name="Text Placeholder 2">
            <a:extLst>
              <a:ext uri="{FF2B5EF4-FFF2-40B4-BE49-F238E27FC236}">
                <a16:creationId xmlns:a16="http://schemas.microsoft.com/office/drawing/2014/main" id="{B7CDE7F4-084A-44DD-8D1D-8061092A957C}"/>
              </a:ext>
            </a:extLst>
          </p:cNvPr>
          <p:cNvSpPr>
            <a:spLocks noGrp="1"/>
          </p:cNvSpPr>
          <p:nvPr>
            <p:ph type="body" idx="15" hasCustomPrompt="1"/>
          </p:nvPr>
        </p:nvSpPr>
        <p:spPr>
          <a:xfrm>
            <a:off x="1712900" y="4011652"/>
            <a:ext cx="2363952" cy="525850"/>
          </a:xfrm>
        </p:spPr>
        <p:txBody>
          <a:bodyPr anchor="t" anchorCtr="0"/>
          <a:lstStyle>
            <a:lvl1pPr marL="0" indent="0" algn="ctr">
              <a:lnSpc>
                <a:spcPct val="9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Heading </a:t>
            </a:r>
          </a:p>
        </p:txBody>
      </p:sp>
      <p:sp>
        <p:nvSpPr>
          <p:cNvPr id="27" name="Text Placeholder 2">
            <a:extLst>
              <a:ext uri="{FF2B5EF4-FFF2-40B4-BE49-F238E27FC236}">
                <a16:creationId xmlns:a16="http://schemas.microsoft.com/office/drawing/2014/main" id="{5CF6B0D6-8655-4571-9D47-6F4F2B4D5C39}"/>
              </a:ext>
            </a:extLst>
          </p:cNvPr>
          <p:cNvSpPr>
            <a:spLocks noGrp="1"/>
          </p:cNvSpPr>
          <p:nvPr>
            <p:ph type="body" idx="37"/>
          </p:nvPr>
        </p:nvSpPr>
        <p:spPr>
          <a:xfrm>
            <a:off x="1712900" y="4563380"/>
            <a:ext cx="2363952" cy="1190438"/>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GB" noProof="0"/>
              <a:t>Click to edit Master text styles</a:t>
            </a:r>
          </a:p>
        </p:txBody>
      </p:sp>
      <p:sp>
        <p:nvSpPr>
          <p:cNvPr id="28" name="Text Placeholder 2">
            <a:extLst>
              <a:ext uri="{FF2B5EF4-FFF2-40B4-BE49-F238E27FC236}">
                <a16:creationId xmlns:a16="http://schemas.microsoft.com/office/drawing/2014/main" id="{226045A4-F481-4EAA-B226-01581092EC4C}"/>
              </a:ext>
            </a:extLst>
          </p:cNvPr>
          <p:cNvSpPr>
            <a:spLocks noGrp="1"/>
          </p:cNvSpPr>
          <p:nvPr>
            <p:ph type="body" idx="38" hasCustomPrompt="1"/>
          </p:nvPr>
        </p:nvSpPr>
        <p:spPr>
          <a:xfrm>
            <a:off x="4914024" y="4011652"/>
            <a:ext cx="2363952" cy="525850"/>
          </a:xfrm>
        </p:spPr>
        <p:txBody>
          <a:bodyPr anchor="t" anchorCtr="0"/>
          <a:lstStyle>
            <a:lvl1pPr marL="0" indent="0" algn="ctr">
              <a:lnSpc>
                <a:spcPct val="9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Heading </a:t>
            </a:r>
          </a:p>
        </p:txBody>
      </p:sp>
      <p:sp>
        <p:nvSpPr>
          <p:cNvPr id="29" name="Text Placeholder 2">
            <a:extLst>
              <a:ext uri="{FF2B5EF4-FFF2-40B4-BE49-F238E27FC236}">
                <a16:creationId xmlns:a16="http://schemas.microsoft.com/office/drawing/2014/main" id="{4676AAB4-58D8-4218-BF2F-EA9C881CF8A7}"/>
              </a:ext>
            </a:extLst>
          </p:cNvPr>
          <p:cNvSpPr>
            <a:spLocks noGrp="1"/>
          </p:cNvSpPr>
          <p:nvPr>
            <p:ph type="body" idx="39"/>
          </p:nvPr>
        </p:nvSpPr>
        <p:spPr>
          <a:xfrm>
            <a:off x="4914024" y="4563380"/>
            <a:ext cx="2363952" cy="1190438"/>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GB" noProof="0"/>
              <a:t>Click to edit Master text styles</a:t>
            </a:r>
          </a:p>
        </p:txBody>
      </p:sp>
      <p:sp>
        <p:nvSpPr>
          <p:cNvPr id="30" name="Text Placeholder 2">
            <a:extLst>
              <a:ext uri="{FF2B5EF4-FFF2-40B4-BE49-F238E27FC236}">
                <a16:creationId xmlns:a16="http://schemas.microsoft.com/office/drawing/2014/main" id="{804CBB58-B398-43CA-8326-64CFC908AD96}"/>
              </a:ext>
            </a:extLst>
          </p:cNvPr>
          <p:cNvSpPr>
            <a:spLocks noGrp="1"/>
          </p:cNvSpPr>
          <p:nvPr>
            <p:ph type="body" idx="40" hasCustomPrompt="1"/>
          </p:nvPr>
        </p:nvSpPr>
        <p:spPr>
          <a:xfrm>
            <a:off x="8109025" y="4011652"/>
            <a:ext cx="2363952" cy="525850"/>
          </a:xfrm>
        </p:spPr>
        <p:txBody>
          <a:bodyPr anchor="t" anchorCtr="0"/>
          <a:lstStyle>
            <a:lvl1pPr marL="0" indent="0" algn="ctr">
              <a:lnSpc>
                <a:spcPct val="9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Heading </a:t>
            </a:r>
          </a:p>
        </p:txBody>
      </p:sp>
      <p:sp>
        <p:nvSpPr>
          <p:cNvPr id="31" name="Text Placeholder 2">
            <a:extLst>
              <a:ext uri="{FF2B5EF4-FFF2-40B4-BE49-F238E27FC236}">
                <a16:creationId xmlns:a16="http://schemas.microsoft.com/office/drawing/2014/main" id="{908901B4-BF83-4702-AF91-FAB50DA8B153}"/>
              </a:ext>
            </a:extLst>
          </p:cNvPr>
          <p:cNvSpPr>
            <a:spLocks noGrp="1"/>
          </p:cNvSpPr>
          <p:nvPr>
            <p:ph type="body" idx="41"/>
          </p:nvPr>
        </p:nvSpPr>
        <p:spPr>
          <a:xfrm>
            <a:off x="8109025" y="4563380"/>
            <a:ext cx="2363952" cy="1190438"/>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GB" noProof="0"/>
              <a:t>Click to edit Master text styles</a:t>
            </a:r>
          </a:p>
        </p:txBody>
      </p:sp>
    </p:spTree>
    <p:extLst>
      <p:ext uri="{BB962C8B-B14F-4D97-AF65-F5344CB8AC3E}">
        <p14:creationId xmlns:p14="http://schemas.microsoft.com/office/powerpoint/2010/main" val="28597416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154D6FD8-43DE-4131-850E-424ED107B9F1}"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GB" noProof="0"/>
              <a:t>Click to edit Master title style</a:t>
            </a:r>
            <a:endParaRPr lang="en-AU" noProof="0"/>
          </a:p>
        </p:txBody>
      </p:sp>
      <p:sp>
        <p:nvSpPr>
          <p:cNvPr id="10" name="Table Placeholder 9">
            <a:extLst>
              <a:ext uri="{FF2B5EF4-FFF2-40B4-BE49-F238E27FC236}">
                <a16:creationId xmlns:a16="http://schemas.microsoft.com/office/drawing/2014/main" id="{BE1EFC3B-05E2-4AA1-9F8B-C3151325DE6B}"/>
              </a:ext>
            </a:extLst>
          </p:cNvPr>
          <p:cNvSpPr>
            <a:spLocks noGrp="1"/>
          </p:cNvSpPr>
          <p:nvPr>
            <p:ph type="tbl" sz="quarter" idx="13"/>
          </p:nvPr>
        </p:nvSpPr>
        <p:spPr>
          <a:xfrm>
            <a:off x="1533001" y="1676404"/>
            <a:ext cx="9126000" cy="4500563"/>
          </a:xfrm>
        </p:spPr>
        <p:txBody>
          <a:bodyPr anchor="ctr" anchorCtr="0"/>
          <a:lstStyle>
            <a:lvl1pPr marL="0" indent="0" algn="ctr">
              <a:buNone/>
              <a:defRPr/>
            </a:lvl1pPr>
          </a:lstStyle>
          <a:p>
            <a:r>
              <a:rPr lang="en-GB" dirty="0"/>
              <a:t>Click icon to add table</a:t>
            </a:r>
            <a:endParaRPr lang="en-AU" dirty="0"/>
          </a:p>
        </p:txBody>
      </p:sp>
    </p:spTree>
    <p:extLst>
      <p:ext uri="{BB962C8B-B14F-4D97-AF65-F5344CB8AC3E}">
        <p14:creationId xmlns:p14="http://schemas.microsoft.com/office/powerpoint/2010/main" val="29648381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able &amp;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E68CB2FA-BE43-4373-8D44-85EC051077CE}"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GB" noProof="0"/>
              <a:t>Click to edit Master title style</a:t>
            </a:r>
            <a:endParaRPr lang="en-AU" noProof="0"/>
          </a:p>
        </p:txBody>
      </p:sp>
      <p:sp>
        <p:nvSpPr>
          <p:cNvPr id="9" name="Table Placeholder 9">
            <a:extLst>
              <a:ext uri="{FF2B5EF4-FFF2-40B4-BE49-F238E27FC236}">
                <a16:creationId xmlns:a16="http://schemas.microsoft.com/office/drawing/2014/main" id="{A5124DE0-C3A8-44E9-9258-5E5E6FB53E54}"/>
              </a:ext>
            </a:extLst>
          </p:cNvPr>
          <p:cNvSpPr>
            <a:spLocks noGrp="1"/>
          </p:cNvSpPr>
          <p:nvPr>
            <p:ph type="tbl" sz="quarter" idx="13"/>
          </p:nvPr>
        </p:nvSpPr>
        <p:spPr>
          <a:xfrm>
            <a:off x="4589259" y="1676404"/>
            <a:ext cx="6069748" cy="4500563"/>
          </a:xfrm>
        </p:spPr>
        <p:txBody>
          <a:bodyPr anchor="ctr" anchorCtr="0"/>
          <a:lstStyle>
            <a:lvl1pPr marL="0" indent="0" algn="ctr">
              <a:buNone/>
              <a:defRPr/>
            </a:lvl1pPr>
          </a:lstStyle>
          <a:p>
            <a:r>
              <a:rPr lang="en-GB" dirty="0"/>
              <a:t>Click icon to add table</a:t>
            </a:r>
            <a:endParaRPr lang="en-AU" dirty="0"/>
          </a:p>
        </p:txBody>
      </p:sp>
      <p:sp>
        <p:nvSpPr>
          <p:cNvPr id="11" name="Text Placeholder 10">
            <a:extLst>
              <a:ext uri="{FF2B5EF4-FFF2-40B4-BE49-F238E27FC236}">
                <a16:creationId xmlns:a16="http://schemas.microsoft.com/office/drawing/2014/main" id="{71AF6FE5-C6EA-466A-A689-65FA5BED6B0C}"/>
              </a:ext>
            </a:extLst>
          </p:cNvPr>
          <p:cNvSpPr>
            <a:spLocks noGrp="1"/>
          </p:cNvSpPr>
          <p:nvPr>
            <p:ph type="body" sz="quarter" idx="14"/>
          </p:nvPr>
        </p:nvSpPr>
        <p:spPr>
          <a:xfrm>
            <a:off x="759001" y="1676404"/>
            <a:ext cx="3420000" cy="45005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5985935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44CE4277-5BAC-4AA4-92C8-78692CDF08E1}"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GB" noProof="0"/>
              <a:t>Click to edit Master title style</a:t>
            </a:r>
            <a:endParaRPr lang="en-AU" noProof="0"/>
          </a:p>
        </p:txBody>
      </p:sp>
      <p:sp>
        <p:nvSpPr>
          <p:cNvPr id="9" name="Chart Placeholder 8">
            <a:extLst>
              <a:ext uri="{FF2B5EF4-FFF2-40B4-BE49-F238E27FC236}">
                <a16:creationId xmlns:a16="http://schemas.microsoft.com/office/drawing/2014/main" id="{490C9A59-CC2D-4578-A146-C395EC81B9D3}"/>
              </a:ext>
            </a:extLst>
          </p:cNvPr>
          <p:cNvSpPr>
            <a:spLocks noGrp="1"/>
          </p:cNvSpPr>
          <p:nvPr>
            <p:ph type="chart" sz="quarter" idx="14"/>
          </p:nvPr>
        </p:nvSpPr>
        <p:spPr>
          <a:xfrm>
            <a:off x="1533001" y="1940944"/>
            <a:ext cx="9126000" cy="4236019"/>
          </a:xfrm>
        </p:spPr>
        <p:txBody>
          <a:bodyPr anchor="ctr" anchorCtr="0"/>
          <a:lstStyle>
            <a:lvl1pPr marL="0" indent="0" algn="ctr">
              <a:buNone/>
              <a:defRPr/>
            </a:lvl1pPr>
          </a:lstStyle>
          <a:p>
            <a:r>
              <a:rPr lang="en-GB" dirty="0"/>
              <a:t>Click icon to add chart</a:t>
            </a:r>
            <a:endParaRPr lang="en-AU" dirty="0"/>
          </a:p>
        </p:txBody>
      </p:sp>
      <p:sp>
        <p:nvSpPr>
          <p:cNvPr id="11" name="Text Placeholder 2">
            <a:extLst>
              <a:ext uri="{FF2B5EF4-FFF2-40B4-BE49-F238E27FC236}">
                <a16:creationId xmlns:a16="http://schemas.microsoft.com/office/drawing/2014/main" id="{FE261E0B-C1A5-495E-969A-FF58508999A3}"/>
              </a:ext>
            </a:extLst>
          </p:cNvPr>
          <p:cNvSpPr>
            <a:spLocks noGrp="1"/>
          </p:cNvSpPr>
          <p:nvPr>
            <p:ph type="body" idx="13" hasCustomPrompt="1"/>
          </p:nvPr>
        </p:nvSpPr>
        <p:spPr>
          <a:xfrm>
            <a:off x="1533001" y="1676400"/>
            <a:ext cx="9126000" cy="264544"/>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Chart title</a:t>
            </a:r>
          </a:p>
        </p:txBody>
      </p:sp>
    </p:spTree>
    <p:extLst>
      <p:ext uri="{BB962C8B-B14F-4D97-AF65-F5344CB8AC3E}">
        <p14:creationId xmlns:p14="http://schemas.microsoft.com/office/powerpoint/2010/main" val="39421814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hart &amp; Text">
    <p:spTree>
      <p:nvGrpSpPr>
        <p:cNvPr id="1" name=""/>
        <p:cNvGrpSpPr/>
        <p:nvPr/>
      </p:nvGrpSpPr>
      <p:grpSpPr>
        <a:xfrm>
          <a:off x="0" y="0"/>
          <a:ext cx="0" cy="0"/>
          <a:chOff x="0" y="0"/>
          <a:chExt cx="0" cy="0"/>
        </a:xfrm>
      </p:grpSpPr>
      <p:sp>
        <p:nvSpPr>
          <p:cNvPr id="11" name="Chart Placeholder 8">
            <a:extLst>
              <a:ext uri="{FF2B5EF4-FFF2-40B4-BE49-F238E27FC236}">
                <a16:creationId xmlns:a16="http://schemas.microsoft.com/office/drawing/2014/main" id="{431F1B57-1B5A-4CED-949E-8535449B5B50}"/>
              </a:ext>
            </a:extLst>
          </p:cNvPr>
          <p:cNvSpPr>
            <a:spLocks noGrp="1"/>
          </p:cNvSpPr>
          <p:nvPr>
            <p:ph type="chart" sz="quarter" idx="14"/>
          </p:nvPr>
        </p:nvSpPr>
        <p:spPr>
          <a:xfrm>
            <a:off x="4589260" y="1940944"/>
            <a:ext cx="6828873" cy="4236019"/>
          </a:xfrm>
        </p:spPr>
        <p:txBody>
          <a:bodyPr anchor="ctr" anchorCtr="0"/>
          <a:lstStyle>
            <a:lvl1pPr marL="0" indent="0" algn="ctr">
              <a:buNone/>
              <a:defRPr/>
            </a:lvl1pPr>
          </a:lstStyle>
          <a:p>
            <a:r>
              <a:rPr lang="en-GB" dirty="0"/>
              <a:t>Click icon to add chart</a:t>
            </a:r>
            <a:endParaRPr lang="en-AU"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53B924F7-D572-438F-8AB5-CC8DF6380D59}"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GB" noProof="0"/>
              <a:t>Click to edit Master title style</a:t>
            </a:r>
            <a:endParaRPr lang="en-AU" noProof="0"/>
          </a:p>
        </p:txBody>
      </p:sp>
      <p:sp>
        <p:nvSpPr>
          <p:cNvPr id="12" name="Text Placeholder 2">
            <a:extLst>
              <a:ext uri="{FF2B5EF4-FFF2-40B4-BE49-F238E27FC236}">
                <a16:creationId xmlns:a16="http://schemas.microsoft.com/office/drawing/2014/main" id="{F773F9B7-25F8-4E5D-919A-FB05B02081AB}"/>
              </a:ext>
            </a:extLst>
          </p:cNvPr>
          <p:cNvSpPr>
            <a:spLocks noGrp="1"/>
          </p:cNvSpPr>
          <p:nvPr>
            <p:ph type="body" idx="15" hasCustomPrompt="1"/>
          </p:nvPr>
        </p:nvSpPr>
        <p:spPr>
          <a:xfrm>
            <a:off x="4589260" y="1676400"/>
            <a:ext cx="6828873" cy="264544"/>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Chart title</a:t>
            </a:r>
          </a:p>
        </p:txBody>
      </p:sp>
      <p:sp>
        <p:nvSpPr>
          <p:cNvPr id="14" name="Text Placeholder 10">
            <a:extLst>
              <a:ext uri="{FF2B5EF4-FFF2-40B4-BE49-F238E27FC236}">
                <a16:creationId xmlns:a16="http://schemas.microsoft.com/office/drawing/2014/main" id="{D7B1EA08-EA55-461B-8A9B-A398A732B6A4}"/>
              </a:ext>
            </a:extLst>
          </p:cNvPr>
          <p:cNvSpPr>
            <a:spLocks noGrp="1"/>
          </p:cNvSpPr>
          <p:nvPr>
            <p:ph type="body" sz="quarter" idx="16"/>
          </p:nvPr>
        </p:nvSpPr>
        <p:spPr>
          <a:xfrm>
            <a:off x="759001" y="1676404"/>
            <a:ext cx="3420000" cy="45005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9106902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Charts &amp; Tex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4F6DC73-D2E5-4C44-B6A2-EB181445D050}"/>
              </a:ext>
            </a:extLst>
          </p:cNvPr>
          <p:cNvSpPr>
            <a:spLocks noGrp="1"/>
          </p:cNvSpPr>
          <p:nvPr>
            <p:ph sz="quarter" idx="16" hasCustomPrompt="1"/>
          </p:nvPr>
        </p:nvSpPr>
        <p:spPr>
          <a:xfrm>
            <a:off x="4589252" y="1940953"/>
            <a:ext cx="3240000" cy="4236017"/>
          </a:xfrm>
        </p:spPr>
        <p:txBody>
          <a:bodyPr anchor="ctr" anchorCtr="0"/>
          <a:lstStyle>
            <a:lvl1pPr marL="0" indent="0" algn="ctr">
              <a:buNone/>
              <a:defRPr/>
            </a:lvl1pPr>
          </a:lstStyle>
          <a:p>
            <a:pPr lvl="0"/>
            <a:r>
              <a:rPr lang="en-US"/>
              <a:t>Click icon to add chart or table</a:t>
            </a:r>
            <a:endParaRPr lang="en-AU"/>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99CE0241-2DE0-42C5-919F-AFFC1113C040}"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GB" noProof="0"/>
              <a:t>Click to edit Master title style</a:t>
            </a:r>
            <a:endParaRPr lang="en-AU" noProof="0"/>
          </a:p>
        </p:txBody>
      </p:sp>
      <p:sp>
        <p:nvSpPr>
          <p:cNvPr id="12" name="Text Placeholder 2">
            <a:extLst>
              <a:ext uri="{FF2B5EF4-FFF2-40B4-BE49-F238E27FC236}">
                <a16:creationId xmlns:a16="http://schemas.microsoft.com/office/drawing/2014/main" id="{F773F9B7-25F8-4E5D-919A-FB05B02081AB}"/>
              </a:ext>
            </a:extLst>
          </p:cNvPr>
          <p:cNvSpPr>
            <a:spLocks noGrp="1"/>
          </p:cNvSpPr>
          <p:nvPr>
            <p:ph type="body" idx="15" hasCustomPrompt="1"/>
          </p:nvPr>
        </p:nvSpPr>
        <p:spPr>
          <a:xfrm>
            <a:off x="4589252" y="1676400"/>
            <a:ext cx="3240000" cy="264544"/>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Chart title</a:t>
            </a:r>
          </a:p>
        </p:txBody>
      </p:sp>
      <p:sp>
        <p:nvSpPr>
          <p:cNvPr id="15" name="Content Placeholder 7">
            <a:extLst>
              <a:ext uri="{FF2B5EF4-FFF2-40B4-BE49-F238E27FC236}">
                <a16:creationId xmlns:a16="http://schemas.microsoft.com/office/drawing/2014/main" id="{12D3D275-DDAF-4C40-A0DF-D6866072262C}"/>
              </a:ext>
            </a:extLst>
          </p:cNvPr>
          <p:cNvSpPr>
            <a:spLocks noGrp="1"/>
          </p:cNvSpPr>
          <p:nvPr>
            <p:ph sz="quarter" idx="19" hasCustomPrompt="1"/>
          </p:nvPr>
        </p:nvSpPr>
        <p:spPr>
          <a:xfrm>
            <a:off x="8178127" y="1940953"/>
            <a:ext cx="3240000" cy="4236017"/>
          </a:xfrm>
        </p:spPr>
        <p:txBody>
          <a:bodyPr anchor="ctr" anchorCtr="0"/>
          <a:lstStyle>
            <a:lvl1pPr marL="0" indent="0" algn="ctr">
              <a:buNone/>
              <a:defRPr/>
            </a:lvl1pPr>
          </a:lstStyle>
          <a:p>
            <a:pPr lvl="0"/>
            <a:r>
              <a:rPr lang="en-US"/>
              <a:t>Click icon to add chart or table</a:t>
            </a:r>
            <a:endParaRPr lang="en-AU"/>
          </a:p>
        </p:txBody>
      </p:sp>
      <p:sp>
        <p:nvSpPr>
          <p:cNvPr id="16" name="Text Placeholder 2">
            <a:extLst>
              <a:ext uri="{FF2B5EF4-FFF2-40B4-BE49-F238E27FC236}">
                <a16:creationId xmlns:a16="http://schemas.microsoft.com/office/drawing/2014/main" id="{F5F04F51-A389-46FA-B78D-D767A5AECA4E}"/>
              </a:ext>
            </a:extLst>
          </p:cNvPr>
          <p:cNvSpPr>
            <a:spLocks noGrp="1"/>
          </p:cNvSpPr>
          <p:nvPr>
            <p:ph type="body" idx="20" hasCustomPrompt="1"/>
          </p:nvPr>
        </p:nvSpPr>
        <p:spPr>
          <a:xfrm>
            <a:off x="8178127" y="1676400"/>
            <a:ext cx="3240000" cy="264544"/>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Chart title</a:t>
            </a:r>
          </a:p>
        </p:txBody>
      </p:sp>
      <p:sp>
        <p:nvSpPr>
          <p:cNvPr id="18" name="Text Placeholder 10">
            <a:extLst>
              <a:ext uri="{FF2B5EF4-FFF2-40B4-BE49-F238E27FC236}">
                <a16:creationId xmlns:a16="http://schemas.microsoft.com/office/drawing/2014/main" id="{82C31F2B-C266-490B-9609-D08B99689836}"/>
              </a:ext>
            </a:extLst>
          </p:cNvPr>
          <p:cNvSpPr>
            <a:spLocks noGrp="1"/>
          </p:cNvSpPr>
          <p:nvPr>
            <p:ph type="body" sz="quarter" idx="14"/>
          </p:nvPr>
        </p:nvSpPr>
        <p:spPr>
          <a:xfrm>
            <a:off x="759001" y="1676404"/>
            <a:ext cx="3420000" cy="45005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80853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Charts &amp; 2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79DBDF17-1311-4195-A4A9-4B1F47B28654}"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GB" noProof="0"/>
              <a:t>Click to edit Master title style</a:t>
            </a:r>
            <a:endParaRPr lang="en-AU" noProof="0"/>
          </a:p>
        </p:txBody>
      </p:sp>
      <p:sp>
        <p:nvSpPr>
          <p:cNvPr id="10" name="Text Placeholder 10">
            <a:extLst>
              <a:ext uri="{FF2B5EF4-FFF2-40B4-BE49-F238E27FC236}">
                <a16:creationId xmlns:a16="http://schemas.microsoft.com/office/drawing/2014/main" id="{8099F59F-DBEE-4CC0-85AC-1C0EB8918FCD}"/>
              </a:ext>
            </a:extLst>
          </p:cNvPr>
          <p:cNvSpPr>
            <a:spLocks noGrp="1"/>
          </p:cNvSpPr>
          <p:nvPr>
            <p:ph type="body" sz="quarter" idx="14"/>
          </p:nvPr>
        </p:nvSpPr>
        <p:spPr>
          <a:xfrm>
            <a:off x="759001" y="1676400"/>
            <a:ext cx="4590000" cy="183455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1" name="Text Placeholder 10">
            <a:extLst>
              <a:ext uri="{FF2B5EF4-FFF2-40B4-BE49-F238E27FC236}">
                <a16:creationId xmlns:a16="http://schemas.microsoft.com/office/drawing/2014/main" id="{CF868681-AF25-46C0-A803-188E15239EB2}"/>
              </a:ext>
            </a:extLst>
          </p:cNvPr>
          <p:cNvSpPr>
            <a:spLocks noGrp="1"/>
          </p:cNvSpPr>
          <p:nvPr>
            <p:ph type="body" sz="quarter" idx="15"/>
          </p:nvPr>
        </p:nvSpPr>
        <p:spPr>
          <a:xfrm>
            <a:off x="6843001" y="1676400"/>
            <a:ext cx="4590000" cy="183455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6" name="Content Placeholder 7">
            <a:extLst>
              <a:ext uri="{FF2B5EF4-FFF2-40B4-BE49-F238E27FC236}">
                <a16:creationId xmlns:a16="http://schemas.microsoft.com/office/drawing/2014/main" id="{723EFDE4-A720-4C85-A0E1-6C69F11CB4A4}"/>
              </a:ext>
            </a:extLst>
          </p:cNvPr>
          <p:cNvSpPr>
            <a:spLocks noGrp="1"/>
          </p:cNvSpPr>
          <p:nvPr>
            <p:ph sz="quarter" idx="21" hasCustomPrompt="1"/>
          </p:nvPr>
        </p:nvSpPr>
        <p:spPr>
          <a:xfrm>
            <a:off x="759001" y="4013235"/>
            <a:ext cx="4590000" cy="2163732"/>
          </a:xfrm>
        </p:spPr>
        <p:txBody>
          <a:bodyPr anchor="ctr" anchorCtr="0"/>
          <a:lstStyle>
            <a:lvl1pPr marL="0" indent="0" algn="ctr">
              <a:buNone/>
              <a:defRPr sz="1401"/>
            </a:lvl1pPr>
          </a:lstStyle>
          <a:p>
            <a:pPr lvl="0"/>
            <a:r>
              <a:rPr lang="en-US"/>
              <a:t>Click icon to add chart or table</a:t>
            </a:r>
            <a:endParaRPr lang="en-AU"/>
          </a:p>
        </p:txBody>
      </p:sp>
      <p:sp>
        <p:nvSpPr>
          <p:cNvPr id="17" name="Text Placeholder 2">
            <a:extLst>
              <a:ext uri="{FF2B5EF4-FFF2-40B4-BE49-F238E27FC236}">
                <a16:creationId xmlns:a16="http://schemas.microsoft.com/office/drawing/2014/main" id="{68A527B0-4005-4D05-9EF6-708638E5BD7C}"/>
              </a:ext>
            </a:extLst>
          </p:cNvPr>
          <p:cNvSpPr>
            <a:spLocks noGrp="1"/>
          </p:cNvSpPr>
          <p:nvPr>
            <p:ph type="body" idx="17" hasCustomPrompt="1"/>
          </p:nvPr>
        </p:nvSpPr>
        <p:spPr>
          <a:xfrm>
            <a:off x="759001" y="3748685"/>
            <a:ext cx="459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Chart title</a:t>
            </a:r>
          </a:p>
        </p:txBody>
      </p:sp>
      <p:sp>
        <p:nvSpPr>
          <p:cNvPr id="20" name="Content Placeholder 7">
            <a:extLst>
              <a:ext uri="{FF2B5EF4-FFF2-40B4-BE49-F238E27FC236}">
                <a16:creationId xmlns:a16="http://schemas.microsoft.com/office/drawing/2014/main" id="{D47843A5-1EEE-42DE-AA1A-E40F7928E4EE}"/>
              </a:ext>
            </a:extLst>
          </p:cNvPr>
          <p:cNvSpPr>
            <a:spLocks noGrp="1"/>
          </p:cNvSpPr>
          <p:nvPr>
            <p:ph sz="quarter" idx="22" hasCustomPrompt="1"/>
          </p:nvPr>
        </p:nvSpPr>
        <p:spPr>
          <a:xfrm>
            <a:off x="6843001" y="4013235"/>
            <a:ext cx="4590000" cy="2163732"/>
          </a:xfrm>
        </p:spPr>
        <p:txBody>
          <a:bodyPr anchor="ctr" anchorCtr="0"/>
          <a:lstStyle>
            <a:lvl1pPr marL="0" indent="0" algn="ctr">
              <a:buNone/>
              <a:defRPr sz="1401"/>
            </a:lvl1pPr>
          </a:lstStyle>
          <a:p>
            <a:pPr lvl="0"/>
            <a:r>
              <a:rPr lang="en-US"/>
              <a:t>Click icon to add chart or table</a:t>
            </a:r>
            <a:endParaRPr lang="en-AU"/>
          </a:p>
        </p:txBody>
      </p:sp>
      <p:sp>
        <p:nvSpPr>
          <p:cNvPr id="21" name="Text Placeholder 2">
            <a:extLst>
              <a:ext uri="{FF2B5EF4-FFF2-40B4-BE49-F238E27FC236}">
                <a16:creationId xmlns:a16="http://schemas.microsoft.com/office/drawing/2014/main" id="{EEC0A187-1AEA-47F0-A19E-2A933ED63EE0}"/>
              </a:ext>
            </a:extLst>
          </p:cNvPr>
          <p:cNvSpPr>
            <a:spLocks noGrp="1"/>
          </p:cNvSpPr>
          <p:nvPr>
            <p:ph type="body" idx="23" hasCustomPrompt="1"/>
          </p:nvPr>
        </p:nvSpPr>
        <p:spPr>
          <a:xfrm>
            <a:off x="6843001" y="3748685"/>
            <a:ext cx="459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Chart title</a:t>
            </a:r>
          </a:p>
        </p:txBody>
      </p:sp>
    </p:spTree>
    <p:extLst>
      <p:ext uri="{BB962C8B-B14F-4D97-AF65-F5344CB8AC3E}">
        <p14:creationId xmlns:p14="http://schemas.microsoft.com/office/powerpoint/2010/main" val="1084702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25A524-48C7-40C8-91A5-3A83AB8A9F12}"/>
              </a:ext>
            </a:extLst>
          </p:cNvPr>
          <p:cNvSpPr/>
          <p:nvPr userDrawn="1"/>
        </p:nvSpPr>
        <p:spPr>
          <a:xfrm>
            <a:off x="1526876" y="3856017"/>
            <a:ext cx="2736000" cy="1962061"/>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AE921377-CC3F-4A04-8154-536BF75F3012}"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2" name="Rectangle 11">
            <a:extLst>
              <a:ext uri="{FF2B5EF4-FFF2-40B4-BE49-F238E27FC236}">
                <a16:creationId xmlns:a16="http://schemas.microsoft.com/office/drawing/2014/main" id="{A84D2D79-47BF-441D-9142-3C49AF71BD33}"/>
              </a:ext>
            </a:extLst>
          </p:cNvPr>
          <p:cNvSpPr/>
          <p:nvPr userDrawn="1"/>
        </p:nvSpPr>
        <p:spPr>
          <a:xfrm>
            <a:off x="4728000" y="3856017"/>
            <a:ext cx="2736000" cy="1962061"/>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16" name="Rectangle 15">
            <a:extLst>
              <a:ext uri="{FF2B5EF4-FFF2-40B4-BE49-F238E27FC236}">
                <a16:creationId xmlns:a16="http://schemas.microsoft.com/office/drawing/2014/main" id="{73384E27-F514-4447-95B1-4D632207369D}"/>
              </a:ext>
            </a:extLst>
          </p:cNvPr>
          <p:cNvSpPr/>
          <p:nvPr userDrawn="1"/>
        </p:nvSpPr>
        <p:spPr>
          <a:xfrm>
            <a:off x="7923001" y="3856017"/>
            <a:ext cx="2736000" cy="1962061"/>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23" name="Picture Placeholder 8">
            <a:extLst>
              <a:ext uri="{FF2B5EF4-FFF2-40B4-BE49-F238E27FC236}">
                <a16:creationId xmlns:a16="http://schemas.microsoft.com/office/drawing/2014/main" id="{016E4335-48CE-49B6-81CB-7C4F4C005396}"/>
              </a:ext>
            </a:extLst>
          </p:cNvPr>
          <p:cNvSpPr>
            <a:spLocks noGrp="1"/>
          </p:cNvSpPr>
          <p:nvPr>
            <p:ph type="pic" sz="quarter" idx="30" hasCustomPrompt="1"/>
          </p:nvPr>
        </p:nvSpPr>
        <p:spPr>
          <a:xfrm>
            <a:off x="2092538" y="1975446"/>
            <a:ext cx="1604676" cy="1504970"/>
          </a:xfrm>
          <a:prstGeom prst="rect">
            <a:avLst/>
          </a:prstGeom>
          <a:noFill/>
        </p:spPr>
        <p:txBody>
          <a:bodyPr lIns="72000" tIns="72000" rIns="72000" bIns="72000" anchor="ctr" anchorCtr="0"/>
          <a:lstStyle>
            <a:lvl1pPr marL="0" indent="0" algn="ctr">
              <a:buNone/>
              <a:defRPr sz="1401">
                <a:solidFill>
                  <a:schemeClr val="tx1"/>
                </a:solidFill>
              </a:defRPr>
            </a:lvl1pPr>
          </a:lstStyle>
          <a:p>
            <a:r>
              <a:rPr lang="en-AU" dirty="0"/>
              <a:t>Click to add icon and then on the Picture Format tab click Crop, scroll down and click Fit</a:t>
            </a:r>
          </a:p>
        </p:txBody>
      </p:sp>
      <p:sp>
        <p:nvSpPr>
          <p:cNvPr id="24" name="Picture Placeholder 8">
            <a:extLst>
              <a:ext uri="{FF2B5EF4-FFF2-40B4-BE49-F238E27FC236}">
                <a16:creationId xmlns:a16="http://schemas.microsoft.com/office/drawing/2014/main" id="{C4415AC5-885D-4A6F-972C-5D123733A7BF}"/>
              </a:ext>
            </a:extLst>
          </p:cNvPr>
          <p:cNvSpPr>
            <a:spLocks noGrp="1"/>
          </p:cNvSpPr>
          <p:nvPr>
            <p:ph type="pic" sz="quarter" idx="32" hasCustomPrompt="1"/>
          </p:nvPr>
        </p:nvSpPr>
        <p:spPr>
          <a:xfrm>
            <a:off x="5293662" y="1975446"/>
            <a:ext cx="1604676" cy="1504970"/>
          </a:xfrm>
          <a:prstGeom prst="rect">
            <a:avLst/>
          </a:prstGeom>
          <a:noFill/>
        </p:spPr>
        <p:txBody>
          <a:bodyPr lIns="72000" tIns="72000" rIns="72000" bIns="72000" anchor="ctr" anchorCtr="0"/>
          <a:lstStyle>
            <a:lvl1pPr marL="0" indent="0" algn="ctr">
              <a:buNone/>
              <a:defRPr sz="1401">
                <a:solidFill>
                  <a:schemeClr val="tx1"/>
                </a:solidFill>
              </a:defRPr>
            </a:lvl1pPr>
          </a:lstStyle>
          <a:p>
            <a:r>
              <a:rPr lang="en-AU" dirty="0"/>
              <a:t>Click to add icon and then on the Picture Format tab click Crop, scroll down and click Fit</a:t>
            </a:r>
          </a:p>
        </p:txBody>
      </p:sp>
      <p:sp>
        <p:nvSpPr>
          <p:cNvPr id="25" name="Picture Placeholder 8">
            <a:extLst>
              <a:ext uri="{FF2B5EF4-FFF2-40B4-BE49-F238E27FC236}">
                <a16:creationId xmlns:a16="http://schemas.microsoft.com/office/drawing/2014/main" id="{DF5C8943-1C3E-4386-98B9-FDFA251E0750}"/>
              </a:ext>
            </a:extLst>
          </p:cNvPr>
          <p:cNvSpPr>
            <a:spLocks noGrp="1"/>
          </p:cNvSpPr>
          <p:nvPr>
            <p:ph type="pic" sz="quarter" idx="34" hasCustomPrompt="1"/>
          </p:nvPr>
        </p:nvSpPr>
        <p:spPr>
          <a:xfrm>
            <a:off x="8488663" y="1975446"/>
            <a:ext cx="1604676" cy="1504970"/>
          </a:xfrm>
          <a:prstGeom prst="rect">
            <a:avLst/>
          </a:prstGeom>
          <a:noFill/>
        </p:spPr>
        <p:txBody>
          <a:bodyPr lIns="72000" tIns="72000" rIns="72000" bIns="72000" anchor="ctr" anchorCtr="0"/>
          <a:lstStyle>
            <a:lvl1pPr marL="0" indent="0" algn="ctr">
              <a:buNone/>
              <a:defRPr sz="1401">
                <a:solidFill>
                  <a:schemeClr val="tx1"/>
                </a:solidFill>
              </a:defRPr>
            </a:lvl1pPr>
          </a:lstStyle>
          <a:p>
            <a:r>
              <a:rPr lang="en-AU" dirty="0"/>
              <a:t>Click to add icon and then on the Picture Format tab click Crop, scroll down and click Fit</a:t>
            </a:r>
          </a:p>
        </p:txBody>
      </p:sp>
      <p:sp>
        <p:nvSpPr>
          <p:cNvPr id="26" name="Text Placeholder 2">
            <a:extLst>
              <a:ext uri="{FF2B5EF4-FFF2-40B4-BE49-F238E27FC236}">
                <a16:creationId xmlns:a16="http://schemas.microsoft.com/office/drawing/2014/main" id="{B7CDE7F4-084A-44DD-8D1D-8061092A957C}"/>
              </a:ext>
            </a:extLst>
          </p:cNvPr>
          <p:cNvSpPr>
            <a:spLocks noGrp="1"/>
          </p:cNvSpPr>
          <p:nvPr>
            <p:ph type="body" idx="15" hasCustomPrompt="1"/>
          </p:nvPr>
        </p:nvSpPr>
        <p:spPr>
          <a:xfrm>
            <a:off x="1712900" y="4011652"/>
            <a:ext cx="2363952" cy="525850"/>
          </a:xfrm>
        </p:spPr>
        <p:txBody>
          <a:bodyPr anchor="t" anchorCtr="0"/>
          <a:lstStyle>
            <a:lvl1pPr marL="0" indent="0" algn="ctr">
              <a:lnSpc>
                <a:spcPct val="9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Heading </a:t>
            </a:r>
          </a:p>
        </p:txBody>
      </p:sp>
      <p:sp>
        <p:nvSpPr>
          <p:cNvPr id="27" name="Text Placeholder 2">
            <a:extLst>
              <a:ext uri="{FF2B5EF4-FFF2-40B4-BE49-F238E27FC236}">
                <a16:creationId xmlns:a16="http://schemas.microsoft.com/office/drawing/2014/main" id="{5CF6B0D6-8655-4571-9D47-6F4F2B4D5C39}"/>
              </a:ext>
            </a:extLst>
          </p:cNvPr>
          <p:cNvSpPr>
            <a:spLocks noGrp="1"/>
          </p:cNvSpPr>
          <p:nvPr>
            <p:ph type="body" idx="37"/>
          </p:nvPr>
        </p:nvSpPr>
        <p:spPr>
          <a:xfrm>
            <a:off x="1712900" y="4563380"/>
            <a:ext cx="2363952" cy="1190438"/>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US" noProof="0"/>
              <a:t>Click to edit Master text styles</a:t>
            </a:r>
          </a:p>
        </p:txBody>
      </p:sp>
      <p:sp>
        <p:nvSpPr>
          <p:cNvPr id="28" name="Text Placeholder 2">
            <a:extLst>
              <a:ext uri="{FF2B5EF4-FFF2-40B4-BE49-F238E27FC236}">
                <a16:creationId xmlns:a16="http://schemas.microsoft.com/office/drawing/2014/main" id="{226045A4-F481-4EAA-B226-01581092EC4C}"/>
              </a:ext>
            </a:extLst>
          </p:cNvPr>
          <p:cNvSpPr>
            <a:spLocks noGrp="1"/>
          </p:cNvSpPr>
          <p:nvPr>
            <p:ph type="body" idx="38" hasCustomPrompt="1"/>
          </p:nvPr>
        </p:nvSpPr>
        <p:spPr>
          <a:xfrm>
            <a:off x="4914024" y="4011652"/>
            <a:ext cx="2363952" cy="525850"/>
          </a:xfrm>
        </p:spPr>
        <p:txBody>
          <a:bodyPr anchor="t" anchorCtr="0"/>
          <a:lstStyle>
            <a:lvl1pPr marL="0" indent="0" algn="ctr">
              <a:lnSpc>
                <a:spcPct val="9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Heading </a:t>
            </a:r>
          </a:p>
        </p:txBody>
      </p:sp>
      <p:sp>
        <p:nvSpPr>
          <p:cNvPr id="29" name="Text Placeholder 2">
            <a:extLst>
              <a:ext uri="{FF2B5EF4-FFF2-40B4-BE49-F238E27FC236}">
                <a16:creationId xmlns:a16="http://schemas.microsoft.com/office/drawing/2014/main" id="{4676AAB4-58D8-4218-BF2F-EA9C881CF8A7}"/>
              </a:ext>
            </a:extLst>
          </p:cNvPr>
          <p:cNvSpPr>
            <a:spLocks noGrp="1"/>
          </p:cNvSpPr>
          <p:nvPr>
            <p:ph type="body" idx="39"/>
          </p:nvPr>
        </p:nvSpPr>
        <p:spPr>
          <a:xfrm>
            <a:off x="4914024" y="4563380"/>
            <a:ext cx="2363952" cy="1190438"/>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US" noProof="0"/>
              <a:t>Click to edit Master text styles</a:t>
            </a:r>
          </a:p>
        </p:txBody>
      </p:sp>
      <p:sp>
        <p:nvSpPr>
          <p:cNvPr id="30" name="Text Placeholder 2">
            <a:extLst>
              <a:ext uri="{FF2B5EF4-FFF2-40B4-BE49-F238E27FC236}">
                <a16:creationId xmlns:a16="http://schemas.microsoft.com/office/drawing/2014/main" id="{804CBB58-B398-43CA-8326-64CFC908AD96}"/>
              </a:ext>
            </a:extLst>
          </p:cNvPr>
          <p:cNvSpPr>
            <a:spLocks noGrp="1"/>
          </p:cNvSpPr>
          <p:nvPr>
            <p:ph type="body" idx="40" hasCustomPrompt="1"/>
          </p:nvPr>
        </p:nvSpPr>
        <p:spPr>
          <a:xfrm>
            <a:off x="8109025" y="4011652"/>
            <a:ext cx="2363952" cy="525850"/>
          </a:xfrm>
        </p:spPr>
        <p:txBody>
          <a:bodyPr anchor="t" anchorCtr="0"/>
          <a:lstStyle>
            <a:lvl1pPr marL="0" indent="0" algn="ctr">
              <a:lnSpc>
                <a:spcPct val="90000"/>
              </a:lnSpc>
              <a:spcBef>
                <a:spcPts val="0"/>
              </a:spcBef>
              <a:buNone/>
              <a:defRPr sz="1800" b="1">
                <a:solidFill>
                  <a:schemeClr val="accent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Heading </a:t>
            </a:r>
          </a:p>
        </p:txBody>
      </p:sp>
      <p:sp>
        <p:nvSpPr>
          <p:cNvPr id="31" name="Text Placeholder 2">
            <a:extLst>
              <a:ext uri="{FF2B5EF4-FFF2-40B4-BE49-F238E27FC236}">
                <a16:creationId xmlns:a16="http://schemas.microsoft.com/office/drawing/2014/main" id="{908901B4-BF83-4702-AF91-FAB50DA8B153}"/>
              </a:ext>
            </a:extLst>
          </p:cNvPr>
          <p:cNvSpPr>
            <a:spLocks noGrp="1"/>
          </p:cNvSpPr>
          <p:nvPr>
            <p:ph type="body" idx="41"/>
          </p:nvPr>
        </p:nvSpPr>
        <p:spPr>
          <a:xfrm>
            <a:off x="8109025" y="4563380"/>
            <a:ext cx="2363952" cy="1190438"/>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US" noProof="0"/>
              <a:t>Click to edit Master text styles</a:t>
            </a:r>
          </a:p>
        </p:txBody>
      </p:sp>
    </p:spTree>
    <p:extLst>
      <p:ext uri="{BB962C8B-B14F-4D97-AF65-F5344CB8AC3E}">
        <p14:creationId xmlns:p14="http://schemas.microsoft.com/office/powerpoint/2010/main" val="40756408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Charts (on grey) &amp; 2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F64D5F-250A-4878-8366-76EAA267EA6E}"/>
              </a:ext>
            </a:extLst>
          </p:cNvPr>
          <p:cNvSpPr/>
          <p:nvPr userDrawn="1"/>
        </p:nvSpPr>
        <p:spPr>
          <a:xfrm>
            <a:off x="759001" y="3976785"/>
            <a:ext cx="4590000" cy="22001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13" name="Rectangle 12">
            <a:extLst>
              <a:ext uri="{FF2B5EF4-FFF2-40B4-BE49-F238E27FC236}">
                <a16:creationId xmlns:a16="http://schemas.microsoft.com/office/drawing/2014/main" id="{C9C94AE5-13A6-472F-BBC3-C440BC11D850}"/>
              </a:ext>
            </a:extLst>
          </p:cNvPr>
          <p:cNvSpPr/>
          <p:nvPr userDrawn="1"/>
        </p:nvSpPr>
        <p:spPr>
          <a:xfrm>
            <a:off x="6843001" y="3976785"/>
            <a:ext cx="4590000" cy="22001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16" name="Content Placeholder 7">
            <a:extLst>
              <a:ext uri="{FF2B5EF4-FFF2-40B4-BE49-F238E27FC236}">
                <a16:creationId xmlns:a16="http://schemas.microsoft.com/office/drawing/2014/main" id="{723EFDE4-A720-4C85-A0E1-6C69F11CB4A4}"/>
              </a:ext>
            </a:extLst>
          </p:cNvPr>
          <p:cNvSpPr>
            <a:spLocks noGrp="1"/>
          </p:cNvSpPr>
          <p:nvPr>
            <p:ph sz="quarter" idx="21" hasCustomPrompt="1"/>
          </p:nvPr>
        </p:nvSpPr>
        <p:spPr>
          <a:xfrm>
            <a:off x="759001" y="4013232"/>
            <a:ext cx="4590000" cy="2163733"/>
          </a:xfrm>
        </p:spPr>
        <p:txBody>
          <a:bodyPr anchor="ctr" anchorCtr="0"/>
          <a:lstStyle>
            <a:lvl1pPr marL="0" indent="0" algn="ctr">
              <a:buNone/>
              <a:defRPr sz="1401"/>
            </a:lvl1pPr>
          </a:lstStyle>
          <a:p>
            <a:pPr lvl="0"/>
            <a:r>
              <a:rPr lang="en-US"/>
              <a:t>Click icon to add chart or table</a:t>
            </a:r>
            <a:endParaRPr lang="en-AU"/>
          </a:p>
        </p:txBody>
      </p:sp>
      <p:sp>
        <p:nvSpPr>
          <p:cNvPr id="20" name="Content Placeholder 7">
            <a:extLst>
              <a:ext uri="{FF2B5EF4-FFF2-40B4-BE49-F238E27FC236}">
                <a16:creationId xmlns:a16="http://schemas.microsoft.com/office/drawing/2014/main" id="{D47843A5-1EEE-42DE-AA1A-E40F7928E4EE}"/>
              </a:ext>
            </a:extLst>
          </p:cNvPr>
          <p:cNvSpPr>
            <a:spLocks noGrp="1"/>
          </p:cNvSpPr>
          <p:nvPr>
            <p:ph sz="quarter" idx="22" hasCustomPrompt="1"/>
          </p:nvPr>
        </p:nvSpPr>
        <p:spPr>
          <a:xfrm>
            <a:off x="6843001" y="4013232"/>
            <a:ext cx="4590000" cy="2163733"/>
          </a:xfrm>
        </p:spPr>
        <p:txBody>
          <a:bodyPr anchor="ctr" anchorCtr="0"/>
          <a:lstStyle>
            <a:lvl1pPr marL="0" indent="0" algn="ctr">
              <a:buNone/>
              <a:defRPr sz="1401"/>
            </a:lvl1pPr>
          </a:lstStyle>
          <a:p>
            <a:pPr lvl="0"/>
            <a:r>
              <a:rPr lang="en-US"/>
              <a:t>Click icon to add chart or table</a:t>
            </a:r>
            <a:endParaRPr lang="en-AU"/>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59ECB07B-DBC4-45A5-A24A-0184D9956638}"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GB" noProof="0"/>
              <a:t>Click to edit Master title style</a:t>
            </a:r>
            <a:endParaRPr lang="en-AU" noProof="0"/>
          </a:p>
        </p:txBody>
      </p:sp>
      <p:sp>
        <p:nvSpPr>
          <p:cNvPr id="10" name="Text Placeholder 10">
            <a:extLst>
              <a:ext uri="{FF2B5EF4-FFF2-40B4-BE49-F238E27FC236}">
                <a16:creationId xmlns:a16="http://schemas.microsoft.com/office/drawing/2014/main" id="{8099F59F-DBEE-4CC0-85AC-1C0EB8918FCD}"/>
              </a:ext>
            </a:extLst>
          </p:cNvPr>
          <p:cNvSpPr>
            <a:spLocks noGrp="1"/>
          </p:cNvSpPr>
          <p:nvPr>
            <p:ph type="body" sz="quarter" idx="14"/>
          </p:nvPr>
        </p:nvSpPr>
        <p:spPr>
          <a:xfrm>
            <a:off x="759001" y="1676400"/>
            <a:ext cx="4590000" cy="183455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1" name="Text Placeholder 10">
            <a:extLst>
              <a:ext uri="{FF2B5EF4-FFF2-40B4-BE49-F238E27FC236}">
                <a16:creationId xmlns:a16="http://schemas.microsoft.com/office/drawing/2014/main" id="{CF868681-AF25-46C0-A803-188E15239EB2}"/>
              </a:ext>
            </a:extLst>
          </p:cNvPr>
          <p:cNvSpPr>
            <a:spLocks noGrp="1"/>
          </p:cNvSpPr>
          <p:nvPr>
            <p:ph type="body" sz="quarter" idx="15"/>
          </p:nvPr>
        </p:nvSpPr>
        <p:spPr>
          <a:xfrm>
            <a:off x="6843001" y="1676400"/>
            <a:ext cx="4590000" cy="183455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7" name="Text Placeholder 2">
            <a:extLst>
              <a:ext uri="{FF2B5EF4-FFF2-40B4-BE49-F238E27FC236}">
                <a16:creationId xmlns:a16="http://schemas.microsoft.com/office/drawing/2014/main" id="{68A527B0-4005-4D05-9EF6-708638E5BD7C}"/>
              </a:ext>
            </a:extLst>
          </p:cNvPr>
          <p:cNvSpPr>
            <a:spLocks noGrp="1"/>
          </p:cNvSpPr>
          <p:nvPr>
            <p:ph type="body" idx="17" hasCustomPrompt="1"/>
          </p:nvPr>
        </p:nvSpPr>
        <p:spPr>
          <a:xfrm>
            <a:off x="759001" y="3748685"/>
            <a:ext cx="459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Chart title</a:t>
            </a:r>
          </a:p>
        </p:txBody>
      </p:sp>
      <p:sp>
        <p:nvSpPr>
          <p:cNvPr id="21" name="Text Placeholder 2">
            <a:extLst>
              <a:ext uri="{FF2B5EF4-FFF2-40B4-BE49-F238E27FC236}">
                <a16:creationId xmlns:a16="http://schemas.microsoft.com/office/drawing/2014/main" id="{EEC0A187-1AEA-47F0-A19E-2A933ED63EE0}"/>
              </a:ext>
            </a:extLst>
          </p:cNvPr>
          <p:cNvSpPr>
            <a:spLocks noGrp="1"/>
          </p:cNvSpPr>
          <p:nvPr>
            <p:ph type="body" idx="23" hasCustomPrompt="1"/>
          </p:nvPr>
        </p:nvSpPr>
        <p:spPr>
          <a:xfrm>
            <a:off x="6843001" y="3748685"/>
            <a:ext cx="459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Chart title</a:t>
            </a:r>
          </a:p>
        </p:txBody>
      </p:sp>
    </p:spTree>
    <p:extLst>
      <p:ext uri="{BB962C8B-B14F-4D97-AF65-F5344CB8AC3E}">
        <p14:creationId xmlns:p14="http://schemas.microsoft.com/office/powerpoint/2010/main" val="40477257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 Charts &amp; Tex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4F6DC73-D2E5-4C44-B6A2-EB181445D050}"/>
              </a:ext>
            </a:extLst>
          </p:cNvPr>
          <p:cNvSpPr>
            <a:spLocks noGrp="1"/>
          </p:cNvSpPr>
          <p:nvPr>
            <p:ph sz="quarter" idx="16" hasCustomPrompt="1"/>
          </p:nvPr>
        </p:nvSpPr>
        <p:spPr>
          <a:xfrm>
            <a:off x="3925019" y="1940944"/>
            <a:ext cx="3600000" cy="2001328"/>
          </a:xfrm>
        </p:spPr>
        <p:txBody>
          <a:bodyPr anchor="ctr" anchorCtr="0"/>
          <a:lstStyle>
            <a:lvl1pPr marL="0" indent="0" algn="ctr">
              <a:buNone/>
              <a:defRPr sz="1401"/>
            </a:lvl1pPr>
          </a:lstStyle>
          <a:p>
            <a:pPr lvl="0"/>
            <a:r>
              <a:rPr lang="en-US"/>
              <a:t>Click icon to add chart or table</a:t>
            </a:r>
            <a:endParaRPr lang="en-AU"/>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6A091A42-BA5B-40A5-AA58-174A46D6088B}"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GB" noProof="0"/>
              <a:t>Click to edit Master title style</a:t>
            </a:r>
            <a:endParaRPr lang="en-AU" noProof="0"/>
          </a:p>
        </p:txBody>
      </p:sp>
      <p:sp>
        <p:nvSpPr>
          <p:cNvPr id="12" name="Text Placeholder 2">
            <a:extLst>
              <a:ext uri="{FF2B5EF4-FFF2-40B4-BE49-F238E27FC236}">
                <a16:creationId xmlns:a16="http://schemas.microsoft.com/office/drawing/2014/main" id="{F773F9B7-25F8-4E5D-919A-FB05B02081AB}"/>
              </a:ext>
            </a:extLst>
          </p:cNvPr>
          <p:cNvSpPr>
            <a:spLocks noGrp="1"/>
          </p:cNvSpPr>
          <p:nvPr>
            <p:ph type="body" idx="15" hasCustomPrompt="1"/>
          </p:nvPr>
        </p:nvSpPr>
        <p:spPr>
          <a:xfrm>
            <a:off x="3925019" y="1676400"/>
            <a:ext cx="360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Chart title</a:t>
            </a:r>
          </a:p>
        </p:txBody>
      </p:sp>
      <p:sp>
        <p:nvSpPr>
          <p:cNvPr id="15" name="Content Placeholder 7">
            <a:extLst>
              <a:ext uri="{FF2B5EF4-FFF2-40B4-BE49-F238E27FC236}">
                <a16:creationId xmlns:a16="http://schemas.microsoft.com/office/drawing/2014/main" id="{12D3D275-DDAF-4C40-A0DF-D6866072262C}"/>
              </a:ext>
            </a:extLst>
          </p:cNvPr>
          <p:cNvSpPr>
            <a:spLocks noGrp="1"/>
          </p:cNvSpPr>
          <p:nvPr>
            <p:ph sz="quarter" idx="19" hasCustomPrompt="1"/>
          </p:nvPr>
        </p:nvSpPr>
        <p:spPr>
          <a:xfrm>
            <a:off x="7818127" y="1940944"/>
            <a:ext cx="3600000" cy="2001328"/>
          </a:xfrm>
        </p:spPr>
        <p:txBody>
          <a:bodyPr anchor="ctr" anchorCtr="0"/>
          <a:lstStyle>
            <a:lvl1pPr marL="0" indent="0" algn="ctr">
              <a:buNone/>
              <a:defRPr sz="1401"/>
            </a:lvl1pPr>
          </a:lstStyle>
          <a:p>
            <a:pPr lvl="0"/>
            <a:r>
              <a:rPr lang="en-US"/>
              <a:t>Click icon to add chart or table</a:t>
            </a:r>
            <a:endParaRPr lang="en-AU"/>
          </a:p>
        </p:txBody>
      </p:sp>
      <p:sp>
        <p:nvSpPr>
          <p:cNvPr id="16" name="Text Placeholder 2">
            <a:extLst>
              <a:ext uri="{FF2B5EF4-FFF2-40B4-BE49-F238E27FC236}">
                <a16:creationId xmlns:a16="http://schemas.microsoft.com/office/drawing/2014/main" id="{F5F04F51-A389-46FA-B78D-D767A5AECA4E}"/>
              </a:ext>
            </a:extLst>
          </p:cNvPr>
          <p:cNvSpPr>
            <a:spLocks noGrp="1"/>
          </p:cNvSpPr>
          <p:nvPr>
            <p:ph type="body" idx="20" hasCustomPrompt="1"/>
          </p:nvPr>
        </p:nvSpPr>
        <p:spPr>
          <a:xfrm>
            <a:off x="7818127" y="1676400"/>
            <a:ext cx="360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Chart title</a:t>
            </a:r>
          </a:p>
        </p:txBody>
      </p:sp>
      <p:sp>
        <p:nvSpPr>
          <p:cNvPr id="18" name="Content Placeholder 7">
            <a:extLst>
              <a:ext uri="{FF2B5EF4-FFF2-40B4-BE49-F238E27FC236}">
                <a16:creationId xmlns:a16="http://schemas.microsoft.com/office/drawing/2014/main" id="{1E7267D2-C32A-47A1-9405-712B6A92AD51}"/>
              </a:ext>
            </a:extLst>
          </p:cNvPr>
          <p:cNvSpPr>
            <a:spLocks noGrp="1"/>
          </p:cNvSpPr>
          <p:nvPr>
            <p:ph sz="quarter" idx="21" hasCustomPrompt="1"/>
          </p:nvPr>
        </p:nvSpPr>
        <p:spPr>
          <a:xfrm>
            <a:off x="3925019" y="4322284"/>
            <a:ext cx="3600000" cy="2001328"/>
          </a:xfrm>
        </p:spPr>
        <p:txBody>
          <a:bodyPr anchor="ctr" anchorCtr="0"/>
          <a:lstStyle>
            <a:lvl1pPr marL="0" indent="0" algn="ctr">
              <a:buNone/>
              <a:defRPr sz="1401"/>
            </a:lvl1pPr>
          </a:lstStyle>
          <a:p>
            <a:pPr lvl="0"/>
            <a:r>
              <a:rPr lang="en-US"/>
              <a:t>Click icon to add chart or table</a:t>
            </a:r>
            <a:endParaRPr lang="en-AU"/>
          </a:p>
        </p:txBody>
      </p:sp>
      <p:sp>
        <p:nvSpPr>
          <p:cNvPr id="19" name="Text Placeholder 2">
            <a:extLst>
              <a:ext uri="{FF2B5EF4-FFF2-40B4-BE49-F238E27FC236}">
                <a16:creationId xmlns:a16="http://schemas.microsoft.com/office/drawing/2014/main" id="{5E782376-C818-4FE4-B647-6C63AAE11D48}"/>
              </a:ext>
            </a:extLst>
          </p:cNvPr>
          <p:cNvSpPr>
            <a:spLocks noGrp="1"/>
          </p:cNvSpPr>
          <p:nvPr>
            <p:ph type="body" idx="22" hasCustomPrompt="1"/>
          </p:nvPr>
        </p:nvSpPr>
        <p:spPr>
          <a:xfrm>
            <a:off x="3925019" y="4057740"/>
            <a:ext cx="360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Chart title</a:t>
            </a:r>
          </a:p>
        </p:txBody>
      </p:sp>
      <p:sp>
        <p:nvSpPr>
          <p:cNvPr id="20" name="Content Placeholder 7">
            <a:extLst>
              <a:ext uri="{FF2B5EF4-FFF2-40B4-BE49-F238E27FC236}">
                <a16:creationId xmlns:a16="http://schemas.microsoft.com/office/drawing/2014/main" id="{A2A3DEBF-D699-4FD9-8B9A-C6722C2CF6F6}"/>
              </a:ext>
            </a:extLst>
          </p:cNvPr>
          <p:cNvSpPr>
            <a:spLocks noGrp="1"/>
          </p:cNvSpPr>
          <p:nvPr>
            <p:ph sz="quarter" idx="23" hasCustomPrompt="1"/>
          </p:nvPr>
        </p:nvSpPr>
        <p:spPr>
          <a:xfrm>
            <a:off x="7818127" y="4322284"/>
            <a:ext cx="3600000" cy="2001328"/>
          </a:xfrm>
        </p:spPr>
        <p:txBody>
          <a:bodyPr anchor="ctr" anchorCtr="0"/>
          <a:lstStyle>
            <a:lvl1pPr marL="0" indent="0" algn="ctr">
              <a:buNone/>
              <a:defRPr sz="1401"/>
            </a:lvl1pPr>
          </a:lstStyle>
          <a:p>
            <a:pPr lvl="0"/>
            <a:r>
              <a:rPr lang="en-US"/>
              <a:t>Click icon to add chart or table</a:t>
            </a:r>
            <a:endParaRPr lang="en-AU"/>
          </a:p>
        </p:txBody>
      </p:sp>
      <p:sp>
        <p:nvSpPr>
          <p:cNvPr id="21" name="Text Placeholder 2">
            <a:extLst>
              <a:ext uri="{FF2B5EF4-FFF2-40B4-BE49-F238E27FC236}">
                <a16:creationId xmlns:a16="http://schemas.microsoft.com/office/drawing/2014/main" id="{B5DC1914-60C2-4764-B8DB-054FEA1154BA}"/>
              </a:ext>
            </a:extLst>
          </p:cNvPr>
          <p:cNvSpPr>
            <a:spLocks noGrp="1"/>
          </p:cNvSpPr>
          <p:nvPr>
            <p:ph type="body" idx="24" hasCustomPrompt="1"/>
          </p:nvPr>
        </p:nvSpPr>
        <p:spPr>
          <a:xfrm>
            <a:off x="7818127" y="4057740"/>
            <a:ext cx="360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Chart title</a:t>
            </a:r>
          </a:p>
        </p:txBody>
      </p:sp>
      <p:sp>
        <p:nvSpPr>
          <p:cNvPr id="23" name="Text Placeholder 10">
            <a:extLst>
              <a:ext uri="{FF2B5EF4-FFF2-40B4-BE49-F238E27FC236}">
                <a16:creationId xmlns:a16="http://schemas.microsoft.com/office/drawing/2014/main" id="{68819E78-27FF-4ADE-AF18-768D8AAED959}"/>
              </a:ext>
            </a:extLst>
          </p:cNvPr>
          <p:cNvSpPr>
            <a:spLocks noGrp="1"/>
          </p:cNvSpPr>
          <p:nvPr>
            <p:ph type="body" sz="quarter" idx="14"/>
          </p:nvPr>
        </p:nvSpPr>
        <p:spPr>
          <a:xfrm>
            <a:off x="759001" y="1676404"/>
            <a:ext cx="2808000" cy="45005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3272043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 Charts (on grey) &amp;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79C501-22D6-4C9A-B46E-508BF0CC528C}"/>
              </a:ext>
            </a:extLst>
          </p:cNvPr>
          <p:cNvSpPr/>
          <p:nvPr userDrawn="1"/>
        </p:nvSpPr>
        <p:spPr>
          <a:xfrm>
            <a:off x="3925019" y="1905992"/>
            <a:ext cx="3600000" cy="20362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17" name="Rectangle 16">
            <a:extLst>
              <a:ext uri="{FF2B5EF4-FFF2-40B4-BE49-F238E27FC236}">
                <a16:creationId xmlns:a16="http://schemas.microsoft.com/office/drawing/2014/main" id="{4A3A3A66-92CB-472E-B24A-8A51BF26D467}"/>
              </a:ext>
            </a:extLst>
          </p:cNvPr>
          <p:cNvSpPr/>
          <p:nvPr userDrawn="1"/>
        </p:nvSpPr>
        <p:spPr>
          <a:xfrm>
            <a:off x="3925019" y="4287332"/>
            <a:ext cx="3600000" cy="20362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22" name="Rectangle 21">
            <a:extLst>
              <a:ext uri="{FF2B5EF4-FFF2-40B4-BE49-F238E27FC236}">
                <a16:creationId xmlns:a16="http://schemas.microsoft.com/office/drawing/2014/main" id="{F689A78C-D96F-4A9B-8175-FF89999333C1}"/>
              </a:ext>
            </a:extLst>
          </p:cNvPr>
          <p:cNvSpPr/>
          <p:nvPr userDrawn="1"/>
        </p:nvSpPr>
        <p:spPr>
          <a:xfrm>
            <a:off x="7818127" y="1905992"/>
            <a:ext cx="3600000" cy="20362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24" name="Rectangle 23">
            <a:extLst>
              <a:ext uri="{FF2B5EF4-FFF2-40B4-BE49-F238E27FC236}">
                <a16:creationId xmlns:a16="http://schemas.microsoft.com/office/drawing/2014/main" id="{F37EEC7F-AB01-41A8-92DF-19E2AFC151AC}"/>
              </a:ext>
            </a:extLst>
          </p:cNvPr>
          <p:cNvSpPr/>
          <p:nvPr userDrawn="1"/>
        </p:nvSpPr>
        <p:spPr>
          <a:xfrm>
            <a:off x="7818127" y="4287332"/>
            <a:ext cx="3600000" cy="20362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8" name="Content Placeholder 7">
            <a:extLst>
              <a:ext uri="{FF2B5EF4-FFF2-40B4-BE49-F238E27FC236}">
                <a16:creationId xmlns:a16="http://schemas.microsoft.com/office/drawing/2014/main" id="{54F6DC73-D2E5-4C44-B6A2-EB181445D050}"/>
              </a:ext>
            </a:extLst>
          </p:cNvPr>
          <p:cNvSpPr>
            <a:spLocks noGrp="1"/>
          </p:cNvSpPr>
          <p:nvPr>
            <p:ph sz="quarter" idx="16" hasCustomPrompt="1"/>
          </p:nvPr>
        </p:nvSpPr>
        <p:spPr>
          <a:xfrm>
            <a:off x="3925019" y="1940944"/>
            <a:ext cx="3600000" cy="2001328"/>
          </a:xfrm>
        </p:spPr>
        <p:txBody>
          <a:bodyPr anchor="ctr" anchorCtr="0"/>
          <a:lstStyle>
            <a:lvl1pPr marL="0" indent="0" algn="ctr">
              <a:buNone/>
              <a:defRPr sz="1401"/>
            </a:lvl1pPr>
          </a:lstStyle>
          <a:p>
            <a:pPr lvl="0"/>
            <a:r>
              <a:rPr lang="en-US"/>
              <a:t>Click icon to add chart or table</a:t>
            </a:r>
            <a:endParaRPr lang="en-AU"/>
          </a:p>
        </p:txBody>
      </p:sp>
      <p:sp>
        <p:nvSpPr>
          <p:cNvPr id="15" name="Content Placeholder 7">
            <a:extLst>
              <a:ext uri="{FF2B5EF4-FFF2-40B4-BE49-F238E27FC236}">
                <a16:creationId xmlns:a16="http://schemas.microsoft.com/office/drawing/2014/main" id="{12D3D275-DDAF-4C40-A0DF-D6866072262C}"/>
              </a:ext>
            </a:extLst>
          </p:cNvPr>
          <p:cNvSpPr>
            <a:spLocks noGrp="1"/>
          </p:cNvSpPr>
          <p:nvPr>
            <p:ph sz="quarter" idx="19" hasCustomPrompt="1"/>
          </p:nvPr>
        </p:nvSpPr>
        <p:spPr>
          <a:xfrm>
            <a:off x="7818127" y="1940944"/>
            <a:ext cx="3600000" cy="2001328"/>
          </a:xfrm>
        </p:spPr>
        <p:txBody>
          <a:bodyPr anchor="ctr" anchorCtr="0"/>
          <a:lstStyle>
            <a:lvl1pPr marL="0" indent="0" algn="ctr">
              <a:buNone/>
              <a:defRPr sz="1401"/>
            </a:lvl1pPr>
          </a:lstStyle>
          <a:p>
            <a:pPr lvl="0"/>
            <a:r>
              <a:rPr lang="en-US"/>
              <a:t>Click icon to add chart or table</a:t>
            </a:r>
            <a:endParaRPr lang="en-AU"/>
          </a:p>
        </p:txBody>
      </p:sp>
      <p:sp>
        <p:nvSpPr>
          <p:cNvPr id="18" name="Content Placeholder 7">
            <a:extLst>
              <a:ext uri="{FF2B5EF4-FFF2-40B4-BE49-F238E27FC236}">
                <a16:creationId xmlns:a16="http://schemas.microsoft.com/office/drawing/2014/main" id="{1E7267D2-C32A-47A1-9405-712B6A92AD51}"/>
              </a:ext>
            </a:extLst>
          </p:cNvPr>
          <p:cNvSpPr>
            <a:spLocks noGrp="1"/>
          </p:cNvSpPr>
          <p:nvPr>
            <p:ph sz="quarter" idx="21" hasCustomPrompt="1"/>
          </p:nvPr>
        </p:nvSpPr>
        <p:spPr>
          <a:xfrm>
            <a:off x="3925019" y="4322284"/>
            <a:ext cx="3600000" cy="2001328"/>
          </a:xfrm>
        </p:spPr>
        <p:txBody>
          <a:bodyPr anchor="ctr" anchorCtr="0"/>
          <a:lstStyle>
            <a:lvl1pPr marL="0" indent="0" algn="ctr">
              <a:buNone/>
              <a:defRPr sz="1401"/>
            </a:lvl1pPr>
          </a:lstStyle>
          <a:p>
            <a:pPr lvl="0"/>
            <a:r>
              <a:rPr lang="en-US"/>
              <a:t>Click icon to add chart or table</a:t>
            </a:r>
            <a:endParaRPr lang="en-AU"/>
          </a:p>
        </p:txBody>
      </p:sp>
      <p:sp>
        <p:nvSpPr>
          <p:cNvPr id="20" name="Content Placeholder 7">
            <a:extLst>
              <a:ext uri="{FF2B5EF4-FFF2-40B4-BE49-F238E27FC236}">
                <a16:creationId xmlns:a16="http://schemas.microsoft.com/office/drawing/2014/main" id="{A2A3DEBF-D699-4FD9-8B9A-C6722C2CF6F6}"/>
              </a:ext>
            </a:extLst>
          </p:cNvPr>
          <p:cNvSpPr>
            <a:spLocks noGrp="1"/>
          </p:cNvSpPr>
          <p:nvPr>
            <p:ph sz="quarter" idx="23" hasCustomPrompt="1"/>
          </p:nvPr>
        </p:nvSpPr>
        <p:spPr>
          <a:xfrm>
            <a:off x="7818127" y="4322284"/>
            <a:ext cx="3600000" cy="2001328"/>
          </a:xfrm>
        </p:spPr>
        <p:txBody>
          <a:bodyPr anchor="ctr" anchorCtr="0"/>
          <a:lstStyle>
            <a:lvl1pPr marL="0" indent="0" algn="ctr">
              <a:buNone/>
              <a:defRPr sz="1401"/>
            </a:lvl1pPr>
          </a:lstStyle>
          <a:p>
            <a:pPr lvl="0"/>
            <a:r>
              <a:rPr lang="en-US"/>
              <a:t>Click icon to add chart or table</a:t>
            </a:r>
            <a:endParaRPr lang="en-AU"/>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B791A034-7D9C-4111-B7E4-53357559EC0C}"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GB" noProof="0"/>
              <a:t>Click to edit Master title style</a:t>
            </a:r>
            <a:endParaRPr lang="en-AU" noProof="0"/>
          </a:p>
        </p:txBody>
      </p:sp>
      <p:sp>
        <p:nvSpPr>
          <p:cNvPr id="12" name="Text Placeholder 2">
            <a:extLst>
              <a:ext uri="{FF2B5EF4-FFF2-40B4-BE49-F238E27FC236}">
                <a16:creationId xmlns:a16="http://schemas.microsoft.com/office/drawing/2014/main" id="{F773F9B7-25F8-4E5D-919A-FB05B02081AB}"/>
              </a:ext>
            </a:extLst>
          </p:cNvPr>
          <p:cNvSpPr>
            <a:spLocks noGrp="1"/>
          </p:cNvSpPr>
          <p:nvPr>
            <p:ph type="body" idx="15" hasCustomPrompt="1"/>
          </p:nvPr>
        </p:nvSpPr>
        <p:spPr>
          <a:xfrm>
            <a:off x="3925019" y="1676400"/>
            <a:ext cx="360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Chart title</a:t>
            </a:r>
          </a:p>
        </p:txBody>
      </p:sp>
      <p:sp>
        <p:nvSpPr>
          <p:cNvPr id="16" name="Text Placeholder 2">
            <a:extLst>
              <a:ext uri="{FF2B5EF4-FFF2-40B4-BE49-F238E27FC236}">
                <a16:creationId xmlns:a16="http://schemas.microsoft.com/office/drawing/2014/main" id="{F5F04F51-A389-46FA-B78D-D767A5AECA4E}"/>
              </a:ext>
            </a:extLst>
          </p:cNvPr>
          <p:cNvSpPr>
            <a:spLocks noGrp="1"/>
          </p:cNvSpPr>
          <p:nvPr>
            <p:ph type="body" idx="20" hasCustomPrompt="1"/>
          </p:nvPr>
        </p:nvSpPr>
        <p:spPr>
          <a:xfrm>
            <a:off x="7818127" y="1676400"/>
            <a:ext cx="360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Chart title</a:t>
            </a:r>
          </a:p>
        </p:txBody>
      </p:sp>
      <p:sp>
        <p:nvSpPr>
          <p:cNvPr id="19" name="Text Placeholder 2">
            <a:extLst>
              <a:ext uri="{FF2B5EF4-FFF2-40B4-BE49-F238E27FC236}">
                <a16:creationId xmlns:a16="http://schemas.microsoft.com/office/drawing/2014/main" id="{5E782376-C818-4FE4-B647-6C63AAE11D48}"/>
              </a:ext>
            </a:extLst>
          </p:cNvPr>
          <p:cNvSpPr>
            <a:spLocks noGrp="1"/>
          </p:cNvSpPr>
          <p:nvPr>
            <p:ph type="body" idx="22" hasCustomPrompt="1"/>
          </p:nvPr>
        </p:nvSpPr>
        <p:spPr>
          <a:xfrm>
            <a:off x="3925019" y="4057740"/>
            <a:ext cx="360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Chart title</a:t>
            </a:r>
          </a:p>
        </p:txBody>
      </p:sp>
      <p:sp>
        <p:nvSpPr>
          <p:cNvPr id="21" name="Text Placeholder 2">
            <a:extLst>
              <a:ext uri="{FF2B5EF4-FFF2-40B4-BE49-F238E27FC236}">
                <a16:creationId xmlns:a16="http://schemas.microsoft.com/office/drawing/2014/main" id="{B5DC1914-60C2-4764-B8DB-054FEA1154BA}"/>
              </a:ext>
            </a:extLst>
          </p:cNvPr>
          <p:cNvSpPr>
            <a:spLocks noGrp="1"/>
          </p:cNvSpPr>
          <p:nvPr>
            <p:ph type="body" idx="24" hasCustomPrompt="1"/>
          </p:nvPr>
        </p:nvSpPr>
        <p:spPr>
          <a:xfrm>
            <a:off x="7818127" y="4057740"/>
            <a:ext cx="3600000" cy="264544"/>
          </a:xfrm>
        </p:spPr>
        <p:txBody>
          <a:bodyPr anchor="t" anchorCtr="0"/>
          <a:lstStyle>
            <a:lvl1pPr marL="0" indent="0" algn="ctr">
              <a:lnSpc>
                <a:spcPct val="100000"/>
              </a:lnSpc>
              <a:spcBef>
                <a:spcPts val="0"/>
              </a:spcBef>
              <a:buNone/>
              <a:defRPr sz="1401"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Chart title</a:t>
            </a:r>
          </a:p>
        </p:txBody>
      </p:sp>
      <p:sp>
        <p:nvSpPr>
          <p:cNvPr id="23" name="Text Placeholder 10">
            <a:extLst>
              <a:ext uri="{FF2B5EF4-FFF2-40B4-BE49-F238E27FC236}">
                <a16:creationId xmlns:a16="http://schemas.microsoft.com/office/drawing/2014/main" id="{68819E78-27FF-4ADE-AF18-768D8AAED959}"/>
              </a:ext>
            </a:extLst>
          </p:cNvPr>
          <p:cNvSpPr>
            <a:spLocks noGrp="1"/>
          </p:cNvSpPr>
          <p:nvPr>
            <p:ph type="body" sz="quarter" idx="14"/>
          </p:nvPr>
        </p:nvSpPr>
        <p:spPr>
          <a:xfrm>
            <a:off x="759001" y="1676404"/>
            <a:ext cx="2808000" cy="45005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8367029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Infographic">
    <p:bg>
      <p:bgPr>
        <a:solidFill>
          <a:srgbClr val="161818"/>
        </a:solidFill>
        <a:effectLst/>
      </p:bgPr>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21CFA4C-1F09-4286-9E2C-41675C2750D5}"/>
              </a:ext>
            </a:extLst>
          </p:cNvPr>
          <p:cNvSpPr>
            <a:spLocks noGrp="1"/>
          </p:cNvSpPr>
          <p:nvPr>
            <p:ph type="pic" sz="quarter" idx="31" hasCustomPrompt="1"/>
          </p:nvPr>
        </p:nvSpPr>
        <p:spPr>
          <a:xfrm>
            <a:off x="9144000" y="3429000"/>
            <a:ext cx="3048000" cy="3429000"/>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11" name="Picture Placeholder 8">
            <a:extLst>
              <a:ext uri="{FF2B5EF4-FFF2-40B4-BE49-F238E27FC236}">
                <a16:creationId xmlns:a16="http://schemas.microsoft.com/office/drawing/2014/main" id="{81B87C67-486C-48FF-9B3D-EE58045C5027}"/>
              </a:ext>
            </a:extLst>
          </p:cNvPr>
          <p:cNvSpPr>
            <a:spLocks noGrp="1"/>
          </p:cNvSpPr>
          <p:nvPr>
            <p:ph type="pic" sz="quarter" idx="32" hasCustomPrompt="1"/>
          </p:nvPr>
        </p:nvSpPr>
        <p:spPr>
          <a:xfrm>
            <a:off x="0" y="3429000"/>
            <a:ext cx="6096000" cy="3429000"/>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12" name="Rectangle 11">
            <a:extLst>
              <a:ext uri="{FF2B5EF4-FFF2-40B4-BE49-F238E27FC236}">
                <a16:creationId xmlns:a16="http://schemas.microsoft.com/office/drawing/2014/main" id="{4B72BA0A-FC28-48D2-989D-7F55CC55DE27}"/>
              </a:ext>
            </a:extLst>
          </p:cNvPr>
          <p:cNvSpPr/>
          <p:nvPr userDrawn="1"/>
        </p:nvSpPr>
        <p:spPr>
          <a:xfrm>
            <a:off x="3048006" y="0"/>
            <a:ext cx="30474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15" name="Text Placeholder 2">
            <a:extLst>
              <a:ext uri="{FF2B5EF4-FFF2-40B4-BE49-F238E27FC236}">
                <a16:creationId xmlns:a16="http://schemas.microsoft.com/office/drawing/2014/main" id="{69485B5C-12AA-4DEC-839A-4C0AFC69B76D}"/>
              </a:ext>
            </a:extLst>
          </p:cNvPr>
          <p:cNvSpPr>
            <a:spLocks noGrp="1"/>
          </p:cNvSpPr>
          <p:nvPr>
            <p:ph type="body" idx="33" hasCustomPrompt="1"/>
          </p:nvPr>
        </p:nvSpPr>
        <p:spPr>
          <a:xfrm>
            <a:off x="3046800" y="0"/>
            <a:ext cx="3048000" cy="3429000"/>
          </a:xfrm>
        </p:spPr>
        <p:txBody>
          <a:bodyPr lIns="360000" rIns="360000" anchor="ctr" anchorCtr="0"/>
          <a:lstStyle>
            <a:lvl1pPr marL="0" indent="0" algn="ctr">
              <a:lnSpc>
                <a:spcPct val="100000"/>
              </a:lnSpc>
              <a:spcBef>
                <a:spcPts val="900"/>
              </a:spcBef>
              <a:buNone/>
              <a:defRPr sz="1801"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Click to add text and if you want to add a heading increase the font size to 28pt</a:t>
            </a:r>
          </a:p>
        </p:txBody>
      </p:sp>
      <p:sp>
        <p:nvSpPr>
          <p:cNvPr id="13" name="Rectangle 12">
            <a:extLst>
              <a:ext uri="{FF2B5EF4-FFF2-40B4-BE49-F238E27FC236}">
                <a16:creationId xmlns:a16="http://schemas.microsoft.com/office/drawing/2014/main" id="{DB37CDB6-C28E-45C3-B47E-C806888BE361}"/>
              </a:ext>
            </a:extLst>
          </p:cNvPr>
          <p:cNvSpPr/>
          <p:nvPr userDrawn="1"/>
        </p:nvSpPr>
        <p:spPr>
          <a:xfrm>
            <a:off x="9144605" y="0"/>
            <a:ext cx="3047401" cy="3429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lvl1pPr>
              <a:defRPr>
                <a:solidFill>
                  <a:schemeClr val="bg1"/>
                </a:solidFill>
              </a:defRPr>
            </a:lvl1pPr>
          </a:lstStyle>
          <a:p>
            <a:fld id="{751F3D3B-285D-4468-9BAC-3475055B510C}"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lvl1pPr>
              <a:defRPr>
                <a:solidFill>
                  <a:schemeClr val="bg1"/>
                </a:solidFill>
              </a:defRPr>
            </a:lvl1p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lvl1pPr>
              <a:defRPr>
                <a:solidFill>
                  <a:schemeClr val="bg1"/>
                </a:solidFill>
              </a:defRPr>
            </a:lvl1pPr>
          </a:lstStyle>
          <a:p>
            <a:fld id="{E6316B6A-336A-44FF-82DA-A4D1594FA055}" type="slidenum">
              <a:rPr lang="en-AU" smtClean="0"/>
              <a:pPr/>
              <a:t>‹#›</a:t>
            </a:fld>
            <a:endParaRPr lang="en-AU" dirty="0"/>
          </a:p>
        </p:txBody>
      </p:sp>
      <p:sp>
        <p:nvSpPr>
          <p:cNvPr id="9" name="Picture Placeholder 8">
            <a:extLst>
              <a:ext uri="{FF2B5EF4-FFF2-40B4-BE49-F238E27FC236}">
                <a16:creationId xmlns:a16="http://schemas.microsoft.com/office/drawing/2014/main" id="{03C0A9C8-ABDD-48F5-BE57-B527AB1FEF1A}"/>
              </a:ext>
            </a:extLst>
          </p:cNvPr>
          <p:cNvSpPr>
            <a:spLocks noGrp="1"/>
          </p:cNvSpPr>
          <p:nvPr>
            <p:ph type="pic" sz="quarter" idx="30" hasCustomPrompt="1"/>
          </p:nvPr>
        </p:nvSpPr>
        <p:spPr>
          <a:xfrm>
            <a:off x="6096000" y="0"/>
            <a:ext cx="3048000" cy="3429000"/>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14" name="Text Placeholder 2">
            <a:extLst>
              <a:ext uri="{FF2B5EF4-FFF2-40B4-BE49-F238E27FC236}">
                <a16:creationId xmlns:a16="http://schemas.microsoft.com/office/drawing/2014/main" id="{B342483B-965A-45F9-BD9F-E53A2477E83B}"/>
              </a:ext>
            </a:extLst>
          </p:cNvPr>
          <p:cNvSpPr>
            <a:spLocks noGrp="1"/>
          </p:cNvSpPr>
          <p:nvPr>
            <p:ph type="body" idx="13" hasCustomPrompt="1"/>
          </p:nvPr>
        </p:nvSpPr>
        <p:spPr>
          <a:xfrm>
            <a:off x="6095401" y="3429000"/>
            <a:ext cx="3048000" cy="3429000"/>
          </a:xfrm>
        </p:spPr>
        <p:txBody>
          <a:bodyPr lIns="360000" rIns="360000" anchor="ctr" anchorCtr="0"/>
          <a:lstStyle>
            <a:lvl1pPr marL="0" marR="0" indent="0" algn="ctr" defTabSz="914332" rtl="0" eaLnBrk="1" fontAlgn="auto" latinLnBrk="0" hangingPunct="1">
              <a:lnSpc>
                <a:spcPct val="100000"/>
              </a:lnSpc>
              <a:spcBef>
                <a:spcPts val="900"/>
              </a:spcBef>
              <a:spcAft>
                <a:spcPts val="0"/>
              </a:spcAft>
              <a:buClr>
                <a:schemeClr val="accent1"/>
              </a:buClr>
              <a:buSzTx/>
              <a:buFont typeface="Arial" panose="020B0604020202020204" pitchFamily="34" charset="0"/>
              <a:buNone/>
              <a:tabLst/>
              <a:defRPr sz="1801"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marL="0" marR="0" lvl="0" indent="0" algn="ctr" defTabSz="914332" rtl="0" eaLnBrk="1" fontAlgn="auto" latinLnBrk="0" hangingPunct="1">
              <a:lnSpc>
                <a:spcPct val="100000"/>
              </a:lnSpc>
              <a:spcBef>
                <a:spcPts val="900"/>
              </a:spcBef>
              <a:spcAft>
                <a:spcPts val="0"/>
              </a:spcAft>
              <a:buClr>
                <a:schemeClr val="accent1"/>
              </a:buClr>
              <a:buSzTx/>
              <a:buFont typeface="Arial" panose="020B0604020202020204" pitchFamily="34" charset="0"/>
              <a:buNone/>
              <a:tabLst/>
              <a:defRPr/>
            </a:pPr>
            <a:r>
              <a:rPr lang="en-AU" noProof="0"/>
              <a:t>Click to add text and if you want to add a heading increase the font size to 28pt</a:t>
            </a:r>
          </a:p>
        </p:txBody>
      </p:sp>
      <p:sp>
        <p:nvSpPr>
          <p:cNvPr id="16" name="Text Placeholder 2">
            <a:extLst>
              <a:ext uri="{FF2B5EF4-FFF2-40B4-BE49-F238E27FC236}">
                <a16:creationId xmlns:a16="http://schemas.microsoft.com/office/drawing/2014/main" id="{0FB02AA9-3CFD-42F6-A89B-0E9879820066}"/>
              </a:ext>
            </a:extLst>
          </p:cNvPr>
          <p:cNvSpPr>
            <a:spLocks noGrp="1"/>
          </p:cNvSpPr>
          <p:nvPr>
            <p:ph type="body" idx="34" hasCustomPrompt="1"/>
          </p:nvPr>
        </p:nvSpPr>
        <p:spPr>
          <a:xfrm>
            <a:off x="9144000" y="0"/>
            <a:ext cx="3048000" cy="3429000"/>
          </a:xfrm>
        </p:spPr>
        <p:txBody>
          <a:bodyPr lIns="360000" rIns="360000" anchor="ctr" anchorCtr="0"/>
          <a:lstStyle>
            <a:lvl1pPr marL="0" marR="0" indent="0" algn="ctr" defTabSz="914332" rtl="0" eaLnBrk="1" fontAlgn="auto" latinLnBrk="0" hangingPunct="1">
              <a:lnSpc>
                <a:spcPct val="100000"/>
              </a:lnSpc>
              <a:spcBef>
                <a:spcPts val="900"/>
              </a:spcBef>
              <a:spcAft>
                <a:spcPts val="0"/>
              </a:spcAft>
              <a:buClr>
                <a:schemeClr val="accent1"/>
              </a:buClr>
              <a:buSzTx/>
              <a:buFont typeface="Arial" panose="020B0604020202020204" pitchFamily="34" charset="0"/>
              <a:buNone/>
              <a:tabLst/>
              <a:defRPr sz="1801"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marL="0" marR="0" lvl="0" indent="0" algn="ctr" defTabSz="914332" rtl="0" eaLnBrk="1" fontAlgn="auto" latinLnBrk="0" hangingPunct="1">
              <a:lnSpc>
                <a:spcPct val="100000"/>
              </a:lnSpc>
              <a:spcBef>
                <a:spcPts val="900"/>
              </a:spcBef>
              <a:spcAft>
                <a:spcPts val="0"/>
              </a:spcAft>
              <a:buClr>
                <a:schemeClr val="accent1"/>
              </a:buClr>
              <a:buSzTx/>
              <a:buFont typeface="Arial" panose="020B0604020202020204" pitchFamily="34" charset="0"/>
              <a:buNone/>
              <a:tabLst/>
              <a:defRPr/>
            </a:pPr>
            <a:r>
              <a:rPr lang="en-AU" noProof="0"/>
              <a:t>Click to add text and if you want to add a heading increase the font size to 28pt</a:t>
            </a:r>
          </a:p>
        </p:txBody>
      </p:sp>
      <p:sp>
        <p:nvSpPr>
          <p:cNvPr id="17" name="Text Placeholder 2">
            <a:extLst>
              <a:ext uri="{FF2B5EF4-FFF2-40B4-BE49-F238E27FC236}">
                <a16:creationId xmlns:a16="http://schemas.microsoft.com/office/drawing/2014/main" id="{74ECC1D4-01DB-4731-B9CC-9FB487D4251C}"/>
              </a:ext>
            </a:extLst>
          </p:cNvPr>
          <p:cNvSpPr>
            <a:spLocks noGrp="1"/>
          </p:cNvSpPr>
          <p:nvPr>
            <p:ph type="body" idx="35" hasCustomPrompt="1"/>
          </p:nvPr>
        </p:nvSpPr>
        <p:spPr>
          <a:xfrm>
            <a:off x="0" y="0"/>
            <a:ext cx="3048000" cy="3429000"/>
          </a:xfrm>
        </p:spPr>
        <p:txBody>
          <a:bodyPr lIns="360000" rIns="360000" anchor="ctr" anchorCtr="0">
            <a:normAutofit/>
          </a:bodyPr>
          <a:lstStyle>
            <a:lvl1pPr marL="0" indent="0" algn="ctr">
              <a:lnSpc>
                <a:spcPct val="100000"/>
              </a:lnSpc>
              <a:spcBef>
                <a:spcPts val="601"/>
              </a:spcBef>
              <a:buNone/>
              <a:defRPr sz="11000" b="1">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X%</a:t>
            </a:r>
          </a:p>
        </p:txBody>
      </p:sp>
    </p:spTree>
    <p:extLst>
      <p:ext uri="{BB962C8B-B14F-4D97-AF65-F5344CB8AC3E}">
        <p14:creationId xmlns:p14="http://schemas.microsoft.com/office/powerpoint/2010/main" val="34965844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Infographic">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92D9D0-597F-EECC-A512-9ED655BE9A80}"/>
              </a:ext>
            </a:extLst>
          </p:cNvPr>
          <p:cNvSpPr/>
          <p:nvPr userDrawn="1"/>
        </p:nvSpPr>
        <p:spPr>
          <a:xfrm>
            <a:off x="9141327" y="3429000"/>
            <a:ext cx="3050673" cy="3429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10" name="Picture Placeholder 8">
            <a:extLst>
              <a:ext uri="{FF2B5EF4-FFF2-40B4-BE49-F238E27FC236}">
                <a16:creationId xmlns:a16="http://schemas.microsoft.com/office/drawing/2014/main" id="{421CFA4C-1F09-4286-9E2C-41675C2750D5}"/>
              </a:ext>
            </a:extLst>
          </p:cNvPr>
          <p:cNvSpPr>
            <a:spLocks noGrp="1"/>
          </p:cNvSpPr>
          <p:nvPr>
            <p:ph type="pic" sz="quarter" idx="31" hasCustomPrompt="1"/>
          </p:nvPr>
        </p:nvSpPr>
        <p:spPr>
          <a:xfrm>
            <a:off x="9155904" y="0"/>
            <a:ext cx="3048000" cy="3429000"/>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12" name="Rectangle 11">
            <a:extLst>
              <a:ext uri="{FF2B5EF4-FFF2-40B4-BE49-F238E27FC236}">
                <a16:creationId xmlns:a16="http://schemas.microsoft.com/office/drawing/2014/main" id="{4B72BA0A-FC28-48D2-989D-7F55CC55DE27}"/>
              </a:ext>
            </a:extLst>
          </p:cNvPr>
          <p:cNvSpPr/>
          <p:nvPr userDrawn="1"/>
        </p:nvSpPr>
        <p:spPr>
          <a:xfrm>
            <a:off x="3043085" y="3429000"/>
            <a:ext cx="3047401" cy="3429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1" tIns="22860" rIns="45721" bIns="22860" numCol="1" spcCol="0" rtlCol="0" fromWordArt="0" anchor="ctr" anchorCtr="0" forceAA="0" compatLnSpc="1">
            <a:prstTxWarp prst="textNoShape">
              <a:avLst/>
            </a:prstTxWarp>
            <a:noAutofit/>
          </a:bodyPr>
          <a:lstStyle/>
          <a:p>
            <a:pPr algn="ctr"/>
            <a:endParaRPr lang="en-AU" sz="900" dirty="0"/>
          </a:p>
        </p:txBody>
      </p:sp>
      <p:sp>
        <p:nvSpPr>
          <p:cNvPr id="15" name="Text Placeholder 2">
            <a:extLst>
              <a:ext uri="{FF2B5EF4-FFF2-40B4-BE49-F238E27FC236}">
                <a16:creationId xmlns:a16="http://schemas.microsoft.com/office/drawing/2014/main" id="{69485B5C-12AA-4DEC-839A-4C0AFC69B76D}"/>
              </a:ext>
            </a:extLst>
          </p:cNvPr>
          <p:cNvSpPr>
            <a:spLocks noGrp="1"/>
          </p:cNvSpPr>
          <p:nvPr>
            <p:ph type="body" idx="33" hasCustomPrompt="1"/>
          </p:nvPr>
        </p:nvSpPr>
        <p:spPr>
          <a:xfrm>
            <a:off x="3024193" y="3429000"/>
            <a:ext cx="3048000" cy="3429000"/>
          </a:xfrm>
        </p:spPr>
        <p:txBody>
          <a:bodyPr lIns="360000" rIns="360000" anchor="ctr" anchorCtr="0"/>
          <a:lstStyle>
            <a:lvl1pPr marL="0" indent="0" algn="ctr">
              <a:lnSpc>
                <a:spcPct val="100000"/>
              </a:lnSpc>
              <a:spcBef>
                <a:spcPts val="900"/>
              </a:spcBef>
              <a:buNone/>
              <a:defRPr sz="1801"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Click to add text and if you want to add a heading increase the font size to 28pt</a:t>
            </a:r>
          </a:p>
        </p:txBody>
      </p:sp>
      <p:sp>
        <p:nvSpPr>
          <p:cNvPr id="9" name="Picture Placeholder 8">
            <a:extLst>
              <a:ext uri="{FF2B5EF4-FFF2-40B4-BE49-F238E27FC236}">
                <a16:creationId xmlns:a16="http://schemas.microsoft.com/office/drawing/2014/main" id="{03C0A9C8-ABDD-48F5-BE57-B527AB1FEF1A}"/>
              </a:ext>
            </a:extLst>
          </p:cNvPr>
          <p:cNvSpPr>
            <a:spLocks noGrp="1"/>
          </p:cNvSpPr>
          <p:nvPr>
            <p:ph type="pic" sz="quarter" idx="30" hasCustomPrompt="1"/>
          </p:nvPr>
        </p:nvSpPr>
        <p:spPr>
          <a:xfrm>
            <a:off x="3059302" y="0"/>
            <a:ext cx="3048000" cy="3429000"/>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14" name="Text Placeholder 2">
            <a:extLst>
              <a:ext uri="{FF2B5EF4-FFF2-40B4-BE49-F238E27FC236}">
                <a16:creationId xmlns:a16="http://schemas.microsoft.com/office/drawing/2014/main" id="{B342483B-965A-45F9-BD9F-E53A2477E83B}"/>
              </a:ext>
            </a:extLst>
          </p:cNvPr>
          <p:cNvSpPr>
            <a:spLocks noGrp="1"/>
          </p:cNvSpPr>
          <p:nvPr>
            <p:ph type="body" idx="13" hasCustomPrompt="1"/>
          </p:nvPr>
        </p:nvSpPr>
        <p:spPr>
          <a:xfrm>
            <a:off x="6119807" y="0"/>
            <a:ext cx="3048000" cy="3429000"/>
          </a:xfrm>
        </p:spPr>
        <p:txBody>
          <a:bodyPr lIns="360000" rIns="360000" anchor="ctr" anchorCtr="0"/>
          <a:lstStyle>
            <a:lvl1pPr marL="0" marR="0" indent="0" algn="ctr" defTabSz="914332" rtl="0" eaLnBrk="1" fontAlgn="auto" latinLnBrk="0" hangingPunct="1">
              <a:lnSpc>
                <a:spcPct val="100000"/>
              </a:lnSpc>
              <a:spcBef>
                <a:spcPts val="900"/>
              </a:spcBef>
              <a:spcAft>
                <a:spcPts val="0"/>
              </a:spcAft>
              <a:buClr>
                <a:schemeClr val="accent1"/>
              </a:buClr>
              <a:buSzTx/>
              <a:buFont typeface="Arial" panose="020B0604020202020204" pitchFamily="34" charset="0"/>
              <a:buNone/>
              <a:tabLst/>
              <a:defRPr sz="1801"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marL="0" marR="0" lvl="0" indent="0" algn="ctr" defTabSz="914332" rtl="0" eaLnBrk="1" fontAlgn="auto" latinLnBrk="0" hangingPunct="1">
              <a:lnSpc>
                <a:spcPct val="100000"/>
              </a:lnSpc>
              <a:spcBef>
                <a:spcPts val="900"/>
              </a:spcBef>
              <a:spcAft>
                <a:spcPts val="0"/>
              </a:spcAft>
              <a:buClr>
                <a:schemeClr val="accent1"/>
              </a:buClr>
              <a:buSzTx/>
              <a:buFont typeface="Arial" panose="020B0604020202020204" pitchFamily="34" charset="0"/>
              <a:buNone/>
              <a:tabLst/>
              <a:defRPr/>
            </a:pPr>
            <a:r>
              <a:rPr lang="en-AU" noProof="0"/>
              <a:t>Click to add text and if you want to add a heading increase the font size to 28pt</a:t>
            </a:r>
          </a:p>
        </p:txBody>
      </p:sp>
      <p:sp>
        <p:nvSpPr>
          <p:cNvPr id="16" name="Text Placeholder 2">
            <a:extLst>
              <a:ext uri="{FF2B5EF4-FFF2-40B4-BE49-F238E27FC236}">
                <a16:creationId xmlns:a16="http://schemas.microsoft.com/office/drawing/2014/main" id="{0FB02AA9-3CFD-42F6-A89B-0E9879820066}"/>
              </a:ext>
            </a:extLst>
          </p:cNvPr>
          <p:cNvSpPr>
            <a:spLocks noGrp="1"/>
          </p:cNvSpPr>
          <p:nvPr>
            <p:ph type="body" idx="34" hasCustomPrompt="1"/>
          </p:nvPr>
        </p:nvSpPr>
        <p:spPr>
          <a:xfrm>
            <a:off x="-598" y="0"/>
            <a:ext cx="3059900" cy="3429000"/>
          </a:xfrm>
        </p:spPr>
        <p:txBody>
          <a:bodyPr lIns="360000" rIns="360000" anchor="ctr" anchorCtr="0"/>
          <a:lstStyle>
            <a:lvl1pPr marL="0" marR="0" indent="0" algn="ctr" defTabSz="914332" rtl="0" eaLnBrk="1" fontAlgn="auto" latinLnBrk="0" hangingPunct="1">
              <a:lnSpc>
                <a:spcPct val="100000"/>
              </a:lnSpc>
              <a:spcBef>
                <a:spcPts val="900"/>
              </a:spcBef>
              <a:spcAft>
                <a:spcPts val="0"/>
              </a:spcAft>
              <a:buClr>
                <a:schemeClr val="accent1"/>
              </a:buClr>
              <a:buSzTx/>
              <a:buFont typeface="Arial" panose="020B0604020202020204" pitchFamily="34" charset="0"/>
              <a:buNone/>
              <a:tabLst/>
              <a:defRPr sz="1801"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marL="0" marR="0" lvl="0" indent="0" algn="ctr" defTabSz="914332" rtl="0" eaLnBrk="1" fontAlgn="auto" latinLnBrk="0" hangingPunct="1">
              <a:lnSpc>
                <a:spcPct val="100000"/>
              </a:lnSpc>
              <a:spcBef>
                <a:spcPts val="900"/>
              </a:spcBef>
              <a:spcAft>
                <a:spcPts val="0"/>
              </a:spcAft>
              <a:buClr>
                <a:schemeClr val="accent1"/>
              </a:buClr>
              <a:buSzTx/>
              <a:buFont typeface="Arial" panose="020B0604020202020204" pitchFamily="34" charset="0"/>
              <a:buNone/>
              <a:tabLst/>
              <a:defRPr/>
            </a:pPr>
            <a:r>
              <a:rPr lang="en-AU" noProof="0"/>
              <a:t>Click to add text and if you want to add a heading increase the font size to 28pt</a:t>
            </a:r>
          </a:p>
        </p:txBody>
      </p:sp>
      <p:sp>
        <p:nvSpPr>
          <p:cNvPr id="2" name="Picture Placeholder 8">
            <a:extLst>
              <a:ext uri="{FF2B5EF4-FFF2-40B4-BE49-F238E27FC236}">
                <a16:creationId xmlns:a16="http://schemas.microsoft.com/office/drawing/2014/main" id="{EA52B249-724C-83DD-75A9-2AD1F5DBD96F}"/>
              </a:ext>
            </a:extLst>
          </p:cNvPr>
          <p:cNvSpPr>
            <a:spLocks noGrp="1"/>
          </p:cNvSpPr>
          <p:nvPr>
            <p:ph type="pic" sz="quarter" idx="35" hasCustomPrompt="1"/>
          </p:nvPr>
        </p:nvSpPr>
        <p:spPr>
          <a:xfrm>
            <a:off x="6096605" y="3429000"/>
            <a:ext cx="3048000" cy="3429000"/>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7" name="Text Placeholder 2">
            <a:extLst>
              <a:ext uri="{FF2B5EF4-FFF2-40B4-BE49-F238E27FC236}">
                <a16:creationId xmlns:a16="http://schemas.microsoft.com/office/drawing/2014/main" id="{76DB0E3D-9B58-9E56-1ACE-20F9AB608357}"/>
              </a:ext>
            </a:extLst>
          </p:cNvPr>
          <p:cNvSpPr>
            <a:spLocks noGrp="1"/>
          </p:cNvSpPr>
          <p:nvPr>
            <p:ph type="body" idx="36" hasCustomPrompt="1"/>
          </p:nvPr>
        </p:nvSpPr>
        <p:spPr>
          <a:xfrm>
            <a:off x="9150724" y="3429000"/>
            <a:ext cx="3048000" cy="3429000"/>
          </a:xfrm>
        </p:spPr>
        <p:txBody>
          <a:bodyPr lIns="360000" rIns="360000" anchor="ctr" anchorCtr="0"/>
          <a:lstStyle>
            <a:lvl1pPr marL="0" indent="0" algn="ctr">
              <a:lnSpc>
                <a:spcPct val="100000"/>
              </a:lnSpc>
              <a:spcBef>
                <a:spcPts val="900"/>
              </a:spcBef>
              <a:buNone/>
              <a:defRPr sz="1801"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Click to add text and if you want to add a heading increase the font size to 28pt</a:t>
            </a:r>
          </a:p>
        </p:txBody>
      </p:sp>
      <p:sp>
        <p:nvSpPr>
          <p:cNvPr id="8" name="Picture Placeholder 8">
            <a:extLst>
              <a:ext uri="{FF2B5EF4-FFF2-40B4-BE49-F238E27FC236}">
                <a16:creationId xmlns:a16="http://schemas.microsoft.com/office/drawing/2014/main" id="{14F544C7-4D64-D461-8777-253F66832213}"/>
              </a:ext>
            </a:extLst>
          </p:cNvPr>
          <p:cNvSpPr>
            <a:spLocks noGrp="1"/>
          </p:cNvSpPr>
          <p:nvPr>
            <p:ph type="pic" sz="quarter" idx="37" hasCustomPrompt="1"/>
          </p:nvPr>
        </p:nvSpPr>
        <p:spPr>
          <a:xfrm>
            <a:off x="-11639" y="3429000"/>
            <a:ext cx="3048000" cy="3429000"/>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Tree>
    <p:extLst>
      <p:ext uri="{BB962C8B-B14F-4D97-AF65-F5344CB8AC3E}">
        <p14:creationId xmlns:p14="http://schemas.microsoft.com/office/powerpoint/2010/main" val="8166610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7FB9-5938-48AD-BBB6-68F77AA9D38E}"/>
              </a:ext>
            </a:extLst>
          </p:cNvPr>
          <p:cNvSpPr>
            <a:spLocks noGrp="1"/>
          </p:cNvSpPr>
          <p:nvPr>
            <p:ph type="title"/>
          </p:nvPr>
        </p:nvSpPr>
        <p:spPr/>
        <p:txBody>
          <a:bodyPr/>
          <a:lstStyle/>
          <a:p>
            <a:r>
              <a:rPr lang="en-GB" noProof="0"/>
              <a:t>Click to edit Master title style</a:t>
            </a:r>
            <a:endParaRPr lang="en-AU" noProof="0"/>
          </a:p>
        </p:txBody>
      </p:sp>
      <p:sp>
        <p:nvSpPr>
          <p:cNvPr id="3" name="Date Placeholder 2">
            <a:extLst>
              <a:ext uri="{FF2B5EF4-FFF2-40B4-BE49-F238E27FC236}">
                <a16:creationId xmlns:a16="http://schemas.microsoft.com/office/drawing/2014/main" id="{3094A408-4541-46F8-9F97-067C05877925}"/>
              </a:ext>
            </a:extLst>
          </p:cNvPr>
          <p:cNvSpPr>
            <a:spLocks noGrp="1"/>
          </p:cNvSpPr>
          <p:nvPr>
            <p:ph type="dt" sz="half" idx="10"/>
          </p:nvPr>
        </p:nvSpPr>
        <p:spPr/>
        <p:txBody>
          <a:bodyPr/>
          <a:lstStyle/>
          <a:p>
            <a:fld id="{FED32FA7-F17F-4455-ADE8-8D80A2059FEE}" type="datetime1">
              <a:rPr lang="en-AU" smtClean="0"/>
              <a:t>28/04/2025</a:t>
            </a:fld>
            <a:endParaRPr lang="en-AU" dirty="0"/>
          </a:p>
        </p:txBody>
      </p:sp>
      <p:sp>
        <p:nvSpPr>
          <p:cNvPr id="4" name="Footer Placeholder 3">
            <a:extLst>
              <a:ext uri="{FF2B5EF4-FFF2-40B4-BE49-F238E27FC236}">
                <a16:creationId xmlns:a16="http://schemas.microsoft.com/office/drawing/2014/main" id="{6D1E5D40-2E2F-4499-A847-0FE058F98D51}"/>
              </a:ext>
            </a:extLst>
          </p:cNvPr>
          <p:cNvSpPr>
            <a:spLocks noGrp="1"/>
          </p:cNvSpPr>
          <p:nvPr>
            <p:ph type="ftr" sz="quarter" idx="11"/>
          </p:nvPr>
        </p:nvSpPr>
        <p:spPr/>
        <p:txBody>
          <a:bodyPr/>
          <a:lstStyle/>
          <a:p>
            <a:r>
              <a:rPr lang="en-AU" dirty="0"/>
              <a:t>Presentation title</a:t>
            </a:r>
          </a:p>
        </p:txBody>
      </p:sp>
      <p:sp>
        <p:nvSpPr>
          <p:cNvPr id="5" name="Slide Number Placeholder 4">
            <a:extLst>
              <a:ext uri="{FF2B5EF4-FFF2-40B4-BE49-F238E27FC236}">
                <a16:creationId xmlns:a16="http://schemas.microsoft.com/office/drawing/2014/main" id="{AC4BECD1-C3A3-4EE1-AF23-B7B969BDFC86}"/>
              </a:ext>
            </a:extLst>
          </p:cNvPr>
          <p:cNvSpPr>
            <a:spLocks noGrp="1"/>
          </p:cNvSpPr>
          <p:nvPr>
            <p:ph type="sldNum" sz="quarter" idx="12"/>
          </p:nvPr>
        </p:nvSpPr>
        <p:spPr/>
        <p:txBody>
          <a:bodyPr/>
          <a:lstStyle/>
          <a:p>
            <a:fld id="{E6316B6A-336A-44FF-82DA-A4D1594FA055}" type="slidenum">
              <a:rPr lang="en-AU" smtClean="0"/>
              <a:t>‹#›</a:t>
            </a:fld>
            <a:endParaRPr lang="en-AU" dirty="0"/>
          </a:p>
        </p:txBody>
      </p:sp>
    </p:spTree>
    <p:extLst>
      <p:ext uri="{BB962C8B-B14F-4D97-AF65-F5344CB8AC3E}">
        <p14:creationId xmlns:p14="http://schemas.microsoft.com/office/powerpoint/2010/main" val="37626764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11781A-9133-4B2B-BBE1-07AEC1B6D6B6}"/>
              </a:ext>
            </a:extLst>
          </p:cNvPr>
          <p:cNvSpPr>
            <a:spLocks noGrp="1"/>
          </p:cNvSpPr>
          <p:nvPr>
            <p:ph type="dt" sz="half" idx="10"/>
          </p:nvPr>
        </p:nvSpPr>
        <p:spPr/>
        <p:txBody>
          <a:bodyPr/>
          <a:lstStyle/>
          <a:p>
            <a:fld id="{CCB55D8D-6DF1-4B68-9E5D-16BC82C5BF4F}" type="datetime1">
              <a:rPr lang="en-AU" smtClean="0"/>
              <a:t>28/04/2025</a:t>
            </a:fld>
            <a:endParaRPr lang="en-AU" dirty="0"/>
          </a:p>
        </p:txBody>
      </p:sp>
      <p:sp>
        <p:nvSpPr>
          <p:cNvPr id="3" name="Footer Placeholder 2">
            <a:extLst>
              <a:ext uri="{FF2B5EF4-FFF2-40B4-BE49-F238E27FC236}">
                <a16:creationId xmlns:a16="http://schemas.microsoft.com/office/drawing/2014/main" id="{D7F52EC3-9C09-446D-B2DA-292FFB5BABB5}"/>
              </a:ext>
            </a:extLst>
          </p:cNvPr>
          <p:cNvSpPr>
            <a:spLocks noGrp="1"/>
          </p:cNvSpPr>
          <p:nvPr>
            <p:ph type="ftr" sz="quarter" idx="11"/>
          </p:nvPr>
        </p:nvSpPr>
        <p:spPr/>
        <p:txBody>
          <a:bodyPr/>
          <a:lstStyle/>
          <a:p>
            <a:r>
              <a:rPr lang="en-AU" dirty="0"/>
              <a:t>Presentation title</a:t>
            </a:r>
          </a:p>
        </p:txBody>
      </p:sp>
      <p:sp>
        <p:nvSpPr>
          <p:cNvPr id="4" name="Slide Number Placeholder 3">
            <a:extLst>
              <a:ext uri="{FF2B5EF4-FFF2-40B4-BE49-F238E27FC236}">
                <a16:creationId xmlns:a16="http://schemas.microsoft.com/office/drawing/2014/main" id="{A61A54E2-78FF-4846-A79D-8C6297C910B1}"/>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5" name="Rectangle 4">
            <a:extLst>
              <a:ext uri="{FF2B5EF4-FFF2-40B4-BE49-F238E27FC236}">
                <a16:creationId xmlns:a16="http://schemas.microsoft.com/office/drawing/2014/main" id="{D01E817B-98CD-4DB6-81C7-C295F0412C0A}"/>
              </a:ext>
            </a:extLst>
          </p:cNvPr>
          <p:cNvSpPr/>
          <p:nvPr userDrawn="1"/>
        </p:nvSpPr>
        <p:spPr>
          <a:xfrm>
            <a:off x="6" y="0"/>
            <a:ext cx="3047401" cy="14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AU" sz="3600" dirty="0"/>
          </a:p>
        </p:txBody>
      </p:sp>
    </p:spTree>
    <p:extLst>
      <p:ext uri="{BB962C8B-B14F-4D97-AF65-F5344CB8AC3E}">
        <p14:creationId xmlns:p14="http://schemas.microsoft.com/office/powerpoint/2010/main" val="16802012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ivider or End Slide 1">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6847296" y="2963668"/>
            <a:ext cx="4569125" cy="930665"/>
          </a:xfrm>
        </p:spPr>
        <p:txBody>
          <a:bodyPr anchor="ctr" anchorCtr="0"/>
          <a:lstStyle>
            <a:lvl1pPr algn="l">
              <a:defRPr sz="3200">
                <a:solidFill>
                  <a:schemeClr val="accent1"/>
                </a:solidFill>
                <a:latin typeface="+mj-lt"/>
              </a:defRPr>
            </a:lvl1pPr>
          </a:lstStyle>
          <a:p>
            <a:r>
              <a:rPr lang="en-US" noProof="0"/>
              <a:t>Click to add text</a:t>
            </a:r>
            <a:endParaRPr lang="en-AU" noProof="0"/>
          </a:p>
        </p:txBody>
      </p:sp>
      <p:pic>
        <p:nvPicPr>
          <p:cNvPr id="9" name="Picture 8">
            <a:extLst>
              <a:ext uri="{FF2B5EF4-FFF2-40B4-BE49-F238E27FC236}">
                <a16:creationId xmlns:a16="http://schemas.microsoft.com/office/drawing/2014/main" id="{07A1585A-A3E3-4119-BC16-6D5B6E711E53}"/>
              </a:ext>
            </a:extLst>
          </p:cNvPr>
          <p:cNvPicPr>
            <a:picLocks noChangeAspect="1"/>
          </p:cNvPicPr>
          <p:nvPr userDrawn="1"/>
        </p:nvPicPr>
        <p:blipFill>
          <a:blip r:embed="rId2"/>
          <a:srcRect/>
          <a:stretch/>
        </p:blipFill>
        <p:spPr>
          <a:xfrm>
            <a:off x="0" y="0"/>
            <a:ext cx="6096000" cy="6858000"/>
          </a:xfrm>
          <a:prstGeom prst="rect">
            <a:avLst/>
          </a:prstGeom>
        </p:spPr>
      </p:pic>
      <p:pic>
        <p:nvPicPr>
          <p:cNvPr id="6" name="Picture 5">
            <a:extLst>
              <a:ext uri="{FF2B5EF4-FFF2-40B4-BE49-F238E27FC236}">
                <a16:creationId xmlns:a16="http://schemas.microsoft.com/office/drawing/2014/main" id="{DADFD7D5-179A-9B48-8C8B-B525E2D65A0F}"/>
              </a:ext>
            </a:extLst>
          </p:cNvPr>
          <p:cNvPicPr>
            <a:picLocks noChangeAspect="1"/>
          </p:cNvPicPr>
          <p:nvPr userDrawn="1"/>
        </p:nvPicPr>
        <p:blipFill>
          <a:blip r:embed="rId3"/>
          <a:srcRect/>
          <a:stretch/>
        </p:blipFill>
        <p:spPr>
          <a:xfrm>
            <a:off x="10487552" y="205200"/>
            <a:ext cx="1417349" cy="692193"/>
          </a:xfrm>
          <a:prstGeom prst="rect">
            <a:avLst/>
          </a:prstGeom>
        </p:spPr>
      </p:pic>
      <p:sp>
        <p:nvSpPr>
          <p:cNvPr id="5" name="Freeform 18">
            <a:extLst>
              <a:ext uri="{FF2B5EF4-FFF2-40B4-BE49-F238E27FC236}">
                <a16:creationId xmlns:a16="http://schemas.microsoft.com/office/drawing/2014/main" id="{0D55BB62-D980-BC46-9BB9-EB35712CDEE5}"/>
              </a:ext>
            </a:extLst>
          </p:cNvPr>
          <p:cNvSpPr>
            <a:spLocks noEditPoints="1"/>
          </p:cNvSpPr>
          <p:nvPr userDrawn="1"/>
        </p:nvSpPr>
        <p:spPr bwMode="auto">
          <a:xfrm>
            <a:off x="1522937" y="1369425"/>
            <a:ext cx="3047559" cy="4102743"/>
          </a:xfrm>
          <a:custGeom>
            <a:avLst/>
            <a:gdLst>
              <a:gd name="T0" fmla="*/ 959 w 1917"/>
              <a:gd name="T1" fmla="*/ 2401 h 2584"/>
              <a:gd name="T2" fmla="*/ 183 w 1917"/>
              <a:gd name="T3" fmla="*/ 1447 h 2584"/>
              <a:gd name="T4" fmla="*/ 959 w 1917"/>
              <a:gd name="T5" fmla="*/ 184 h 2584"/>
              <a:gd name="T6" fmla="*/ 1734 w 1917"/>
              <a:gd name="T7" fmla="*/ 1447 h 2584"/>
              <a:gd name="T8" fmla="*/ 959 w 1917"/>
              <a:gd name="T9" fmla="*/ 2401 h 2584"/>
              <a:gd name="T10" fmla="*/ 959 w 1917"/>
              <a:gd name="T11" fmla="*/ 0 h 2584"/>
              <a:gd name="T12" fmla="*/ 959 w 1917"/>
              <a:gd name="T13" fmla="*/ 0 h 2584"/>
              <a:gd name="T14" fmla="*/ 0 w 1917"/>
              <a:gd name="T15" fmla="*/ 1447 h 2584"/>
              <a:gd name="T16" fmla="*/ 959 w 1917"/>
              <a:gd name="T17" fmla="*/ 2584 h 2584"/>
              <a:gd name="T18" fmla="*/ 1917 w 1917"/>
              <a:gd name="T19" fmla="*/ 1451 h 2584"/>
              <a:gd name="T20" fmla="*/ 1917 w 1917"/>
              <a:gd name="T21" fmla="*/ 1443 h 2584"/>
              <a:gd name="T22" fmla="*/ 959 w 1917"/>
              <a:gd name="T23" fmla="*/ 0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7" h="2584">
                <a:moveTo>
                  <a:pt x="959" y="2401"/>
                </a:moveTo>
                <a:cubicBezTo>
                  <a:pt x="554" y="2401"/>
                  <a:pt x="183" y="2142"/>
                  <a:pt x="183" y="1447"/>
                </a:cubicBezTo>
                <a:cubicBezTo>
                  <a:pt x="183" y="824"/>
                  <a:pt x="632" y="184"/>
                  <a:pt x="959" y="184"/>
                </a:cubicBezTo>
                <a:cubicBezTo>
                  <a:pt x="1285" y="184"/>
                  <a:pt x="1734" y="824"/>
                  <a:pt x="1734" y="1447"/>
                </a:cubicBezTo>
                <a:cubicBezTo>
                  <a:pt x="1734" y="2142"/>
                  <a:pt x="1363" y="2401"/>
                  <a:pt x="959" y="2401"/>
                </a:cubicBezTo>
                <a:moveTo>
                  <a:pt x="959" y="0"/>
                </a:moveTo>
                <a:cubicBezTo>
                  <a:pt x="959" y="0"/>
                  <a:pt x="959" y="0"/>
                  <a:pt x="959" y="0"/>
                </a:cubicBezTo>
                <a:cubicBezTo>
                  <a:pt x="502" y="0"/>
                  <a:pt x="0" y="757"/>
                  <a:pt x="0" y="1447"/>
                </a:cubicBezTo>
                <a:cubicBezTo>
                  <a:pt x="0" y="2285"/>
                  <a:pt x="495" y="2584"/>
                  <a:pt x="959" y="2584"/>
                </a:cubicBezTo>
                <a:cubicBezTo>
                  <a:pt x="1421" y="2584"/>
                  <a:pt x="1915" y="2286"/>
                  <a:pt x="1917" y="1451"/>
                </a:cubicBezTo>
                <a:cubicBezTo>
                  <a:pt x="1917" y="1443"/>
                  <a:pt x="1917" y="1443"/>
                  <a:pt x="1917" y="1443"/>
                </a:cubicBezTo>
                <a:cubicBezTo>
                  <a:pt x="1915" y="755"/>
                  <a:pt x="1415" y="0"/>
                  <a:pt x="959" y="0"/>
                </a:cubicBezTo>
              </a:path>
            </a:pathLst>
          </a:custGeom>
          <a:solidFill>
            <a:schemeClr val="bg1">
              <a:alpha val="40000"/>
            </a:schemeClr>
          </a:solidFill>
          <a:ln>
            <a:noFill/>
          </a:ln>
        </p:spPr>
        <p:txBody>
          <a:bodyPr vert="horz" wrap="square" lIns="45721" tIns="22860" rIns="45721" bIns="22860" numCol="1" anchor="t" anchorCtr="0" compatLnSpc="1">
            <a:prstTxWarp prst="textNoShape">
              <a:avLst/>
            </a:prstTxWarp>
          </a:bodyPr>
          <a:lstStyle/>
          <a:p>
            <a:endParaRPr lang="en-AU" sz="900" dirty="0"/>
          </a:p>
        </p:txBody>
      </p:sp>
    </p:spTree>
    <p:extLst>
      <p:ext uri="{BB962C8B-B14F-4D97-AF65-F5344CB8AC3E}">
        <p14:creationId xmlns:p14="http://schemas.microsoft.com/office/powerpoint/2010/main" val="2791880445"/>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ivider or End Slide 2">
    <p:bg>
      <p:bgPr>
        <a:solidFill>
          <a:srgbClr val="1618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1526880" y="2963668"/>
            <a:ext cx="4569125" cy="930665"/>
          </a:xfrm>
        </p:spPr>
        <p:txBody>
          <a:bodyPr anchor="ctr" anchorCtr="0"/>
          <a:lstStyle>
            <a:lvl1pPr algn="l">
              <a:defRPr sz="3200">
                <a:solidFill>
                  <a:schemeClr val="accent1"/>
                </a:solidFill>
                <a:latin typeface="+mj-lt"/>
              </a:defRPr>
            </a:lvl1pPr>
          </a:lstStyle>
          <a:p>
            <a:r>
              <a:rPr lang="en-US" noProof="0"/>
              <a:t>Click to add text</a:t>
            </a:r>
            <a:endParaRPr lang="en-AU" noProof="0"/>
          </a:p>
        </p:txBody>
      </p:sp>
      <p:pic>
        <p:nvPicPr>
          <p:cNvPr id="5" name="Picture 4">
            <a:extLst>
              <a:ext uri="{FF2B5EF4-FFF2-40B4-BE49-F238E27FC236}">
                <a16:creationId xmlns:a16="http://schemas.microsoft.com/office/drawing/2014/main" id="{C50020F0-DF68-D34C-84CB-B7EE760A86D0}"/>
              </a:ext>
            </a:extLst>
          </p:cNvPr>
          <p:cNvPicPr>
            <a:picLocks noChangeAspect="1"/>
          </p:cNvPicPr>
          <p:nvPr userDrawn="1"/>
        </p:nvPicPr>
        <p:blipFill>
          <a:blip r:embed="rId2"/>
          <a:srcRect/>
          <a:stretch/>
        </p:blipFill>
        <p:spPr>
          <a:xfrm>
            <a:off x="10487552" y="205200"/>
            <a:ext cx="1417349" cy="692193"/>
          </a:xfrm>
          <a:prstGeom prst="rect">
            <a:avLst/>
          </a:prstGeom>
        </p:spPr>
      </p:pic>
    </p:spTree>
    <p:extLst>
      <p:ext uri="{BB962C8B-B14F-4D97-AF65-F5344CB8AC3E}">
        <p14:creationId xmlns:p14="http://schemas.microsoft.com/office/powerpoint/2010/main" val="1971250420"/>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Title 1">
    <p:bg>
      <p:bgPr>
        <a:solidFill>
          <a:srgbClr val="1618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6098880" y="2493045"/>
            <a:ext cx="4569125" cy="930665"/>
          </a:xfrm>
        </p:spPr>
        <p:txBody>
          <a:bodyPr anchor="b"/>
          <a:lstStyle>
            <a:lvl1pPr algn="l">
              <a:defRPr sz="3200">
                <a:solidFill>
                  <a:schemeClr val="accent1"/>
                </a:solidFill>
                <a:latin typeface="+mj-lt"/>
              </a:defRPr>
            </a:lvl1pPr>
          </a:lstStyle>
          <a:p>
            <a:endParaRPr lang="en-AU" noProof="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6098880" y="3438146"/>
            <a:ext cx="4569125" cy="930665"/>
          </a:xfrm>
        </p:spPr>
        <p:txBody>
          <a:bodyPr/>
          <a:lstStyle>
            <a:lvl1pPr marL="0" indent="0" algn="l">
              <a:lnSpc>
                <a:spcPct val="90000"/>
              </a:lnSpc>
              <a:spcBef>
                <a:spcPts val="0"/>
              </a:spcBef>
              <a:buNone/>
              <a:defRPr sz="3200">
                <a:solidFill>
                  <a:schemeClr val="bg1"/>
                </a:solidFill>
                <a:latin typeface="+mj-lt"/>
              </a:defRPr>
            </a:lvl1pPr>
            <a:lvl2pPr marL="457166" indent="0" algn="ctr">
              <a:buNone/>
              <a:defRPr sz="2000"/>
            </a:lvl2pPr>
            <a:lvl3pPr marL="914332" indent="0" algn="ctr">
              <a:buNone/>
              <a:defRPr sz="1801"/>
            </a:lvl3pPr>
            <a:lvl4pPr marL="1371496"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6" indent="0" algn="ctr">
              <a:buNone/>
              <a:defRPr sz="1600"/>
            </a:lvl9pPr>
          </a:lstStyle>
          <a:p>
            <a:endParaRPr lang="en-AU" noProof="0"/>
          </a:p>
        </p:txBody>
      </p:sp>
      <p:sp>
        <p:nvSpPr>
          <p:cNvPr id="11" name="Text Placeholder 2">
            <a:extLst>
              <a:ext uri="{FF2B5EF4-FFF2-40B4-BE49-F238E27FC236}">
                <a16:creationId xmlns:a16="http://schemas.microsoft.com/office/drawing/2014/main" id="{FBD59441-423F-4489-9261-A1C1B99C17F1}"/>
              </a:ext>
            </a:extLst>
          </p:cNvPr>
          <p:cNvSpPr>
            <a:spLocks noGrp="1"/>
          </p:cNvSpPr>
          <p:nvPr>
            <p:ph type="body" idx="13" hasCustomPrompt="1"/>
          </p:nvPr>
        </p:nvSpPr>
        <p:spPr>
          <a:xfrm>
            <a:off x="6098884" y="5483505"/>
            <a:ext cx="1725281"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A presentation to &lt;Client Name&gt; &lt;Date&gt;</a:t>
            </a:r>
          </a:p>
        </p:txBody>
      </p:sp>
      <p:sp>
        <p:nvSpPr>
          <p:cNvPr id="12" name="Text Placeholder 2">
            <a:extLst>
              <a:ext uri="{FF2B5EF4-FFF2-40B4-BE49-F238E27FC236}">
                <a16:creationId xmlns:a16="http://schemas.microsoft.com/office/drawing/2014/main" id="{571D4603-1C4B-4CA5-AD94-B60B51FB107E}"/>
              </a:ext>
            </a:extLst>
          </p:cNvPr>
          <p:cNvSpPr>
            <a:spLocks noGrp="1"/>
          </p:cNvSpPr>
          <p:nvPr>
            <p:ph type="body" idx="14" hasCustomPrompt="1"/>
          </p:nvPr>
        </p:nvSpPr>
        <p:spPr>
          <a:xfrm>
            <a:off x="8108831" y="5483505"/>
            <a:ext cx="2559172"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a:t>Presented by &lt;</a:t>
            </a:r>
            <a:r>
              <a:rPr lang="en-AU" noProof="0" err="1"/>
              <a:t>FirstnameSurname</a:t>
            </a:r>
            <a:r>
              <a:rPr lang="en-AU" noProof="0"/>
              <a:t>&gt; &lt;</a:t>
            </a:r>
            <a:r>
              <a:rPr lang="en-AU" noProof="0" err="1"/>
              <a:t>Jobtitle</a:t>
            </a:r>
            <a:r>
              <a:rPr lang="en-AU" noProof="0"/>
              <a:t>/Position&gt;</a:t>
            </a:r>
          </a:p>
        </p:txBody>
      </p:sp>
      <p:grpSp>
        <p:nvGrpSpPr>
          <p:cNvPr id="37" name="Group 36">
            <a:extLst>
              <a:ext uri="{FF2B5EF4-FFF2-40B4-BE49-F238E27FC236}">
                <a16:creationId xmlns:a16="http://schemas.microsoft.com/office/drawing/2014/main" id="{C3D9AEF8-8EB2-443C-9607-53B8A3041DB0}"/>
              </a:ext>
            </a:extLst>
          </p:cNvPr>
          <p:cNvGrpSpPr/>
          <p:nvPr userDrawn="1"/>
        </p:nvGrpSpPr>
        <p:grpSpPr>
          <a:xfrm>
            <a:off x="1466975" y="1323574"/>
            <a:ext cx="3162180" cy="4153311"/>
            <a:chOff x="8469313" y="1968500"/>
            <a:chExt cx="7445375" cy="9779000"/>
          </a:xfrm>
        </p:grpSpPr>
        <p:sp>
          <p:nvSpPr>
            <p:cNvPr id="7" name="AutoShape 3">
              <a:extLst>
                <a:ext uri="{FF2B5EF4-FFF2-40B4-BE49-F238E27FC236}">
                  <a16:creationId xmlns:a16="http://schemas.microsoft.com/office/drawing/2014/main" id="{B91C19F0-C6E6-4117-BC56-0A74B2F220E5}"/>
                </a:ext>
              </a:extLst>
            </p:cNvPr>
            <p:cNvSpPr>
              <a:spLocks noChangeAspect="1" noChangeArrowheads="1" noTextEdit="1"/>
            </p:cNvSpPr>
            <p:nvPr userDrawn="1"/>
          </p:nvSpPr>
          <p:spPr bwMode="auto">
            <a:xfrm>
              <a:off x="8469313" y="1968500"/>
              <a:ext cx="7445375" cy="977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9" name="Freeform 5">
              <a:extLst>
                <a:ext uri="{FF2B5EF4-FFF2-40B4-BE49-F238E27FC236}">
                  <a16:creationId xmlns:a16="http://schemas.microsoft.com/office/drawing/2014/main" id="{FBACB17F-67A3-4A1E-9CF2-44A893C1A810}"/>
                </a:ext>
              </a:extLst>
            </p:cNvPr>
            <p:cNvSpPr>
              <a:spLocks/>
            </p:cNvSpPr>
            <p:nvPr userDrawn="1"/>
          </p:nvSpPr>
          <p:spPr bwMode="auto">
            <a:xfrm>
              <a:off x="12039601" y="8234363"/>
              <a:ext cx="214313" cy="309563"/>
            </a:xfrm>
            <a:custGeom>
              <a:avLst/>
              <a:gdLst>
                <a:gd name="T0" fmla="*/ 0 w 57"/>
                <a:gd name="T1" fmla="*/ 34 h 83"/>
                <a:gd name="T2" fmla="*/ 29 w 57"/>
                <a:gd name="T3" fmla="*/ 0 h 83"/>
                <a:gd name="T4" fmla="*/ 57 w 57"/>
                <a:gd name="T5" fmla="*/ 34 h 83"/>
                <a:gd name="T6" fmla="*/ 57 w 57"/>
                <a:gd name="T7" fmla="*/ 50 h 83"/>
                <a:gd name="T8" fmla="*/ 29 w 57"/>
                <a:gd name="T9" fmla="*/ 83 h 83"/>
                <a:gd name="T10" fmla="*/ 0 w 57"/>
                <a:gd name="T11" fmla="*/ 50 h 83"/>
                <a:gd name="T12" fmla="*/ 0 w 57"/>
                <a:gd name="T13" fmla="*/ 34 h 83"/>
              </a:gdLst>
              <a:ahLst/>
              <a:cxnLst>
                <a:cxn ang="0">
                  <a:pos x="T0" y="T1"/>
                </a:cxn>
                <a:cxn ang="0">
                  <a:pos x="T2" y="T3"/>
                </a:cxn>
                <a:cxn ang="0">
                  <a:pos x="T4" y="T5"/>
                </a:cxn>
                <a:cxn ang="0">
                  <a:pos x="T6" y="T7"/>
                </a:cxn>
                <a:cxn ang="0">
                  <a:pos x="T8" y="T9"/>
                </a:cxn>
                <a:cxn ang="0">
                  <a:pos x="T10" y="T11"/>
                </a:cxn>
                <a:cxn ang="0">
                  <a:pos x="T12" y="T13"/>
                </a:cxn>
              </a:cxnLst>
              <a:rect l="0" t="0" r="r" b="b"/>
              <a:pathLst>
                <a:path w="57" h="83">
                  <a:moveTo>
                    <a:pt x="0" y="34"/>
                  </a:moveTo>
                  <a:cubicBezTo>
                    <a:pt x="0" y="15"/>
                    <a:pt x="13" y="0"/>
                    <a:pt x="29" y="0"/>
                  </a:cubicBezTo>
                  <a:cubicBezTo>
                    <a:pt x="44" y="0"/>
                    <a:pt x="57" y="15"/>
                    <a:pt x="57" y="34"/>
                  </a:cubicBezTo>
                  <a:cubicBezTo>
                    <a:pt x="57" y="50"/>
                    <a:pt x="57" y="50"/>
                    <a:pt x="57" y="50"/>
                  </a:cubicBezTo>
                  <a:cubicBezTo>
                    <a:pt x="57" y="68"/>
                    <a:pt x="44" y="83"/>
                    <a:pt x="29" y="83"/>
                  </a:cubicBezTo>
                  <a:cubicBezTo>
                    <a:pt x="13" y="83"/>
                    <a:pt x="0" y="68"/>
                    <a:pt x="0" y="50"/>
                  </a:cubicBezTo>
                  <a:lnTo>
                    <a:pt x="0" y="34"/>
                  </a:lnTo>
                  <a:close/>
                </a:path>
              </a:pathLst>
            </a:custGeom>
            <a:solidFill>
              <a:srgbClr val="8131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10" name="Freeform 6">
              <a:extLst>
                <a:ext uri="{FF2B5EF4-FFF2-40B4-BE49-F238E27FC236}">
                  <a16:creationId xmlns:a16="http://schemas.microsoft.com/office/drawing/2014/main" id="{8FEE4D53-8DE0-4E9F-B368-EE48062A969D}"/>
                </a:ext>
              </a:extLst>
            </p:cNvPr>
            <p:cNvSpPr>
              <a:spLocks/>
            </p:cNvSpPr>
            <p:nvPr userDrawn="1"/>
          </p:nvSpPr>
          <p:spPr bwMode="auto">
            <a:xfrm>
              <a:off x="11107738" y="8480425"/>
              <a:ext cx="2085975" cy="339725"/>
            </a:xfrm>
            <a:custGeom>
              <a:avLst/>
              <a:gdLst>
                <a:gd name="T0" fmla="*/ 312 w 557"/>
                <a:gd name="T1" fmla="*/ 3 h 91"/>
                <a:gd name="T2" fmla="*/ 246 w 557"/>
                <a:gd name="T3" fmla="*/ 3 h 91"/>
                <a:gd name="T4" fmla="*/ 33 w 557"/>
                <a:gd name="T5" fmla="*/ 45 h 91"/>
                <a:gd name="T6" fmla="*/ 0 w 557"/>
                <a:gd name="T7" fmla="*/ 71 h 91"/>
                <a:gd name="T8" fmla="*/ 34 w 557"/>
                <a:gd name="T9" fmla="*/ 91 h 91"/>
                <a:gd name="T10" fmla="*/ 524 w 557"/>
                <a:gd name="T11" fmla="*/ 91 h 91"/>
                <a:gd name="T12" fmla="*/ 557 w 557"/>
                <a:gd name="T13" fmla="*/ 71 h 91"/>
                <a:gd name="T14" fmla="*/ 524 w 557"/>
                <a:gd name="T15" fmla="*/ 45 h 91"/>
                <a:gd name="T16" fmla="*/ 312 w 557"/>
                <a:gd name="T17" fmla="*/ 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91">
                  <a:moveTo>
                    <a:pt x="312" y="3"/>
                  </a:moveTo>
                  <a:cubicBezTo>
                    <a:pt x="294" y="0"/>
                    <a:pt x="264" y="0"/>
                    <a:pt x="246" y="3"/>
                  </a:cubicBezTo>
                  <a:cubicBezTo>
                    <a:pt x="33" y="45"/>
                    <a:pt x="33" y="45"/>
                    <a:pt x="33" y="45"/>
                  </a:cubicBezTo>
                  <a:cubicBezTo>
                    <a:pt x="15" y="48"/>
                    <a:pt x="0" y="60"/>
                    <a:pt x="0" y="71"/>
                  </a:cubicBezTo>
                  <a:cubicBezTo>
                    <a:pt x="0" y="82"/>
                    <a:pt x="16" y="91"/>
                    <a:pt x="34" y="91"/>
                  </a:cubicBezTo>
                  <a:cubicBezTo>
                    <a:pt x="524" y="91"/>
                    <a:pt x="524" y="91"/>
                    <a:pt x="524" y="91"/>
                  </a:cubicBezTo>
                  <a:cubicBezTo>
                    <a:pt x="542" y="91"/>
                    <a:pt x="557" y="82"/>
                    <a:pt x="557" y="71"/>
                  </a:cubicBezTo>
                  <a:cubicBezTo>
                    <a:pt x="557" y="60"/>
                    <a:pt x="542" y="48"/>
                    <a:pt x="524" y="45"/>
                  </a:cubicBezTo>
                  <a:lnTo>
                    <a:pt x="312" y="3"/>
                  </a:ln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13" name="Freeform 7">
              <a:extLst>
                <a:ext uri="{FF2B5EF4-FFF2-40B4-BE49-F238E27FC236}">
                  <a16:creationId xmlns:a16="http://schemas.microsoft.com/office/drawing/2014/main" id="{1C41073A-E812-4740-8596-25B58CDA03BA}"/>
                </a:ext>
              </a:extLst>
            </p:cNvPr>
            <p:cNvSpPr>
              <a:spLocks/>
            </p:cNvSpPr>
            <p:nvPr userDrawn="1"/>
          </p:nvSpPr>
          <p:spPr bwMode="auto">
            <a:xfrm>
              <a:off x="10707688" y="5597525"/>
              <a:ext cx="931863" cy="935038"/>
            </a:xfrm>
            <a:custGeom>
              <a:avLst/>
              <a:gdLst>
                <a:gd name="T0" fmla="*/ 0 w 587"/>
                <a:gd name="T1" fmla="*/ 24 h 589"/>
                <a:gd name="T2" fmla="*/ 564 w 587"/>
                <a:gd name="T3" fmla="*/ 589 h 589"/>
                <a:gd name="T4" fmla="*/ 587 w 587"/>
                <a:gd name="T5" fmla="*/ 535 h 589"/>
                <a:gd name="T6" fmla="*/ 54 w 587"/>
                <a:gd name="T7" fmla="*/ 0 h 589"/>
                <a:gd name="T8" fmla="*/ 0 w 587"/>
                <a:gd name="T9" fmla="*/ 24 h 589"/>
              </a:gdLst>
              <a:ahLst/>
              <a:cxnLst>
                <a:cxn ang="0">
                  <a:pos x="T0" y="T1"/>
                </a:cxn>
                <a:cxn ang="0">
                  <a:pos x="T2" y="T3"/>
                </a:cxn>
                <a:cxn ang="0">
                  <a:pos x="T4" y="T5"/>
                </a:cxn>
                <a:cxn ang="0">
                  <a:pos x="T6" y="T7"/>
                </a:cxn>
                <a:cxn ang="0">
                  <a:pos x="T8" y="T9"/>
                </a:cxn>
              </a:cxnLst>
              <a:rect l="0" t="0" r="r" b="b"/>
              <a:pathLst>
                <a:path w="587" h="589">
                  <a:moveTo>
                    <a:pt x="0" y="24"/>
                  </a:moveTo>
                  <a:lnTo>
                    <a:pt x="564" y="589"/>
                  </a:lnTo>
                  <a:lnTo>
                    <a:pt x="587" y="535"/>
                  </a:lnTo>
                  <a:lnTo>
                    <a:pt x="54" y="0"/>
                  </a:lnTo>
                  <a:lnTo>
                    <a:pt x="0" y="24"/>
                  </a:lnTo>
                  <a:close/>
                </a:path>
              </a:pathLst>
            </a:custGeom>
            <a:solidFill>
              <a:srgbClr val="8131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14" name="Freeform 8">
              <a:extLst>
                <a:ext uri="{FF2B5EF4-FFF2-40B4-BE49-F238E27FC236}">
                  <a16:creationId xmlns:a16="http://schemas.microsoft.com/office/drawing/2014/main" id="{47EC8435-45F5-4D23-8AD2-6D8437108997}"/>
                </a:ext>
              </a:extLst>
            </p:cNvPr>
            <p:cNvSpPr>
              <a:spLocks/>
            </p:cNvSpPr>
            <p:nvPr userDrawn="1"/>
          </p:nvSpPr>
          <p:spPr bwMode="auto">
            <a:xfrm>
              <a:off x="10583863" y="5635625"/>
              <a:ext cx="1019175" cy="1020763"/>
            </a:xfrm>
            <a:custGeom>
              <a:avLst/>
              <a:gdLst>
                <a:gd name="T0" fmla="*/ 19 w 272"/>
                <a:gd name="T1" fmla="*/ 6 h 273"/>
                <a:gd name="T2" fmla="*/ 12 w 272"/>
                <a:gd name="T3" fmla="*/ 43 h 273"/>
                <a:gd name="T4" fmla="*/ 229 w 272"/>
                <a:gd name="T5" fmla="*/ 260 h 273"/>
                <a:gd name="T6" fmla="*/ 266 w 272"/>
                <a:gd name="T7" fmla="*/ 253 h 273"/>
                <a:gd name="T8" fmla="*/ 272 w 272"/>
                <a:gd name="T9" fmla="*/ 240 h 273"/>
                <a:gd name="T10" fmla="*/ 33 w 272"/>
                <a:gd name="T11" fmla="*/ 0 h 273"/>
                <a:gd name="T12" fmla="*/ 19 w 272"/>
                <a:gd name="T13" fmla="*/ 6 h 273"/>
              </a:gdLst>
              <a:ahLst/>
              <a:cxnLst>
                <a:cxn ang="0">
                  <a:pos x="T0" y="T1"/>
                </a:cxn>
                <a:cxn ang="0">
                  <a:pos x="T2" y="T3"/>
                </a:cxn>
                <a:cxn ang="0">
                  <a:pos x="T4" y="T5"/>
                </a:cxn>
                <a:cxn ang="0">
                  <a:pos x="T6" y="T7"/>
                </a:cxn>
                <a:cxn ang="0">
                  <a:pos x="T8" y="T9"/>
                </a:cxn>
                <a:cxn ang="0">
                  <a:pos x="T10" y="T11"/>
                </a:cxn>
                <a:cxn ang="0">
                  <a:pos x="T12" y="T13"/>
                </a:cxn>
              </a:cxnLst>
              <a:rect l="0" t="0" r="r" b="b"/>
              <a:pathLst>
                <a:path w="272" h="273">
                  <a:moveTo>
                    <a:pt x="19" y="6"/>
                  </a:moveTo>
                  <a:cubicBezTo>
                    <a:pt x="3" y="13"/>
                    <a:pt x="0" y="30"/>
                    <a:pt x="12" y="43"/>
                  </a:cubicBezTo>
                  <a:cubicBezTo>
                    <a:pt x="229" y="260"/>
                    <a:pt x="229" y="260"/>
                    <a:pt x="229" y="260"/>
                  </a:cubicBezTo>
                  <a:cubicBezTo>
                    <a:pt x="242" y="273"/>
                    <a:pt x="259" y="270"/>
                    <a:pt x="266" y="253"/>
                  </a:cubicBezTo>
                  <a:cubicBezTo>
                    <a:pt x="272" y="240"/>
                    <a:pt x="272" y="240"/>
                    <a:pt x="272" y="240"/>
                  </a:cubicBezTo>
                  <a:cubicBezTo>
                    <a:pt x="33" y="0"/>
                    <a:pt x="33" y="0"/>
                    <a:pt x="33" y="0"/>
                  </a:cubicBezTo>
                  <a:lnTo>
                    <a:pt x="19"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15" name="Freeform 9">
              <a:extLst>
                <a:ext uri="{FF2B5EF4-FFF2-40B4-BE49-F238E27FC236}">
                  <a16:creationId xmlns:a16="http://schemas.microsoft.com/office/drawing/2014/main" id="{291B8BE0-0F0B-4F15-AAAE-4CA7171ECAE3}"/>
                </a:ext>
              </a:extLst>
            </p:cNvPr>
            <p:cNvSpPr>
              <a:spLocks/>
            </p:cNvSpPr>
            <p:nvPr userDrawn="1"/>
          </p:nvSpPr>
          <p:spPr bwMode="auto">
            <a:xfrm>
              <a:off x="12126913" y="6854825"/>
              <a:ext cx="1089025" cy="1128713"/>
            </a:xfrm>
            <a:custGeom>
              <a:avLst/>
              <a:gdLst>
                <a:gd name="T0" fmla="*/ 13 w 291"/>
                <a:gd name="T1" fmla="*/ 302 h 302"/>
                <a:gd name="T2" fmla="*/ 5 w 291"/>
                <a:gd name="T3" fmla="*/ 298 h 302"/>
                <a:gd name="T4" fmla="*/ 4 w 291"/>
                <a:gd name="T5" fmla="*/ 282 h 302"/>
                <a:gd name="T6" fmla="*/ 269 w 291"/>
                <a:gd name="T7" fmla="*/ 5 h 302"/>
                <a:gd name="T8" fmla="*/ 286 w 291"/>
                <a:gd name="T9" fmla="*/ 5 h 302"/>
                <a:gd name="T10" fmla="*/ 286 w 291"/>
                <a:gd name="T11" fmla="*/ 22 h 302"/>
                <a:gd name="T12" fmla="*/ 21 w 291"/>
                <a:gd name="T13" fmla="*/ 298 h 302"/>
                <a:gd name="T14" fmla="*/ 13 w 291"/>
                <a:gd name="T15" fmla="*/ 302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302">
                  <a:moveTo>
                    <a:pt x="13" y="302"/>
                  </a:moveTo>
                  <a:cubicBezTo>
                    <a:pt x="10" y="302"/>
                    <a:pt x="7" y="301"/>
                    <a:pt x="5" y="298"/>
                  </a:cubicBezTo>
                  <a:cubicBezTo>
                    <a:pt x="0" y="294"/>
                    <a:pt x="0" y="286"/>
                    <a:pt x="4" y="282"/>
                  </a:cubicBezTo>
                  <a:cubicBezTo>
                    <a:pt x="269" y="5"/>
                    <a:pt x="269" y="5"/>
                    <a:pt x="269" y="5"/>
                  </a:cubicBezTo>
                  <a:cubicBezTo>
                    <a:pt x="274" y="1"/>
                    <a:pt x="281" y="0"/>
                    <a:pt x="286" y="5"/>
                  </a:cubicBezTo>
                  <a:cubicBezTo>
                    <a:pt x="290" y="10"/>
                    <a:pt x="291" y="17"/>
                    <a:pt x="286" y="22"/>
                  </a:cubicBezTo>
                  <a:cubicBezTo>
                    <a:pt x="21" y="298"/>
                    <a:pt x="21" y="298"/>
                    <a:pt x="21" y="298"/>
                  </a:cubicBezTo>
                  <a:cubicBezTo>
                    <a:pt x="19" y="301"/>
                    <a:pt x="16" y="302"/>
                    <a:pt x="13" y="302"/>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27" name="Freeform 10">
              <a:extLst>
                <a:ext uri="{FF2B5EF4-FFF2-40B4-BE49-F238E27FC236}">
                  <a16:creationId xmlns:a16="http://schemas.microsoft.com/office/drawing/2014/main" id="{FA82D773-62B1-47EC-9CAE-2DC1CA1E3990}"/>
                </a:ext>
              </a:extLst>
            </p:cNvPr>
            <p:cNvSpPr>
              <a:spLocks/>
            </p:cNvSpPr>
            <p:nvPr userDrawn="1"/>
          </p:nvSpPr>
          <p:spPr bwMode="auto">
            <a:xfrm>
              <a:off x="12249151" y="6970713"/>
              <a:ext cx="1090613" cy="1123950"/>
            </a:xfrm>
            <a:custGeom>
              <a:avLst/>
              <a:gdLst>
                <a:gd name="T0" fmla="*/ 13 w 291"/>
                <a:gd name="T1" fmla="*/ 301 h 301"/>
                <a:gd name="T2" fmla="*/ 5 w 291"/>
                <a:gd name="T3" fmla="*/ 297 h 301"/>
                <a:gd name="T4" fmla="*/ 4 w 291"/>
                <a:gd name="T5" fmla="*/ 281 h 301"/>
                <a:gd name="T6" fmla="*/ 269 w 291"/>
                <a:gd name="T7" fmla="*/ 4 h 301"/>
                <a:gd name="T8" fmla="*/ 286 w 291"/>
                <a:gd name="T9" fmla="*/ 4 h 301"/>
                <a:gd name="T10" fmla="*/ 286 w 291"/>
                <a:gd name="T11" fmla="*/ 21 h 301"/>
                <a:gd name="T12" fmla="*/ 21 w 291"/>
                <a:gd name="T13" fmla="*/ 297 h 301"/>
                <a:gd name="T14" fmla="*/ 13 w 291"/>
                <a:gd name="T15" fmla="*/ 301 h 3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301">
                  <a:moveTo>
                    <a:pt x="13" y="301"/>
                  </a:moveTo>
                  <a:cubicBezTo>
                    <a:pt x="10" y="301"/>
                    <a:pt x="7" y="300"/>
                    <a:pt x="5" y="297"/>
                  </a:cubicBezTo>
                  <a:cubicBezTo>
                    <a:pt x="0" y="293"/>
                    <a:pt x="0" y="286"/>
                    <a:pt x="4" y="281"/>
                  </a:cubicBezTo>
                  <a:cubicBezTo>
                    <a:pt x="269" y="4"/>
                    <a:pt x="269" y="4"/>
                    <a:pt x="269" y="4"/>
                  </a:cubicBezTo>
                  <a:cubicBezTo>
                    <a:pt x="274" y="0"/>
                    <a:pt x="281" y="0"/>
                    <a:pt x="286" y="4"/>
                  </a:cubicBezTo>
                  <a:cubicBezTo>
                    <a:pt x="291" y="9"/>
                    <a:pt x="291" y="16"/>
                    <a:pt x="286" y="21"/>
                  </a:cubicBezTo>
                  <a:cubicBezTo>
                    <a:pt x="21" y="297"/>
                    <a:pt x="21" y="297"/>
                    <a:pt x="21" y="297"/>
                  </a:cubicBezTo>
                  <a:cubicBezTo>
                    <a:pt x="19" y="300"/>
                    <a:pt x="16" y="301"/>
                    <a:pt x="13" y="301"/>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29" name="Freeform 11">
              <a:extLst>
                <a:ext uri="{FF2B5EF4-FFF2-40B4-BE49-F238E27FC236}">
                  <a16:creationId xmlns:a16="http://schemas.microsoft.com/office/drawing/2014/main" id="{F61394F7-C384-438C-8347-A5766D8E56AC}"/>
                </a:ext>
              </a:extLst>
            </p:cNvPr>
            <p:cNvSpPr>
              <a:spLocks/>
            </p:cNvSpPr>
            <p:nvPr userDrawn="1"/>
          </p:nvSpPr>
          <p:spPr bwMode="auto">
            <a:xfrm>
              <a:off x="12111038" y="5784850"/>
              <a:ext cx="1130300" cy="1084263"/>
            </a:xfrm>
            <a:custGeom>
              <a:avLst/>
              <a:gdLst>
                <a:gd name="T0" fmla="*/ 289 w 302"/>
                <a:gd name="T1" fmla="*/ 290 h 290"/>
                <a:gd name="T2" fmla="*/ 281 w 302"/>
                <a:gd name="T3" fmla="*/ 286 h 290"/>
                <a:gd name="T4" fmla="*/ 5 w 302"/>
                <a:gd name="T5" fmla="*/ 21 h 290"/>
                <a:gd name="T6" fmla="*/ 4 w 302"/>
                <a:gd name="T7" fmla="*/ 5 h 290"/>
                <a:gd name="T8" fmla="*/ 21 w 302"/>
                <a:gd name="T9" fmla="*/ 4 h 290"/>
                <a:gd name="T10" fmla="*/ 297 w 302"/>
                <a:gd name="T11" fmla="*/ 269 h 290"/>
                <a:gd name="T12" fmla="*/ 298 w 302"/>
                <a:gd name="T13" fmla="*/ 286 h 290"/>
                <a:gd name="T14" fmla="*/ 289 w 302"/>
                <a:gd name="T15" fmla="*/ 290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290">
                  <a:moveTo>
                    <a:pt x="289" y="290"/>
                  </a:moveTo>
                  <a:cubicBezTo>
                    <a:pt x="286" y="290"/>
                    <a:pt x="283" y="288"/>
                    <a:pt x="281" y="286"/>
                  </a:cubicBezTo>
                  <a:cubicBezTo>
                    <a:pt x="5" y="21"/>
                    <a:pt x="5" y="21"/>
                    <a:pt x="5" y="21"/>
                  </a:cubicBezTo>
                  <a:cubicBezTo>
                    <a:pt x="0" y="17"/>
                    <a:pt x="0" y="9"/>
                    <a:pt x="4" y="5"/>
                  </a:cubicBezTo>
                  <a:cubicBezTo>
                    <a:pt x="9" y="0"/>
                    <a:pt x="16" y="0"/>
                    <a:pt x="21" y="4"/>
                  </a:cubicBezTo>
                  <a:cubicBezTo>
                    <a:pt x="297" y="269"/>
                    <a:pt x="297" y="269"/>
                    <a:pt x="297" y="269"/>
                  </a:cubicBezTo>
                  <a:cubicBezTo>
                    <a:pt x="302" y="274"/>
                    <a:pt x="302" y="281"/>
                    <a:pt x="298" y="286"/>
                  </a:cubicBezTo>
                  <a:cubicBezTo>
                    <a:pt x="296" y="288"/>
                    <a:pt x="292" y="290"/>
                    <a:pt x="289" y="290"/>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0" name="Freeform 12">
              <a:extLst>
                <a:ext uri="{FF2B5EF4-FFF2-40B4-BE49-F238E27FC236}">
                  <a16:creationId xmlns:a16="http://schemas.microsoft.com/office/drawing/2014/main" id="{EC8A732B-3BAF-4090-8A06-8CCEACBC6DF9}"/>
                </a:ext>
              </a:extLst>
            </p:cNvPr>
            <p:cNvSpPr>
              <a:spLocks/>
            </p:cNvSpPr>
            <p:nvPr userDrawn="1"/>
          </p:nvSpPr>
          <p:spPr bwMode="auto">
            <a:xfrm>
              <a:off x="12220576" y="5665788"/>
              <a:ext cx="1133475" cy="1084263"/>
            </a:xfrm>
            <a:custGeom>
              <a:avLst/>
              <a:gdLst>
                <a:gd name="T0" fmla="*/ 290 w 303"/>
                <a:gd name="T1" fmla="*/ 290 h 290"/>
                <a:gd name="T2" fmla="*/ 282 w 303"/>
                <a:gd name="T3" fmla="*/ 287 h 290"/>
                <a:gd name="T4" fmla="*/ 5 w 303"/>
                <a:gd name="T5" fmla="*/ 22 h 290"/>
                <a:gd name="T6" fmla="*/ 5 w 303"/>
                <a:gd name="T7" fmla="*/ 5 h 290"/>
                <a:gd name="T8" fmla="*/ 22 w 303"/>
                <a:gd name="T9" fmla="*/ 5 h 290"/>
                <a:gd name="T10" fmla="*/ 298 w 303"/>
                <a:gd name="T11" fmla="*/ 269 h 290"/>
                <a:gd name="T12" fmla="*/ 298 w 303"/>
                <a:gd name="T13" fmla="*/ 286 h 290"/>
                <a:gd name="T14" fmla="*/ 290 w 303"/>
                <a:gd name="T15" fmla="*/ 290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 h="290">
                  <a:moveTo>
                    <a:pt x="290" y="290"/>
                  </a:moveTo>
                  <a:cubicBezTo>
                    <a:pt x="287" y="290"/>
                    <a:pt x="284" y="289"/>
                    <a:pt x="282" y="287"/>
                  </a:cubicBezTo>
                  <a:cubicBezTo>
                    <a:pt x="5" y="22"/>
                    <a:pt x="5" y="22"/>
                    <a:pt x="5" y="22"/>
                  </a:cubicBezTo>
                  <a:cubicBezTo>
                    <a:pt x="1" y="17"/>
                    <a:pt x="0" y="10"/>
                    <a:pt x="5" y="5"/>
                  </a:cubicBezTo>
                  <a:cubicBezTo>
                    <a:pt x="9" y="0"/>
                    <a:pt x="17" y="0"/>
                    <a:pt x="22" y="5"/>
                  </a:cubicBezTo>
                  <a:cubicBezTo>
                    <a:pt x="298" y="269"/>
                    <a:pt x="298" y="269"/>
                    <a:pt x="298" y="269"/>
                  </a:cubicBezTo>
                  <a:cubicBezTo>
                    <a:pt x="303" y="274"/>
                    <a:pt x="303" y="282"/>
                    <a:pt x="298" y="286"/>
                  </a:cubicBezTo>
                  <a:cubicBezTo>
                    <a:pt x="296" y="289"/>
                    <a:pt x="293" y="290"/>
                    <a:pt x="290" y="290"/>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1" name="Freeform 13">
              <a:extLst>
                <a:ext uri="{FF2B5EF4-FFF2-40B4-BE49-F238E27FC236}">
                  <a16:creationId xmlns:a16="http://schemas.microsoft.com/office/drawing/2014/main" id="{60713F4F-9653-40D7-B39D-6A839FB17333}"/>
                </a:ext>
              </a:extLst>
            </p:cNvPr>
            <p:cNvSpPr>
              <a:spLocks noEditPoints="1"/>
            </p:cNvSpPr>
            <p:nvPr userDrawn="1"/>
          </p:nvSpPr>
          <p:spPr bwMode="auto">
            <a:xfrm>
              <a:off x="13119101" y="6656388"/>
              <a:ext cx="384175" cy="384175"/>
            </a:xfrm>
            <a:custGeom>
              <a:avLst/>
              <a:gdLst>
                <a:gd name="T0" fmla="*/ 51 w 103"/>
                <a:gd name="T1" fmla="*/ 35 h 103"/>
                <a:gd name="T2" fmla="*/ 35 w 103"/>
                <a:gd name="T3" fmla="*/ 51 h 103"/>
                <a:gd name="T4" fmla="*/ 51 w 103"/>
                <a:gd name="T5" fmla="*/ 67 h 103"/>
                <a:gd name="T6" fmla="*/ 67 w 103"/>
                <a:gd name="T7" fmla="*/ 51 h 103"/>
                <a:gd name="T8" fmla="*/ 51 w 103"/>
                <a:gd name="T9" fmla="*/ 35 h 103"/>
                <a:gd name="T10" fmla="*/ 51 w 103"/>
                <a:gd name="T11" fmla="*/ 103 h 103"/>
                <a:gd name="T12" fmla="*/ 0 w 103"/>
                <a:gd name="T13" fmla="*/ 51 h 103"/>
                <a:gd name="T14" fmla="*/ 51 w 103"/>
                <a:gd name="T15" fmla="*/ 0 h 103"/>
                <a:gd name="T16" fmla="*/ 103 w 103"/>
                <a:gd name="T17" fmla="*/ 51 h 103"/>
                <a:gd name="T18" fmla="*/ 51 w 103"/>
                <a:gd name="T19"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3">
                  <a:moveTo>
                    <a:pt x="51" y="35"/>
                  </a:moveTo>
                  <a:cubicBezTo>
                    <a:pt x="42" y="35"/>
                    <a:pt x="35" y="43"/>
                    <a:pt x="35" y="51"/>
                  </a:cubicBezTo>
                  <a:cubicBezTo>
                    <a:pt x="35" y="60"/>
                    <a:pt x="42" y="67"/>
                    <a:pt x="51" y="67"/>
                  </a:cubicBezTo>
                  <a:cubicBezTo>
                    <a:pt x="60" y="67"/>
                    <a:pt x="67" y="60"/>
                    <a:pt x="67" y="51"/>
                  </a:cubicBezTo>
                  <a:cubicBezTo>
                    <a:pt x="67" y="43"/>
                    <a:pt x="60" y="35"/>
                    <a:pt x="51" y="35"/>
                  </a:cubicBezTo>
                  <a:moveTo>
                    <a:pt x="51" y="103"/>
                  </a:moveTo>
                  <a:cubicBezTo>
                    <a:pt x="23" y="103"/>
                    <a:pt x="0" y="80"/>
                    <a:pt x="0" y="51"/>
                  </a:cubicBezTo>
                  <a:cubicBezTo>
                    <a:pt x="0" y="23"/>
                    <a:pt x="23" y="0"/>
                    <a:pt x="51" y="0"/>
                  </a:cubicBezTo>
                  <a:cubicBezTo>
                    <a:pt x="80" y="0"/>
                    <a:pt x="103" y="23"/>
                    <a:pt x="103" y="51"/>
                  </a:cubicBezTo>
                  <a:cubicBezTo>
                    <a:pt x="103" y="80"/>
                    <a:pt x="80" y="103"/>
                    <a:pt x="51" y="10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2" name="Freeform 14">
              <a:extLst>
                <a:ext uri="{FF2B5EF4-FFF2-40B4-BE49-F238E27FC236}">
                  <a16:creationId xmlns:a16="http://schemas.microsoft.com/office/drawing/2014/main" id="{AACCD0AE-33B5-4647-8E2F-74D4AC7E9302}"/>
                </a:ext>
              </a:extLst>
            </p:cNvPr>
            <p:cNvSpPr>
              <a:spLocks noEditPoints="1"/>
            </p:cNvSpPr>
            <p:nvPr userDrawn="1"/>
          </p:nvSpPr>
          <p:spPr bwMode="auto">
            <a:xfrm>
              <a:off x="11950701" y="7915275"/>
              <a:ext cx="385763" cy="388938"/>
            </a:xfrm>
            <a:custGeom>
              <a:avLst/>
              <a:gdLst>
                <a:gd name="T0" fmla="*/ 51 w 103"/>
                <a:gd name="T1" fmla="*/ 36 h 104"/>
                <a:gd name="T2" fmla="*/ 35 w 103"/>
                <a:gd name="T3" fmla="*/ 52 h 104"/>
                <a:gd name="T4" fmla="*/ 51 w 103"/>
                <a:gd name="T5" fmla="*/ 68 h 104"/>
                <a:gd name="T6" fmla="*/ 67 w 103"/>
                <a:gd name="T7" fmla="*/ 52 h 104"/>
                <a:gd name="T8" fmla="*/ 51 w 103"/>
                <a:gd name="T9" fmla="*/ 36 h 104"/>
                <a:gd name="T10" fmla="*/ 51 w 103"/>
                <a:gd name="T11" fmla="*/ 104 h 104"/>
                <a:gd name="T12" fmla="*/ 0 w 103"/>
                <a:gd name="T13" fmla="*/ 52 h 104"/>
                <a:gd name="T14" fmla="*/ 51 w 103"/>
                <a:gd name="T15" fmla="*/ 0 h 104"/>
                <a:gd name="T16" fmla="*/ 103 w 103"/>
                <a:gd name="T17" fmla="*/ 52 h 104"/>
                <a:gd name="T18" fmla="*/ 51 w 103"/>
                <a:gd name="T1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4">
                  <a:moveTo>
                    <a:pt x="51" y="36"/>
                  </a:moveTo>
                  <a:cubicBezTo>
                    <a:pt x="43" y="36"/>
                    <a:pt x="35" y="43"/>
                    <a:pt x="35" y="52"/>
                  </a:cubicBezTo>
                  <a:cubicBezTo>
                    <a:pt x="35" y="61"/>
                    <a:pt x="43" y="68"/>
                    <a:pt x="51" y="68"/>
                  </a:cubicBezTo>
                  <a:cubicBezTo>
                    <a:pt x="60" y="68"/>
                    <a:pt x="67" y="61"/>
                    <a:pt x="67" y="52"/>
                  </a:cubicBezTo>
                  <a:cubicBezTo>
                    <a:pt x="67" y="43"/>
                    <a:pt x="60" y="36"/>
                    <a:pt x="51" y="36"/>
                  </a:cubicBezTo>
                  <a:moveTo>
                    <a:pt x="51" y="104"/>
                  </a:moveTo>
                  <a:cubicBezTo>
                    <a:pt x="23" y="104"/>
                    <a:pt x="0" y="80"/>
                    <a:pt x="0" y="52"/>
                  </a:cubicBezTo>
                  <a:cubicBezTo>
                    <a:pt x="0" y="24"/>
                    <a:pt x="23" y="0"/>
                    <a:pt x="51" y="0"/>
                  </a:cubicBezTo>
                  <a:cubicBezTo>
                    <a:pt x="80" y="0"/>
                    <a:pt x="103" y="24"/>
                    <a:pt x="103" y="52"/>
                  </a:cubicBezTo>
                  <a:cubicBezTo>
                    <a:pt x="103" y="80"/>
                    <a:pt x="80" y="104"/>
                    <a:pt x="51" y="1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3" name="Freeform 15">
              <a:extLst>
                <a:ext uri="{FF2B5EF4-FFF2-40B4-BE49-F238E27FC236}">
                  <a16:creationId xmlns:a16="http://schemas.microsoft.com/office/drawing/2014/main" id="{DF566B14-B982-43C6-AB60-BA34CEFB3782}"/>
                </a:ext>
              </a:extLst>
            </p:cNvPr>
            <p:cNvSpPr>
              <a:spLocks/>
            </p:cNvSpPr>
            <p:nvPr userDrawn="1"/>
          </p:nvSpPr>
          <p:spPr bwMode="auto">
            <a:xfrm>
              <a:off x="11845926" y="5411788"/>
              <a:ext cx="523875" cy="522288"/>
            </a:xfrm>
            <a:custGeom>
              <a:avLst/>
              <a:gdLst>
                <a:gd name="T0" fmla="*/ 127 w 140"/>
                <a:gd name="T1" fmla="*/ 61 h 140"/>
                <a:gd name="T2" fmla="*/ 127 w 140"/>
                <a:gd name="T3" fmla="*/ 109 h 140"/>
                <a:gd name="T4" fmla="*/ 109 w 140"/>
                <a:gd name="T5" fmla="*/ 127 h 140"/>
                <a:gd name="T6" fmla="*/ 62 w 140"/>
                <a:gd name="T7" fmla="*/ 127 h 140"/>
                <a:gd name="T8" fmla="*/ 14 w 140"/>
                <a:gd name="T9" fmla="*/ 78 h 140"/>
                <a:gd name="T10" fmla="*/ 14 w 140"/>
                <a:gd name="T11" fmla="*/ 31 h 140"/>
                <a:gd name="T12" fmla="*/ 31 w 140"/>
                <a:gd name="T13" fmla="*/ 13 h 140"/>
                <a:gd name="T14" fmla="*/ 79 w 140"/>
                <a:gd name="T15" fmla="*/ 13 h 140"/>
                <a:gd name="T16" fmla="*/ 127 w 140"/>
                <a:gd name="T17" fmla="*/ 6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40">
                  <a:moveTo>
                    <a:pt x="127" y="61"/>
                  </a:moveTo>
                  <a:cubicBezTo>
                    <a:pt x="140" y="75"/>
                    <a:pt x="140" y="96"/>
                    <a:pt x="127" y="109"/>
                  </a:cubicBezTo>
                  <a:cubicBezTo>
                    <a:pt x="109" y="127"/>
                    <a:pt x="109" y="127"/>
                    <a:pt x="109" y="127"/>
                  </a:cubicBezTo>
                  <a:cubicBezTo>
                    <a:pt x="96" y="140"/>
                    <a:pt x="75" y="140"/>
                    <a:pt x="62" y="127"/>
                  </a:cubicBezTo>
                  <a:cubicBezTo>
                    <a:pt x="14" y="78"/>
                    <a:pt x="14" y="78"/>
                    <a:pt x="14" y="78"/>
                  </a:cubicBezTo>
                  <a:cubicBezTo>
                    <a:pt x="0" y="65"/>
                    <a:pt x="0" y="44"/>
                    <a:pt x="14" y="31"/>
                  </a:cubicBezTo>
                  <a:cubicBezTo>
                    <a:pt x="31" y="13"/>
                    <a:pt x="31" y="13"/>
                    <a:pt x="31" y="13"/>
                  </a:cubicBezTo>
                  <a:cubicBezTo>
                    <a:pt x="44" y="0"/>
                    <a:pt x="66" y="0"/>
                    <a:pt x="79" y="13"/>
                  </a:cubicBezTo>
                  <a:lnTo>
                    <a:pt x="127"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4" name="Freeform 16">
              <a:extLst>
                <a:ext uri="{FF2B5EF4-FFF2-40B4-BE49-F238E27FC236}">
                  <a16:creationId xmlns:a16="http://schemas.microsoft.com/office/drawing/2014/main" id="{46AB7AAB-88AB-4252-B983-19AFBFB30893}"/>
                </a:ext>
              </a:extLst>
            </p:cNvPr>
            <p:cNvSpPr>
              <a:spLocks/>
            </p:cNvSpPr>
            <p:nvPr userDrawn="1"/>
          </p:nvSpPr>
          <p:spPr bwMode="auto">
            <a:xfrm>
              <a:off x="11906251" y="5075238"/>
              <a:ext cx="254000" cy="254000"/>
            </a:xfrm>
            <a:custGeom>
              <a:avLst/>
              <a:gdLst>
                <a:gd name="T0" fmla="*/ 18 w 68"/>
                <a:gd name="T1" fmla="*/ 16 h 68"/>
                <a:gd name="T2" fmla="*/ 58 w 68"/>
                <a:gd name="T3" fmla="*/ 9 h 68"/>
                <a:gd name="T4" fmla="*/ 52 w 68"/>
                <a:gd name="T5" fmla="*/ 50 h 68"/>
                <a:gd name="T6" fmla="*/ 50 w 68"/>
                <a:gd name="T7" fmla="*/ 52 h 68"/>
                <a:gd name="T8" fmla="*/ 9 w 68"/>
                <a:gd name="T9" fmla="*/ 59 h 68"/>
                <a:gd name="T10" fmla="*/ 16 w 68"/>
                <a:gd name="T11" fmla="*/ 18 h 68"/>
                <a:gd name="T12" fmla="*/ 18 w 68"/>
                <a:gd name="T13" fmla="*/ 16 h 68"/>
              </a:gdLst>
              <a:ahLst/>
              <a:cxnLst>
                <a:cxn ang="0">
                  <a:pos x="T0" y="T1"/>
                </a:cxn>
                <a:cxn ang="0">
                  <a:pos x="T2" y="T3"/>
                </a:cxn>
                <a:cxn ang="0">
                  <a:pos x="T4" y="T5"/>
                </a:cxn>
                <a:cxn ang="0">
                  <a:pos x="T6" y="T7"/>
                </a:cxn>
                <a:cxn ang="0">
                  <a:pos x="T8" y="T9"/>
                </a:cxn>
                <a:cxn ang="0">
                  <a:pos x="T10" y="T11"/>
                </a:cxn>
                <a:cxn ang="0">
                  <a:pos x="T12" y="T13"/>
                </a:cxn>
              </a:cxnLst>
              <a:rect l="0" t="0" r="r" b="b"/>
              <a:pathLst>
                <a:path w="68" h="68">
                  <a:moveTo>
                    <a:pt x="18" y="16"/>
                  </a:moveTo>
                  <a:cubicBezTo>
                    <a:pt x="31" y="3"/>
                    <a:pt x="49" y="0"/>
                    <a:pt x="58" y="9"/>
                  </a:cubicBezTo>
                  <a:cubicBezTo>
                    <a:pt x="68" y="19"/>
                    <a:pt x="65" y="37"/>
                    <a:pt x="52" y="50"/>
                  </a:cubicBezTo>
                  <a:cubicBezTo>
                    <a:pt x="50" y="52"/>
                    <a:pt x="50" y="52"/>
                    <a:pt x="50" y="52"/>
                  </a:cubicBezTo>
                  <a:cubicBezTo>
                    <a:pt x="36" y="65"/>
                    <a:pt x="18" y="68"/>
                    <a:pt x="9" y="59"/>
                  </a:cubicBezTo>
                  <a:cubicBezTo>
                    <a:pt x="0" y="50"/>
                    <a:pt x="3" y="31"/>
                    <a:pt x="16" y="18"/>
                  </a:cubicBezTo>
                  <a:lnTo>
                    <a:pt x="18" y="16"/>
                  </a:lnTo>
                  <a:close/>
                </a:path>
              </a:pathLst>
            </a:custGeom>
            <a:solidFill>
              <a:srgbClr val="8131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5" name="Freeform 17">
              <a:extLst>
                <a:ext uri="{FF2B5EF4-FFF2-40B4-BE49-F238E27FC236}">
                  <a16:creationId xmlns:a16="http://schemas.microsoft.com/office/drawing/2014/main" id="{69DFBCAE-7C6C-4307-9391-4241244EB275}"/>
                </a:ext>
              </a:extLst>
            </p:cNvPr>
            <p:cNvSpPr>
              <a:spLocks/>
            </p:cNvSpPr>
            <p:nvPr userDrawn="1"/>
          </p:nvSpPr>
          <p:spPr bwMode="auto">
            <a:xfrm>
              <a:off x="10793413" y="4981575"/>
              <a:ext cx="1463675" cy="1465263"/>
            </a:xfrm>
            <a:custGeom>
              <a:avLst/>
              <a:gdLst>
                <a:gd name="T0" fmla="*/ 378 w 391"/>
                <a:gd name="T1" fmla="*/ 90 h 392"/>
                <a:gd name="T2" fmla="*/ 301 w 391"/>
                <a:gd name="T3" fmla="*/ 13 h 392"/>
                <a:gd name="T4" fmla="*/ 253 w 391"/>
                <a:gd name="T5" fmla="*/ 13 h 392"/>
                <a:gd name="T6" fmla="*/ 206 w 391"/>
                <a:gd name="T7" fmla="*/ 61 h 392"/>
                <a:gd name="T8" fmla="*/ 151 w 391"/>
                <a:gd name="T9" fmla="*/ 99 h 392"/>
                <a:gd name="T10" fmla="*/ 0 w 391"/>
                <a:gd name="T11" fmla="*/ 165 h 392"/>
                <a:gd name="T12" fmla="*/ 226 w 391"/>
                <a:gd name="T13" fmla="*/ 392 h 392"/>
                <a:gd name="T14" fmla="*/ 293 w 391"/>
                <a:gd name="T15" fmla="*/ 240 h 392"/>
                <a:gd name="T16" fmla="*/ 330 w 391"/>
                <a:gd name="T17" fmla="*/ 186 h 392"/>
                <a:gd name="T18" fmla="*/ 378 w 391"/>
                <a:gd name="T19" fmla="*/ 138 h 392"/>
                <a:gd name="T20" fmla="*/ 378 w 391"/>
                <a:gd name="T21" fmla="*/ 9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 h="392">
                  <a:moveTo>
                    <a:pt x="378" y="90"/>
                  </a:moveTo>
                  <a:cubicBezTo>
                    <a:pt x="301" y="13"/>
                    <a:pt x="301" y="13"/>
                    <a:pt x="301" y="13"/>
                  </a:cubicBezTo>
                  <a:cubicBezTo>
                    <a:pt x="288" y="0"/>
                    <a:pt x="267" y="0"/>
                    <a:pt x="253" y="13"/>
                  </a:cubicBezTo>
                  <a:cubicBezTo>
                    <a:pt x="206" y="61"/>
                    <a:pt x="206" y="61"/>
                    <a:pt x="206" y="61"/>
                  </a:cubicBezTo>
                  <a:cubicBezTo>
                    <a:pt x="192" y="74"/>
                    <a:pt x="168" y="91"/>
                    <a:pt x="151" y="99"/>
                  </a:cubicBezTo>
                  <a:cubicBezTo>
                    <a:pt x="0" y="165"/>
                    <a:pt x="0" y="165"/>
                    <a:pt x="0" y="165"/>
                  </a:cubicBezTo>
                  <a:cubicBezTo>
                    <a:pt x="226" y="392"/>
                    <a:pt x="226" y="392"/>
                    <a:pt x="226" y="392"/>
                  </a:cubicBezTo>
                  <a:cubicBezTo>
                    <a:pt x="293" y="240"/>
                    <a:pt x="293" y="240"/>
                    <a:pt x="293" y="240"/>
                  </a:cubicBezTo>
                  <a:cubicBezTo>
                    <a:pt x="300" y="223"/>
                    <a:pt x="317" y="199"/>
                    <a:pt x="330" y="186"/>
                  </a:cubicBezTo>
                  <a:cubicBezTo>
                    <a:pt x="378" y="138"/>
                    <a:pt x="378" y="138"/>
                    <a:pt x="378" y="138"/>
                  </a:cubicBezTo>
                  <a:cubicBezTo>
                    <a:pt x="391" y="125"/>
                    <a:pt x="391" y="103"/>
                    <a:pt x="378" y="90"/>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6" name="Freeform 18">
              <a:extLst>
                <a:ext uri="{FF2B5EF4-FFF2-40B4-BE49-F238E27FC236}">
                  <a16:creationId xmlns:a16="http://schemas.microsoft.com/office/drawing/2014/main" id="{30A9EAD8-8CDE-4106-9E9E-7FFFA1D510E8}"/>
                </a:ext>
              </a:extLst>
            </p:cNvPr>
            <p:cNvSpPr>
              <a:spLocks noEditPoints="1"/>
            </p:cNvSpPr>
            <p:nvPr userDrawn="1"/>
          </p:nvSpPr>
          <p:spPr bwMode="auto">
            <a:xfrm>
              <a:off x="8601076" y="2076450"/>
              <a:ext cx="7175500" cy="9659938"/>
            </a:xfrm>
            <a:custGeom>
              <a:avLst/>
              <a:gdLst>
                <a:gd name="T0" fmla="*/ 959 w 1917"/>
                <a:gd name="T1" fmla="*/ 2401 h 2584"/>
                <a:gd name="T2" fmla="*/ 183 w 1917"/>
                <a:gd name="T3" fmla="*/ 1447 h 2584"/>
                <a:gd name="T4" fmla="*/ 959 w 1917"/>
                <a:gd name="T5" fmla="*/ 184 h 2584"/>
                <a:gd name="T6" fmla="*/ 1734 w 1917"/>
                <a:gd name="T7" fmla="*/ 1447 h 2584"/>
                <a:gd name="T8" fmla="*/ 959 w 1917"/>
                <a:gd name="T9" fmla="*/ 2401 h 2584"/>
                <a:gd name="T10" fmla="*/ 959 w 1917"/>
                <a:gd name="T11" fmla="*/ 0 h 2584"/>
                <a:gd name="T12" fmla="*/ 959 w 1917"/>
                <a:gd name="T13" fmla="*/ 0 h 2584"/>
                <a:gd name="T14" fmla="*/ 0 w 1917"/>
                <a:gd name="T15" fmla="*/ 1447 h 2584"/>
                <a:gd name="T16" fmla="*/ 959 w 1917"/>
                <a:gd name="T17" fmla="*/ 2584 h 2584"/>
                <a:gd name="T18" fmla="*/ 1917 w 1917"/>
                <a:gd name="T19" fmla="*/ 1451 h 2584"/>
                <a:gd name="T20" fmla="*/ 1917 w 1917"/>
                <a:gd name="T21" fmla="*/ 1443 h 2584"/>
                <a:gd name="T22" fmla="*/ 959 w 1917"/>
                <a:gd name="T23" fmla="*/ 0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7" h="2584">
                  <a:moveTo>
                    <a:pt x="959" y="2401"/>
                  </a:moveTo>
                  <a:cubicBezTo>
                    <a:pt x="554" y="2401"/>
                    <a:pt x="183" y="2142"/>
                    <a:pt x="183" y="1447"/>
                  </a:cubicBezTo>
                  <a:cubicBezTo>
                    <a:pt x="183" y="824"/>
                    <a:pt x="632" y="184"/>
                    <a:pt x="959" y="184"/>
                  </a:cubicBezTo>
                  <a:cubicBezTo>
                    <a:pt x="1285" y="184"/>
                    <a:pt x="1734" y="824"/>
                    <a:pt x="1734" y="1447"/>
                  </a:cubicBezTo>
                  <a:cubicBezTo>
                    <a:pt x="1734" y="2142"/>
                    <a:pt x="1363" y="2401"/>
                    <a:pt x="959" y="2401"/>
                  </a:cubicBezTo>
                  <a:moveTo>
                    <a:pt x="959" y="0"/>
                  </a:moveTo>
                  <a:cubicBezTo>
                    <a:pt x="959" y="0"/>
                    <a:pt x="959" y="0"/>
                    <a:pt x="959" y="0"/>
                  </a:cubicBezTo>
                  <a:cubicBezTo>
                    <a:pt x="502" y="0"/>
                    <a:pt x="0" y="757"/>
                    <a:pt x="0" y="1447"/>
                  </a:cubicBezTo>
                  <a:cubicBezTo>
                    <a:pt x="0" y="2285"/>
                    <a:pt x="495" y="2584"/>
                    <a:pt x="959" y="2584"/>
                  </a:cubicBezTo>
                  <a:cubicBezTo>
                    <a:pt x="1421" y="2584"/>
                    <a:pt x="1915" y="2286"/>
                    <a:pt x="1917" y="1451"/>
                  </a:cubicBezTo>
                  <a:cubicBezTo>
                    <a:pt x="1917" y="1443"/>
                    <a:pt x="1917" y="1443"/>
                    <a:pt x="1917" y="1443"/>
                  </a:cubicBezTo>
                  <a:cubicBezTo>
                    <a:pt x="1915" y="755"/>
                    <a:pt x="1415" y="0"/>
                    <a:pt x="959" y="0"/>
                  </a:cubicBezTo>
                </a:path>
              </a:pathLst>
            </a:custGeom>
            <a:solidFill>
              <a:srgbClr val="ABACAC">
                <a:alpha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grpSp>
      <p:sp>
        <p:nvSpPr>
          <p:cNvPr id="24" name="Text Placeholder 4">
            <a:extLst>
              <a:ext uri="{FF2B5EF4-FFF2-40B4-BE49-F238E27FC236}">
                <a16:creationId xmlns:a16="http://schemas.microsoft.com/office/drawing/2014/main" id="{0408CBF9-18B9-471E-A1CF-D0DEEB3851B1}"/>
              </a:ext>
            </a:extLst>
          </p:cNvPr>
          <p:cNvSpPr>
            <a:spLocks noGrp="1"/>
          </p:cNvSpPr>
          <p:nvPr>
            <p:ph type="body" sz="quarter" idx="3" hasCustomPrompt="1"/>
          </p:nvPr>
        </p:nvSpPr>
        <p:spPr>
          <a:xfrm>
            <a:off x="7932393" y="5486484"/>
            <a:ext cx="25400" cy="522000"/>
          </a:xfrm>
          <a:solidFill>
            <a:schemeClr val="accent1"/>
          </a:solidFill>
        </p:spPr>
        <p:txBody>
          <a:bodyPr wrap="square" lIns="108000" rIns="108000" anchor="ctr" anchorCtr="0">
            <a:noAutofit/>
          </a:bodyPr>
          <a:lstStyle>
            <a:lvl1pPr marL="0" indent="0">
              <a:buNone/>
              <a:defRPr sz="100" b="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 </a:t>
            </a:r>
          </a:p>
        </p:txBody>
      </p:sp>
      <p:pic>
        <p:nvPicPr>
          <p:cNvPr id="28" name="Picture 27">
            <a:extLst>
              <a:ext uri="{FF2B5EF4-FFF2-40B4-BE49-F238E27FC236}">
                <a16:creationId xmlns:a16="http://schemas.microsoft.com/office/drawing/2014/main" id="{A18307F2-92F0-4A4D-B4A7-E20AA7FC9DA4}"/>
              </a:ext>
            </a:extLst>
          </p:cNvPr>
          <p:cNvPicPr>
            <a:picLocks noChangeAspect="1"/>
          </p:cNvPicPr>
          <p:nvPr userDrawn="1"/>
        </p:nvPicPr>
        <p:blipFill>
          <a:blip r:embed="rId2"/>
          <a:srcRect/>
          <a:stretch/>
        </p:blipFill>
        <p:spPr>
          <a:xfrm>
            <a:off x="10487552" y="205200"/>
            <a:ext cx="1417349" cy="692193"/>
          </a:xfrm>
          <a:prstGeom prst="rect">
            <a:avLst/>
          </a:prstGeom>
        </p:spPr>
      </p:pic>
    </p:spTree>
    <p:extLst>
      <p:ext uri="{BB962C8B-B14F-4D97-AF65-F5344CB8AC3E}">
        <p14:creationId xmlns:p14="http://schemas.microsoft.com/office/powerpoint/2010/main" val="2753010010"/>
      </p:ext>
    </p:extLst>
  </p:cSld>
  <p:clrMapOvr>
    <a:masterClrMapping/>
  </p:clrMapOvr>
  <p:hf hdr="0" ftr="0" dt="0"/>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154D6FD8-43DE-4131-850E-424ED107B9F1}" type="datetime1">
              <a:rPr lang="en-AU" smtClean="0"/>
              <a:t>28/04/2025</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0" name="Table Placeholder 9">
            <a:extLst>
              <a:ext uri="{FF2B5EF4-FFF2-40B4-BE49-F238E27FC236}">
                <a16:creationId xmlns:a16="http://schemas.microsoft.com/office/drawing/2014/main" id="{BE1EFC3B-05E2-4AA1-9F8B-C3151325DE6B}"/>
              </a:ext>
            </a:extLst>
          </p:cNvPr>
          <p:cNvSpPr>
            <a:spLocks noGrp="1"/>
          </p:cNvSpPr>
          <p:nvPr>
            <p:ph type="tbl" sz="quarter" idx="13"/>
          </p:nvPr>
        </p:nvSpPr>
        <p:spPr>
          <a:xfrm>
            <a:off x="1533001" y="1676404"/>
            <a:ext cx="9126000" cy="4500563"/>
          </a:xfrm>
        </p:spPr>
        <p:txBody>
          <a:bodyPr anchor="ctr" anchorCtr="0"/>
          <a:lstStyle>
            <a:lvl1pPr marL="0" indent="0" algn="ctr">
              <a:buNone/>
              <a:defRPr/>
            </a:lvl1pPr>
          </a:lstStyle>
          <a:p>
            <a:r>
              <a:rPr lang="en-US" dirty="0"/>
              <a:t>Click icon to add table</a:t>
            </a:r>
            <a:endParaRPr lang="en-AU" dirty="0"/>
          </a:p>
        </p:txBody>
      </p:sp>
    </p:spTree>
    <p:extLst>
      <p:ext uri="{BB962C8B-B14F-4D97-AF65-F5344CB8AC3E}">
        <p14:creationId xmlns:p14="http://schemas.microsoft.com/office/powerpoint/2010/main" val="11909938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6371" y="404813"/>
            <a:ext cx="9428005" cy="332399"/>
          </a:xfrm>
        </p:spPr>
        <p:txBody>
          <a:bodyPr/>
          <a:lstStyle>
            <a:lvl1pPr>
              <a:defRPr sz="2400">
                <a:latin typeface="+mj-lt"/>
              </a:defRPr>
            </a:lvl1p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1"/>
          </p:nvPr>
        </p:nvSpPr>
        <p:spPr>
          <a:xfrm>
            <a:off x="4115039" y="6413106"/>
            <a:ext cx="7752267" cy="216000"/>
          </a:xfrm>
        </p:spPr>
        <p:txBody>
          <a:bodyPr/>
          <a:lstStyle>
            <a:lvl1pPr>
              <a:defRPr sz="900" b="1"/>
            </a:lvl1pPr>
          </a:lstStyle>
          <a:p>
            <a:endParaRPr lang="en-AU" dirty="0">
              <a:solidFill>
                <a:srgbClr val="000000"/>
              </a:solidFill>
            </a:endParaRPr>
          </a:p>
        </p:txBody>
      </p:sp>
      <p:sp>
        <p:nvSpPr>
          <p:cNvPr id="6" name="Slide Number Placeholder 5"/>
          <p:cNvSpPr>
            <a:spLocks noGrp="1"/>
          </p:cNvSpPr>
          <p:nvPr>
            <p:ph type="sldNum" sz="quarter" idx="12"/>
          </p:nvPr>
        </p:nvSpPr>
        <p:spPr/>
        <p:txBody>
          <a:bodyPr/>
          <a:lstStyle/>
          <a:p>
            <a:fld id="{78E3778C-6AF9-4A2C-82BF-281E7A21F869}" type="slidenum">
              <a:rPr lang="en-AU" smtClean="0">
                <a:solidFill>
                  <a:srgbClr val="000000"/>
                </a:solidFill>
              </a:rPr>
              <a:pPr/>
              <a:t>‹#›</a:t>
            </a:fld>
            <a:endParaRPr lang="en-AU" dirty="0">
              <a:solidFill>
                <a:srgbClr val="000000"/>
              </a:solidFill>
            </a:endParaRPr>
          </a:p>
        </p:txBody>
      </p:sp>
    </p:spTree>
    <p:extLst>
      <p:ext uri="{BB962C8B-B14F-4D97-AF65-F5344CB8AC3E}">
        <p14:creationId xmlns:p14="http://schemas.microsoft.com/office/powerpoint/2010/main" val="77780403"/>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2" name="Picture 3" descr="A group of people walking on a sidewalk&#10;&#10;Description automatically generated">
            <a:extLst>
              <a:ext uri="{FF2B5EF4-FFF2-40B4-BE49-F238E27FC236}">
                <a16:creationId xmlns:a16="http://schemas.microsoft.com/office/drawing/2014/main" id="{10F5F7F3-19DE-A6E6-DC7D-C7538829310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51325" y="0"/>
            <a:ext cx="795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A black background with a black square&#10;&#10;Description automatically generated with medium confidence">
            <a:extLst>
              <a:ext uri="{FF2B5EF4-FFF2-40B4-BE49-F238E27FC236}">
                <a16:creationId xmlns:a16="http://schemas.microsoft.com/office/drawing/2014/main" id="{CAF190D3-ABAD-98B2-0CE5-E7A636E841C1}"/>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85775" y="469900"/>
            <a:ext cx="170656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older 2"/>
          <p:cNvSpPr>
            <a:spLocks noGrp="1"/>
          </p:cNvSpPr>
          <p:nvPr>
            <p:ph type="title"/>
          </p:nvPr>
        </p:nvSpPr>
        <p:spPr>
          <a:xfrm>
            <a:off x="470551" y="2480636"/>
            <a:ext cx="2985881" cy="410369"/>
          </a:xfrm>
        </p:spPr>
        <p:txBody>
          <a:bodyPr/>
          <a:lstStyle>
            <a:lvl1pPr algn="l">
              <a:lnSpc>
                <a:spcPts val="3200"/>
              </a:lnSpc>
              <a:defRPr sz="3000" b="0" i="0">
                <a:solidFill>
                  <a:schemeClr val="tx1"/>
                </a:solidFill>
                <a:latin typeface="Georgia"/>
                <a:cs typeface="Georgia"/>
              </a:defRPr>
            </a:lvl1pPr>
          </a:lstStyle>
          <a:p>
            <a:endParaRPr/>
          </a:p>
        </p:txBody>
      </p:sp>
    </p:spTree>
    <p:extLst>
      <p:ext uri="{BB962C8B-B14F-4D97-AF65-F5344CB8AC3E}">
        <p14:creationId xmlns:p14="http://schemas.microsoft.com/office/powerpoint/2010/main" val="282572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3" name="Graphic 3">
            <a:extLst>
              <a:ext uri="{FF2B5EF4-FFF2-40B4-BE49-F238E27FC236}">
                <a16:creationId xmlns:a16="http://schemas.microsoft.com/office/drawing/2014/main" id="{D9D9B313-32F4-ACF8-E2DB-66736F28E0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31500" y="360363"/>
            <a:ext cx="954088" cy="595312"/>
          </a:xfrm>
          <a:prstGeom prst="rect">
            <a:avLst/>
          </a:prstGeom>
        </p:spPr>
      </p:pic>
      <p:sp>
        <p:nvSpPr>
          <p:cNvPr id="2" name="Holder 2"/>
          <p:cNvSpPr>
            <a:spLocks noGrp="1"/>
          </p:cNvSpPr>
          <p:nvPr>
            <p:ph type="title"/>
          </p:nvPr>
        </p:nvSpPr>
        <p:spPr>
          <a:xfrm>
            <a:off x="647700" y="755650"/>
            <a:ext cx="9074150" cy="492443"/>
          </a:xfrm>
        </p:spPr>
        <p:txBody>
          <a:bodyPr/>
          <a:lstStyle>
            <a:lvl1pPr algn="l">
              <a:defRPr sz="3200" b="0" i="0">
                <a:solidFill>
                  <a:schemeClr val="tx1"/>
                </a:solidFill>
                <a:latin typeface="Georgia"/>
                <a:cs typeface="Georgia"/>
              </a:defRPr>
            </a:lvl1pPr>
          </a:lstStyle>
          <a:p>
            <a:endParaRPr/>
          </a:p>
        </p:txBody>
      </p:sp>
    </p:spTree>
    <p:extLst>
      <p:ext uri="{BB962C8B-B14F-4D97-AF65-F5344CB8AC3E}">
        <p14:creationId xmlns:p14="http://schemas.microsoft.com/office/powerpoint/2010/main" val="24808199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F989644E-DB73-8CFA-AC38-AE1CD41E9B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31500" y="360363"/>
            <a:ext cx="954088" cy="595312"/>
          </a:xfrm>
          <a:prstGeom prst="rect">
            <a:avLst/>
          </a:prstGeom>
        </p:spPr>
      </p:pic>
      <p:sp>
        <p:nvSpPr>
          <p:cNvPr id="7" name="Holder 2"/>
          <p:cNvSpPr>
            <a:spLocks noGrp="1"/>
          </p:cNvSpPr>
          <p:nvPr>
            <p:ph type="title"/>
          </p:nvPr>
        </p:nvSpPr>
        <p:spPr>
          <a:xfrm>
            <a:off x="648000" y="756000"/>
            <a:ext cx="9357848" cy="443198"/>
          </a:xfrm>
        </p:spPr>
        <p:txBody>
          <a:bodyPr/>
          <a:lstStyle>
            <a:lvl1pPr algn="l">
              <a:lnSpc>
                <a:spcPct val="96000"/>
              </a:lnSpc>
              <a:defRPr sz="3000" b="0" i="0">
                <a:solidFill>
                  <a:schemeClr val="tx1"/>
                </a:solidFill>
                <a:latin typeface="Georgia"/>
                <a:cs typeface="Georgia"/>
              </a:defRPr>
            </a:lvl1pPr>
          </a:lstStyle>
          <a:p>
            <a:endParaRPr/>
          </a:p>
        </p:txBody>
      </p:sp>
    </p:spTree>
    <p:extLst>
      <p:ext uri="{BB962C8B-B14F-4D97-AF65-F5344CB8AC3E}">
        <p14:creationId xmlns:p14="http://schemas.microsoft.com/office/powerpoint/2010/main" val="29713741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18_Blank">
    <p:spTree>
      <p:nvGrpSpPr>
        <p:cNvPr id="1" name=""/>
        <p:cNvGrpSpPr/>
        <p:nvPr/>
      </p:nvGrpSpPr>
      <p:grpSpPr>
        <a:xfrm>
          <a:off x="0" y="0"/>
          <a:ext cx="0" cy="0"/>
          <a:chOff x="0" y="0"/>
          <a:chExt cx="0" cy="0"/>
        </a:xfrm>
      </p:grpSpPr>
      <p:pic>
        <p:nvPicPr>
          <p:cNvPr id="2" name="Picture 3" descr="A yellow circle in the middle of a black background&#10;&#10;Description automatically generated">
            <a:extLst>
              <a:ext uri="{FF2B5EF4-FFF2-40B4-BE49-F238E27FC236}">
                <a16:creationId xmlns:a16="http://schemas.microsoft.com/office/drawing/2014/main" id="{9EA3431D-B848-2F19-DD5E-2E8DBC00247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0213" y="323850"/>
            <a:ext cx="17399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DD2ADAA4-6A4D-A32A-7922-F9047615193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3144" t="15511" r="33852" b="19537"/>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566541"/>
      </p:ext>
    </p:extLst>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19_Blank">
    <p:spTree>
      <p:nvGrpSpPr>
        <p:cNvPr id="1" name=""/>
        <p:cNvGrpSpPr/>
        <p:nvPr/>
      </p:nvGrpSpPr>
      <p:grpSpPr>
        <a:xfrm>
          <a:off x="0" y="0"/>
          <a:ext cx="0" cy="0"/>
          <a:chOff x="0" y="0"/>
          <a:chExt cx="0" cy="0"/>
        </a:xfrm>
      </p:grpSpPr>
      <p:pic>
        <p:nvPicPr>
          <p:cNvPr id="2" name="Picture 3" descr="A yellow circle in the middle of a black background&#10;&#10;Description automatically generated">
            <a:extLst>
              <a:ext uri="{FF2B5EF4-FFF2-40B4-BE49-F238E27FC236}">
                <a16:creationId xmlns:a16="http://schemas.microsoft.com/office/drawing/2014/main" id="{A5B669CC-C464-6CFE-D431-5D8AC47DDB75}"/>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0213" y="323850"/>
            <a:ext cx="17399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56E0E985-66D8-38A3-7C85-0185162460B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3417" t="14885" r="33167" b="19354"/>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9645053"/>
      </p:ext>
    </p:extLst>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20_Blank">
    <p:spTree>
      <p:nvGrpSpPr>
        <p:cNvPr id="1" name=""/>
        <p:cNvGrpSpPr/>
        <p:nvPr/>
      </p:nvGrpSpPr>
      <p:grpSpPr>
        <a:xfrm>
          <a:off x="0" y="0"/>
          <a:ext cx="0" cy="0"/>
          <a:chOff x="0" y="0"/>
          <a:chExt cx="0" cy="0"/>
        </a:xfrm>
      </p:grpSpPr>
      <p:pic>
        <p:nvPicPr>
          <p:cNvPr id="2" name="Picture 3" descr="A yellow circle in the middle of a black background&#10;&#10;Description automatically generated">
            <a:extLst>
              <a:ext uri="{FF2B5EF4-FFF2-40B4-BE49-F238E27FC236}">
                <a16:creationId xmlns:a16="http://schemas.microsoft.com/office/drawing/2014/main" id="{25190E95-4F55-2F6D-D2D1-24A2F1C4947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0213" y="323850"/>
            <a:ext cx="17399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AA0D70BD-71B1-3B3F-79B8-9C24CA84874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3656" t="15096" r="33586" b="20441"/>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9052057"/>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21_Blank">
    <p:spTree>
      <p:nvGrpSpPr>
        <p:cNvPr id="1" name=""/>
        <p:cNvGrpSpPr/>
        <p:nvPr/>
      </p:nvGrpSpPr>
      <p:grpSpPr>
        <a:xfrm>
          <a:off x="0" y="0"/>
          <a:ext cx="0" cy="0"/>
          <a:chOff x="0" y="0"/>
          <a:chExt cx="0" cy="0"/>
        </a:xfrm>
      </p:grpSpPr>
      <p:pic>
        <p:nvPicPr>
          <p:cNvPr id="2" name="Picture 3" descr="A yellow circle in the middle of a black background&#10;&#10;Description automatically generated">
            <a:extLst>
              <a:ext uri="{FF2B5EF4-FFF2-40B4-BE49-F238E27FC236}">
                <a16:creationId xmlns:a16="http://schemas.microsoft.com/office/drawing/2014/main" id="{53A1911F-C87F-CFA1-B161-89ADF76C3C9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0213" y="323850"/>
            <a:ext cx="17399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BC537735-7490-E712-252A-89FAB3AC77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3202" t="15404" r="35042" b="22096"/>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485724"/>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22_Blank">
    <p:spTree>
      <p:nvGrpSpPr>
        <p:cNvPr id="1" name=""/>
        <p:cNvGrpSpPr/>
        <p:nvPr/>
      </p:nvGrpSpPr>
      <p:grpSpPr>
        <a:xfrm>
          <a:off x="0" y="0"/>
          <a:ext cx="0" cy="0"/>
          <a:chOff x="0" y="0"/>
          <a:chExt cx="0" cy="0"/>
        </a:xfrm>
      </p:grpSpPr>
      <p:pic>
        <p:nvPicPr>
          <p:cNvPr id="2" name="Picture 3" descr="A yellow circle in the middle of a black background&#10;&#10;Description automatically generated">
            <a:extLst>
              <a:ext uri="{FF2B5EF4-FFF2-40B4-BE49-F238E27FC236}">
                <a16:creationId xmlns:a16="http://schemas.microsoft.com/office/drawing/2014/main" id="{FF581E2D-ACCE-F877-AB7A-C3F89B09F9B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0213" y="323850"/>
            <a:ext cx="17399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D04578F4-EF67-2D5F-E634-BF4A6CFE4B9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3170" t="15855" r="34602" b="20718"/>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8250977"/>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455ED8E3-D647-08AB-F49B-FBA341BA49E7}"/>
              </a:ext>
            </a:extLst>
          </p:cNvPr>
          <p:cNvSpPr>
            <a:spLocks/>
          </p:cNvSpPr>
          <p:nvPr userDrawn="1"/>
        </p:nvSpPr>
        <p:spPr bwMode="auto">
          <a:xfrm>
            <a:off x="10201275" y="6553200"/>
            <a:ext cx="1998663" cy="312738"/>
          </a:xfrm>
          <a:custGeom>
            <a:avLst/>
            <a:gdLst>
              <a:gd name="T0" fmla="*/ 1998129 w 1998345"/>
              <a:gd name="T1" fmla="*/ 0 h 312420"/>
              <a:gd name="T2" fmla="*/ 0 w 1998345"/>
              <a:gd name="T3" fmla="*/ 0 h 312420"/>
              <a:gd name="T4" fmla="*/ 0 w 1998345"/>
              <a:gd name="T5" fmla="*/ 312293 h 312420"/>
              <a:gd name="T6" fmla="*/ 1998129 w 1998345"/>
              <a:gd name="T7" fmla="*/ 312293 h 312420"/>
              <a:gd name="T8" fmla="*/ 1998129 w 1998345"/>
              <a:gd name="T9" fmla="*/ 0 h 312420"/>
            </a:gdLst>
            <a:ahLst/>
            <a:cxnLst>
              <a:cxn ang="0">
                <a:pos x="T0" y="T1"/>
              </a:cxn>
              <a:cxn ang="0">
                <a:pos x="T2" y="T3"/>
              </a:cxn>
              <a:cxn ang="0">
                <a:pos x="T4" y="T5"/>
              </a:cxn>
              <a:cxn ang="0">
                <a:pos x="T6" y="T7"/>
              </a:cxn>
              <a:cxn ang="0">
                <a:pos x="T8" y="T9"/>
              </a:cxn>
            </a:cxnLst>
            <a:rect l="0" t="0" r="r" b="b"/>
            <a:pathLst>
              <a:path w="1998345" h="312420">
                <a:moveTo>
                  <a:pt x="1998129" y="0"/>
                </a:moveTo>
                <a:lnTo>
                  <a:pt x="0" y="0"/>
                </a:lnTo>
                <a:lnTo>
                  <a:pt x="0" y="312293"/>
                </a:lnTo>
                <a:lnTo>
                  <a:pt x="1998129" y="312293"/>
                </a:lnTo>
                <a:lnTo>
                  <a:pt x="19981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4" name="Picture 4" descr="A yellow circle with white text&#10;&#10;Description automatically generated">
            <a:extLst>
              <a:ext uri="{FF2B5EF4-FFF2-40B4-BE49-F238E27FC236}">
                <a16:creationId xmlns:a16="http://schemas.microsoft.com/office/drawing/2014/main" id="{EAAF1B98-1668-53FA-AFB5-19116FE258EF}"/>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69638" y="441325"/>
            <a:ext cx="67151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title"/>
          </p:nvPr>
        </p:nvSpPr>
        <p:spPr>
          <a:xfrm>
            <a:off x="671718" y="743277"/>
            <a:ext cx="8877395" cy="492443"/>
          </a:xfrm>
        </p:spPr>
        <p:txBody>
          <a:bodyPr/>
          <a:lstStyle>
            <a:lvl1pPr>
              <a:defRPr sz="3200" b="0" i="0">
                <a:solidFill>
                  <a:schemeClr val="bg1"/>
                </a:solidFill>
                <a:latin typeface="Georgia"/>
                <a:cs typeface="Georgia"/>
              </a:defRPr>
            </a:lvl1pPr>
          </a:lstStyle>
          <a:p>
            <a:endParaRPr/>
          </a:p>
        </p:txBody>
      </p:sp>
    </p:spTree>
    <p:extLst>
      <p:ext uri="{BB962C8B-B14F-4D97-AF65-F5344CB8AC3E}">
        <p14:creationId xmlns:p14="http://schemas.microsoft.com/office/powerpoint/2010/main" val="2674302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2.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1.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4.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image" Target="../media/image1.png"/><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theme" Target="../theme/theme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image" Target="../media/image1.png"/><Relationship Id="rId5" Type="http://schemas.openxmlformats.org/officeDocument/2006/relationships/theme" Target="../theme/theme8.xml"/><Relationship Id="rId4"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image" Target="../media/image9.pn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theme" Target="../theme/theme9.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60212A-A6EE-4349-8A44-D272422D9284}"/>
              </a:ext>
            </a:extLst>
          </p:cNvPr>
          <p:cNvPicPr>
            <a:picLocks noChangeAspect="1"/>
          </p:cNvPicPr>
          <p:nvPr userDrawn="1"/>
        </p:nvPicPr>
        <p:blipFill>
          <a:blip r:embed="rId25"/>
          <a:srcRect/>
          <a:stretch/>
        </p:blipFill>
        <p:spPr>
          <a:xfrm>
            <a:off x="10487552" y="205200"/>
            <a:ext cx="1417349" cy="692194"/>
          </a:xfrm>
          <a:prstGeom prst="rect">
            <a:avLst/>
          </a:prstGeom>
        </p:spPr>
      </p:pic>
      <p:sp>
        <p:nvSpPr>
          <p:cNvPr id="2" name="Title Placeholder 1">
            <a:extLst>
              <a:ext uri="{FF2B5EF4-FFF2-40B4-BE49-F238E27FC236}">
                <a16:creationId xmlns:a16="http://schemas.microsoft.com/office/drawing/2014/main" id="{010B58A3-E193-4684-ABCE-DF0A8B6CD042}"/>
              </a:ext>
            </a:extLst>
          </p:cNvPr>
          <p:cNvSpPr>
            <a:spLocks noGrp="1"/>
          </p:cNvSpPr>
          <p:nvPr>
            <p:ph type="title"/>
          </p:nvPr>
        </p:nvSpPr>
        <p:spPr>
          <a:xfrm>
            <a:off x="759001" y="382383"/>
            <a:ext cx="9720000" cy="516637"/>
          </a:xfrm>
          <a:prstGeom prst="rect">
            <a:avLst/>
          </a:prstGeom>
        </p:spPr>
        <p:txBody>
          <a:bodyPr vert="horz" lIns="0" tIns="0" rIns="0" bIns="0" rtlCol="0" anchor="t" anchorCtr="0">
            <a:noAutofit/>
          </a:bodyPr>
          <a:lstStyle/>
          <a:p>
            <a:r>
              <a:rPr lang="en-US" noProof="0"/>
              <a:t>Click to edit Master title style</a:t>
            </a:r>
            <a:endParaRPr lang="en-AU" noProof="0" dirty="0"/>
          </a:p>
        </p:txBody>
      </p:sp>
      <p:sp>
        <p:nvSpPr>
          <p:cNvPr id="3" name="Text Placeholder 2">
            <a:extLst>
              <a:ext uri="{FF2B5EF4-FFF2-40B4-BE49-F238E27FC236}">
                <a16:creationId xmlns:a16="http://schemas.microsoft.com/office/drawing/2014/main" id="{01F38D3A-1279-4066-93F5-53800A796276}"/>
              </a:ext>
            </a:extLst>
          </p:cNvPr>
          <p:cNvSpPr>
            <a:spLocks noGrp="1"/>
          </p:cNvSpPr>
          <p:nvPr>
            <p:ph type="body" idx="1"/>
          </p:nvPr>
        </p:nvSpPr>
        <p:spPr>
          <a:xfrm>
            <a:off x="759001" y="1676404"/>
            <a:ext cx="10674000" cy="450056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4" name="Date Placeholder 3">
            <a:extLst>
              <a:ext uri="{FF2B5EF4-FFF2-40B4-BE49-F238E27FC236}">
                <a16:creationId xmlns:a16="http://schemas.microsoft.com/office/drawing/2014/main" id="{10EA2CD7-A72C-495B-9228-0E077D24D940}"/>
              </a:ext>
            </a:extLst>
          </p:cNvPr>
          <p:cNvSpPr>
            <a:spLocks noGrp="1"/>
          </p:cNvSpPr>
          <p:nvPr>
            <p:ph type="dt" sz="half" idx="2"/>
          </p:nvPr>
        </p:nvSpPr>
        <p:spPr>
          <a:xfrm>
            <a:off x="5736000" y="6504326"/>
            <a:ext cx="720000" cy="191279"/>
          </a:xfrm>
          <a:prstGeom prst="rect">
            <a:avLst/>
          </a:prstGeom>
        </p:spPr>
        <p:txBody>
          <a:bodyPr vert="horz" wrap="none" lIns="0" tIns="0" rIns="0" bIns="0" rtlCol="0" anchor="ctr"/>
          <a:lstStyle>
            <a:lvl1pPr algn="ctr">
              <a:defRPr sz="800">
                <a:solidFill>
                  <a:schemeClr val="tx1"/>
                </a:solidFill>
              </a:defRPr>
            </a:lvl1pPr>
          </a:lstStyle>
          <a:p>
            <a:fld id="{79F9EB7E-828C-4046-99D2-F8A8F582D2DF}" type="datetime1">
              <a:rPr lang="en-AU" smtClean="0"/>
              <a:t>28/04/2025</a:t>
            </a:fld>
            <a:endParaRPr lang="en-AU" dirty="0"/>
          </a:p>
        </p:txBody>
      </p:sp>
      <p:sp>
        <p:nvSpPr>
          <p:cNvPr id="5" name="Footer Placeholder 4">
            <a:extLst>
              <a:ext uri="{FF2B5EF4-FFF2-40B4-BE49-F238E27FC236}">
                <a16:creationId xmlns:a16="http://schemas.microsoft.com/office/drawing/2014/main" id="{CBD43B1A-E254-4E8E-8D77-9053126860F2}"/>
              </a:ext>
            </a:extLst>
          </p:cNvPr>
          <p:cNvSpPr>
            <a:spLocks noGrp="1"/>
          </p:cNvSpPr>
          <p:nvPr>
            <p:ph type="ftr" sz="quarter" idx="3"/>
          </p:nvPr>
        </p:nvSpPr>
        <p:spPr>
          <a:xfrm>
            <a:off x="759001" y="6504326"/>
            <a:ext cx="2700000" cy="191279"/>
          </a:xfrm>
          <a:prstGeom prst="rect">
            <a:avLst/>
          </a:prstGeom>
        </p:spPr>
        <p:txBody>
          <a:bodyPr vert="horz" wrap="none" lIns="0" tIns="0" rIns="0" bIns="0" rtlCol="0" anchor="ctr"/>
          <a:lstStyle>
            <a:lvl1pPr algn="l">
              <a:defRPr sz="800">
                <a:solidFill>
                  <a:schemeClr val="tx1"/>
                </a:solidFill>
              </a:defRPr>
            </a:lvl1pPr>
          </a:lstStyle>
          <a:p>
            <a:r>
              <a:rPr lang="en-AU" dirty="0"/>
              <a:t>Presentation title</a:t>
            </a:r>
          </a:p>
        </p:txBody>
      </p:sp>
      <p:sp>
        <p:nvSpPr>
          <p:cNvPr id="6" name="Slide Number Placeholder 5">
            <a:extLst>
              <a:ext uri="{FF2B5EF4-FFF2-40B4-BE49-F238E27FC236}">
                <a16:creationId xmlns:a16="http://schemas.microsoft.com/office/drawing/2014/main" id="{7966D85B-9034-49C5-A86E-714985BCC24E}"/>
              </a:ext>
            </a:extLst>
          </p:cNvPr>
          <p:cNvSpPr>
            <a:spLocks noGrp="1"/>
          </p:cNvSpPr>
          <p:nvPr>
            <p:ph type="sldNum" sz="quarter" idx="4"/>
          </p:nvPr>
        </p:nvSpPr>
        <p:spPr>
          <a:xfrm>
            <a:off x="11236219" y="6504326"/>
            <a:ext cx="257175" cy="191279"/>
          </a:xfrm>
          <a:prstGeom prst="rect">
            <a:avLst/>
          </a:prstGeom>
        </p:spPr>
        <p:txBody>
          <a:bodyPr vert="horz" wrap="none" lIns="0" tIns="0" rIns="0" bIns="0" rtlCol="0" anchor="ctr"/>
          <a:lstStyle>
            <a:lvl1pPr algn="r">
              <a:defRPr sz="800">
                <a:solidFill>
                  <a:schemeClr val="tx1"/>
                </a:solidFill>
              </a:defRPr>
            </a:lvl1pPr>
          </a:lstStyle>
          <a:p>
            <a:fld id="{E6316B6A-336A-44FF-82DA-A4D1594FA055}" type="slidenum">
              <a:rPr lang="en-AU" smtClean="0"/>
              <a:pPr/>
              <a:t>‹#›</a:t>
            </a:fld>
            <a:endParaRPr lang="en-AU" dirty="0"/>
          </a:p>
        </p:txBody>
      </p:sp>
      <p:sp>
        <p:nvSpPr>
          <p:cNvPr id="9" name="Rectangle 8">
            <a:extLst>
              <a:ext uri="{FF2B5EF4-FFF2-40B4-BE49-F238E27FC236}">
                <a16:creationId xmlns:a16="http://schemas.microsoft.com/office/drawing/2014/main" id="{2529992C-0868-4B25-999D-8B1A8530D2C6}"/>
              </a:ext>
            </a:extLst>
          </p:cNvPr>
          <p:cNvSpPr/>
          <p:nvPr userDrawn="1"/>
        </p:nvSpPr>
        <p:spPr>
          <a:xfrm>
            <a:off x="6" y="0"/>
            <a:ext cx="3047401" cy="149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AU" sz="3600" dirty="0"/>
          </a:p>
        </p:txBody>
      </p:sp>
    </p:spTree>
    <p:extLst>
      <p:ext uri="{BB962C8B-B14F-4D97-AF65-F5344CB8AC3E}">
        <p14:creationId xmlns:p14="http://schemas.microsoft.com/office/powerpoint/2010/main" val="2431520749"/>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726" r:id="rId21"/>
    <p:sldLayoutId id="2147483728" r:id="rId22"/>
    <p:sldLayoutId id="2147483739" r:id="rId23"/>
  </p:sldLayoutIdLst>
  <p:hf hdr="0" dt="0"/>
  <p:txStyles>
    <p:titleStyle>
      <a:lvl1pPr algn="l" defTabSz="914332" rtl="0" eaLnBrk="1" latinLnBrk="0" hangingPunct="1">
        <a:lnSpc>
          <a:spcPct val="90000"/>
        </a:lnSpc>
        <a:spcBef>
          <a:spcPct val="0"/>
        </a:spcBef>
        <a:buNone/>
        <a:defRPr sz="3200" b="1" kern="1200">
          <a:solidFill>
            <a:schemeClr val="accent4"/>
          </a:solidFill>
          <a:latin typeface="+mj-lt"/>
          <a:ea typeface="+mj-ea"/>
          <a:cs typeface="+mj-cs"/>
        </a:defRPr>
      </a:lvl1pPr>
    </p:titleStyle>
    <p:bodyStyle>
      <a:lvl1pPr marL="90482" indent="-90482" algn="l" defTabSz="914332" rtl="0" eaLnBrk="1" latinLnBrk="0" hangingPunct="1">
        <a:lnSpc>
          <a:spcPct val="100000"/>
        </a:lnSpc>
        <a:spcBef>
          <a:spcPts val="300"/>
        </a:spcBef>
        <a:buClr>
          <a:schemeClr val="accent1"/>
        </a:buClr>
        <a:buFont typeface="Arial" panose="020B0604020202020204" pitchFamily="34" charset="0"/>
        <a:buChar char="•"/>
        <a:defRPr sz="1401" kern="1200">
          <a:solidFill>
            <a:schemeClr val="tx1"/>
          </a:solidFill>
          <a:latin typeface="+mn-lt"/>
          <a:ea typeface="+mn-ea"/>
          <a:cs typeface="+mn-cs"/>
        </a:defRPr>
      </a:lvl1pPr>
      <a:lvl2pPr marL="224984" indent="-89992" algn="l" defTabSz="914332" rtl="0" eaLnBrk="1" latinLnBrk="0" hangingPunct="1">
        <a:lnSpc>
          <a:spcPct val="100000"/>
        </a:lnSpc>
        <a:spcBef>
          <a:spcPts val="300"/>
        </a:spcBef>
        <a:buClr>
          <a:schemeClr val="accent1"/>
        </a:buClr>
        <a:buFont typeface="Arial" panose="020B0604020202020204" pitchFamily="34" charset="0"/>
        <a:buChar char="-"/>
        <a:defRPr sz="1401" kern="1200">
          <a:solidFill>
            <a:schemeClr val="tx1"/>
          </a:solidFill>
          <a:latin typeface="+mn-lt"/>
          <a:ea typeface="+mn-ea"/>
          <a:cs typeface="+mn-cs"/>
        </a:defRPr>
      </a:lvl2pPr>
      <a:lvl3pPr marL="35997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3pPr>
      <a:lvl4pPr marL="494964" indent="-9048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4pPr>
      <a:lvl5pPr marL="62995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5pPr>
      <a:lvl6pPr marL="76494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6pPr>
      <a:lvl7pPr marL="89993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7pPr>
      <a:lvl8pPr marL="1034923"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8pPr>
      <a:lvl9pPr marL="116991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9pPr>
    </p:bodyStyle>
    <p:otherStyle>
      <a:defPPr>
        <a:defRPr lang="en-US"/>
      </a:defPPr>
      <a:lvl1pPr marL="0" algn="l" defTabSz="914332" rtl="0" eaLnBrk="1" latinLnBrk="0" hangingPunct="1">
        <a:defRPr sz="1801" kern="1200">
          <a:solidFill>
            <a:schemeClr val="tx1"/>
          </a:solidFill>
          <a:latin typeface="+mn-lt"/>
          <a:ea typeface="+mn-ea"/>
          <a:cs typeface="+mn-cs"/>
        </a:defRPr>
      </a:lvl1pPr>
      <a:lvl2pPr marL="457166" algn="l" defTabSz="914332" rtl="0" eaLnBrk="1" latinLnBrk="0" hangingPunct="1">
        <a:defRPr sz="1801" kern="1200">
          <a:solidFill>
            <a:schemeClr val="tx1"/>
          </a:solidFill>
          <a:latin typeface="+mn-lt"/>
          <a:ea typeface="+mn-ea"/>
          <a:cs typeface="+mn-cs"/>
        </a:defRPr>
      </a:lvl2pPr>
      <a:lvl3pPr marL="914332" algn="l" defTabSz="914332" rtl="0" eaLnBrk="1" latinLnBrk="0" hangingPunct="1">
        <a:defRPr sz="1801" kern="1200">
          <a:solidFill>
            <a:schemeClr val="tx1"/>
          </a:solidFill>
          <a:latin typeface="+mn-lt"/>
          <a:ea typeface="+mn-ea"/>
          <a:cs typeface="+mn-cs"/>
        </a:defRPr>
      </a:lvl3pPr>
      <a:lvl4pPr marL="1371496" algn="l" defTabSz="914332" rtl="0" eaLnBrk="1" latinLnBrk="0" hangingPunct="1">
        <a:defRPr sz="1801" kern="1200">
          <a:solidFill>
            <a:schemeClr val="tx1"/>
          </a:solidFill>
          <a:latin typeface="+mn-lt"/>
          <a:ea typeface="+mn-ea"/>
          <a:cs typeface="+mn-cs"/>
        </a:defRPr>
      </a:lvl4pPr>
      <a:lvl5pPr marL="1828664" algn="l" defTabSz="914332" rtl="0" eaLnBrk="1" latinLnBrk="0" hangingPunct="1">
        <a:defRPr sz="1801" kern="1200">
          <a:solidFill>
            <a:schemeClr val="tx1"/>
          </a:solidFill>
          <a:latin typeface="+mn-lt"/>
          <a:ea typeface="+mn-ea"/>
          <a:cs typeface="+mn-cs"/>
        </a:defRPr>
      </a:lvl5pPr>
      <a:lvl6pPr marL="2285830" algn="l" defTabSz="914332" rtl="0" eaLnBrk="1" latinLnBrk="0" hangingPunct="1">
        <a:defRPr sz="1801" kern="1200">
          <a:solidFill>
            <a:schemeClr val="tx1"/>
          </a:solidFill>
          <a:latin typeface="+mn-lt"/>
          <a:ea typeface="+mn-ea"/>
          <a:cs typeface="+mn-cs"/>
        </a:defRPr>
      </a:lvl6pPr>
      <a:lvl7pPr marL="2742994" algn="l" defTabSz="914332" rtl="0" eaLnBrk="1" latinLnBrk="0" hangingPunct="1">
        <a:defRPr sz="1801" kern="1200">
          <a:solidFill>
            <a:schemeClr val="tx1"/>
          </a:solidFill>
          <a:latin typeface="+mn-lt"/>
          <a:ea typeface="+mn-ea"/>
          <a:cs typeface="+mn-cs"/>
        </a:defRPr>
      </a:lvl7pPr>
      <a:lvl8pPr marL="3200160" algn="l" defTabSz="914332" rtl="0" eaLnBrk="1" latinLnBrk="0" hangingPunct="1">
        <a:defRPr sz="1801" kern="1200">
          <a:solidFill>
            <a:schemeClr val="tx1"/>
          </a:solidFill>
          <a:latin typeface="+mn-lt"/>
          <a:ea typeface="+mn-ea"/>
          <a:cs typeface="+mn-cs"/>
        </a:defRPr>
      </a:lvl8pPr>
      <a:lvl9pPr marL="3657326" algn="l" defTabSz="914332"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0B58A3-E193-4684-ABCE-DF0A8B6CD042}"/>
              </a:ext>
            </a:extLst>
          </p:cNvPr>
          <p:cNvSpPr>
            <a:spLocks noGrp="1"/>
          </p:cNvSpPr>
          <p:nvPr>
            <p:ph type="title"/>
          </p:nvPr>
        </p:nvSpPr>
        <p:spPr>
          <a:xfrm>
            <a:off x="759001" y="382383"/>
            <a:ext cx="9720000" cy="516637"/>
          </a:xfrm>
          <a:prstGeom prst="rect">
            <a:avLst/>
          </a:prstGeom>
        </p:spPr>
        <p:txBody>
          <a:bodyPr vert="horz" lIns="0" tIns="0" rIns="0" bIns="0" rtlCol="0" anchor="t" anchorCtr="0">
            <a:noAutofit/>
          </a:bodyPr>
          <a:lstStyle/>
          <a:p>
            <a:r>
              <a:rPr lang="en-AU" noProof="0" dirty="0"/>
              <a:t>Click to edit Master title style</a:t>
            </a:r>
          </a:p>
        </p:txBody>
      </p:sp>
      <p:sp>
        <p:nvSpPr>
          <p:cNvPr id="3" name="Text Placeholder 2">
            <a:extLst>
              <a:ext uri="{FF2B5EF4-FFF2-40B4-BE49-F238E27FC236}">
                <a16:creationId xmlns:a16="http://schemas.microsoft.com/office/drawing/2014/main" id="{01F38D3A-1279-4066-93F5-53800A796276}"/>
              </a:ext>
            </a:extLst>
          </p:cNvPr>
          <p:cNvSpPr>
            <a:spLocks noGrp="1"/>
          </p:cNvSpPr>
          <p:nvPr>
            <p:ph type="body" idx="1"/>
          </p:nvPr>
        </p:nvSpPr>
        <p:spPr>
          <a:xfrm>
            <a:off x="759001" y="1676404"/>
            <a:ext cx="10674000" cy="4500563"/>
          </a:xfrm>
          <a:prstGeom prst="rect">
            <a:avLst/>
          </a:prstGeom>
        </p:spPr>
        <p:txBody>
          <a:bodyPr vert="horz" lIns="0" tIns="0" rIns="0" bIns="0" rtlCol="0">
            <a:noAutofit/>
          </a:bodyPr>
          <a:lstStyle/>
          <a:p>
            <a:pPr lvl="0"/>
            <a:r>
              <a:rPr lang="en-AU" noProof="0" dirty="0"/>
              <a:t>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a:t>
            </a:r>
          </a:p>
          <a:p>
            <a:pPr lvl="6"/>
            <a:r>
              <a:rPr lang="en-AU" noProof="0" dirty="0"/>
              <a:t>Seventh</a:t>
            </a:r>
          </a:p>
          <a:p>
            <a:pPr lvl="7"/>
            <a:r>
              <a:rPr lang="en-AU" noProof="0" dirty="0"/>
              <a:t>Eight</a:t>
            </a:r>
          </a:p>
          <a:p>
            <a:pPr lvl="8"/>
            <a:r>
              <a:rPr lang="en-AU" noProof="0" dirty="0"/>
              <a:t>Ninth</a:t>
            </a:r>
          </a:p>
        </p:txBody>
      </p:sp>
      <p:sp>
        <p:nvSpPr>
          <p:cNvPr id="4" name="Date Placeholder 3">
            <a:extLst>
              <a:ext uri="{FF2B5EF4-FFF2-40B4-BE49-F238E27FC236}">
                <a16:creationId xmlns:a16="http://schemas.microsoft.com/office/drawing/2014/main" id="{10EA2CD7-A72C-495B-9228-0E077D24D940}"/>
              </a:ext>
            </a:extLst>
          </p:cNvPr>
          <p:cNvSpPr>
            <a:spLocks noGrp="1"/>
          </p:cNvSpPr>
          <p:nvPr>
            <p:ph type="dt" sz="half" idx="2"/>
          </p:nvPr>
        </p:nvSpPr>
        <p:spPr>
          <a:xfrm>
            <a:off x="5736000" y="6504326"/>
            <a:ext cx="720000" cy="191279"/>
          </a:xfrm>
          <a:prstGeom prst="rect">
            <a:avLst/>
          </a:prstGeom>
        </p:spPr>
        <p:txBody>
          <a:bodyPr vert="horz" wrap="none" lIns="0" tIns="0" rIns="0" bIns="0" rtlCol="0" anchor="ctr"/>
          <a:lstStyle>
            <a:lvl1pPr algn="ctr">
              <a:defRPr sz="800">
                <a:solidFill>
                  <a:schemeClr val="tx1"/>
                </a:solidFill>
              </a:defRPr>
            </a:lvl1pPr>
          </a:lstStyle>
          <a:p>
            <a:fld id="{158E4E69-34F3-4E55-AFEA-A4F10151A8EF}" type="datetime1">
              <a:rPr lang="en-AU" smtClean="0"/>
              <a:t>28/04/2025</a:t>
            </a:fld>
            <a:endParaRPr lang="en-AU" dirty="0"/>
          </a:p>
        </p:txBody>
      </p:sp>
      <p:sp>
        <p:nvSpPr>
          <p:cNvPr id="5" name="Footer Placeholder 4">
            <a:extLst>
              <a:ext uri="{FF2B5EF4-FFF2-40B4-BE49-F238E27FC236}">
                <a16:creationId xmlns:a16="http://schemas.microsoft.com/office/drawing/2014/main" id="{CBD43B1A-E254-4E8E-8D77-9053126860F2}"/>
              </a:ext>
            </a:extLst>
          </p:cNvPr>
          <p:cNvSpPr>
            <a:spLocks noGrp="1"/>
          </p:cNvSpPr>
          <p:nvPr>
            <p:ph type="ftr" sz="quarter" idx="3"/>
          </p:nvPr>
        </p:nvSpPr>
        <p:spPr>
          <a:xfrm>
            <a:off x="759001" y="6504326"/>
            <a:ext cx="2700000" cy="191279"/>
          </a:xfrm>
          <a:prstGeom prst="rect">
            <a:avLst/>
          </a:prstGeom>
        </p:spPr>
        <p:txBody>
          <a:bodyPr vert="horz" wrap="none" lIns="0" tIns="0" rIns="0" bIns="0" rtlCol="0" anchor="ctr"/>
          <a:lstStyle>
            <a:lvl1pPr algn="l">
              <a:defRPr sz="800">
                <a:solidFill>
                  <a:schemeClr val="tx1"/>
                </a:solidFill>
              </a:defRPr>
            </a:lvl1pPr>
          </a:lstStyle>
          <a:p>
            <a:r>
              <a:rPr lang="en-AU" dirty="0"/>
              <a:t>Presentation title</a:t>
            </a:r>
          </a:p>
        </p:txBody>
      </p:sp>
      <p:sp>
        <p:nvSpPr>
          <p:cNvPr id="6" name="Slide Number Placeholder 5">
            <a:extLst>
              <a:ext uri="{FF2B5EF4-FFF2-40B4-BE49-F238E27FC236}">
                <a16:creationId xmlns:a16="http://schemas.microsoft.com/office/drawing/2014/main" id="{7966D85B-9034-49C5-A86E-714985BCC24E}"/>
              </a:ext>
            </a:extLst>
          </p:cNvPr>
          <p:cNvSpPr>
            <a:spLocks noGrp="1"/>
          </p:cNvSpPr>
          <p:nvPr>
            <p:ph type="sldNum" sz="quarter" idx="4"/>
          </p:nvPr>
        </p:nvSpPr>
        <p:spPr>
          <a:xfrm>
            <a:off x="11236219" y="6504326"/>
            <a:ext cx="257175" cy="191279"/>
          </a:xfrm>
          <a:prstGeom prst="rect">
            <a:avLst/>
          </a:prstGeom>
        </p:spPr>
        <p:txBody>
          <a:bodyPr vert="horz" wrap="none" lIns="0" tIns="0" rIns="0" bIns="0" rtlCol="0" anchor="ctr"/>
          <a:lstStyle>
            <a:lvl1pPr algn="r">
              <a:defRPr sz="800">
                <a:solidFill>
                  <a:schemeClr val="tx1"/>
                </a:solidFill>
              </a:defRPr>
            </a:lvl1pPr>
          </a:lstStyle>
          <a:p>
            <a:fld id="{E6316B6A-336A-44FF-82DA-A4D1594FA055}" type="slidenum">
              <a:rPr lang="en-AU" smtClean="0"/>
              <a:pPr/>
              <a:t>‹#›</a:t>
            </a:fld>
            <a:endParaRPr lang="en-AU" dirty="0"/>
          </a:p>
        </p:txBody>
      </p:sp>
      <p:sp>
        <p:nvSpPr>
          <p:cNvPr id="9" name="Rectangle 8">
            <a:extLst>
              <a:ext uri="{FF2B5EF4-FFF2-40B4-BE49-F238E27FC236}">
                <a16:creationId xmlns:a16="http://schemas.microsoft.com/office/drawing/2014/main" id="{2529992C-0868-4B25-999D-8B1A8530D2C6}"/>
              </a:ext>
            </a:extLst>
          </p:cNvPr>
          <p:cNvSpPr/>
          <p:nvPr userDrawn="1"/>
        </p:nvSpPr>
        <p:spPr>
          <a:xfrm>
            <a:off x="6" y="0"/>
            <a:ext cx="3047401" cy="149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AU" sz="3600" dirty="0"/>
          </a:p>
        </p:txBody>
      </p:sp>
      <p:pic>
        <p:nvPicPr>
          <p:cNvPr id="11" name="Picture 10">
            <a:extLst>
              <a:ext uri="{FF2B5EF4-FFF2-40B4-BE49-F238E27FC236}">
                <a16:creationId xmlns:a16="http://schemas.microsoft.com/office/drawing/2014/main" id="{A374F581-341A-354E-971A-74884F3D51B8}"/>
              </a:ext>
            </a:extLst>
          </p:cNvPr>
          <p:cNvPicPr>
            <a:picLocks noChangeAspect="1"/>
          </p:cNvPicPr>
          <p:nvPr userDrawn="1"/>
        </p:nvPicPr>
        <p:blipFill>
          <a:blip r:embed="rId7"/>
          <a:srcRect/>
          <a:stretch/>
        </p:blipFill>
        <p:spPr>
          <a:xfrm>
            <a:off x="10487552" y="205200"/>
            <a:ext cx="1417349" cy="692194"/>
          </a:xfrm>
          <a:prstGeom prst="rect">
            <a:avLst/>
          </a:prstGeom>
        </p:spPr>
      </p:pic>
    </p:spTree>
    <p:extLst>
      <p:ext uri="{BB962C8B-B14F-4D97-AF65-F5344CB8AC3E}">
        <p14:creationId xmlns:p14="http://schemas.microsoft.com/office/powerpoint/2010/main" val="172701517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98" r:id="rId4"/>
    <p:sldLayoutId id="2147483689" r:id="rId5"/>
  </p:sldLayoutIdLst>
  <p:hf hdr="0" dt="0"/>
  <p:txStyles>
    <p:titleStyle>
      <a:lvl1pPr algn="l" defTabSz="914332" rtl="0" eaLnBrk="1" latinLnBrk="0" hangingPunct="1">
        <a:lnSpc>
          <a:spcPct val="90000"/>
        </a:lnSpc>
        <a:spcBef>
          <a:spcPct val="0"/>
        </a:spcBef>
        <a:buNone/>
        <a:defRPr sz="3200" b="1" kern="1200">
          <a:solidFill>
            <a:schemeClr val="accent4"/>
          </a:solidFill>
          <a:latin typeface="+mj-lt"/>
          <a:ea typeface="+mj-ea"/>
          <a:cs typeface="+mj-cs"/>
        </a:defRPr>
      </a:lvl1pPr>
    </p:titleStyle>
    <p:bodyStyle>
      <a:lvl1pPr marL="90482" indent="-90482" algn="l" defTabSz="914332" rtl="0" eaLnBrk="1" latinLnBrk="0" hangingPunct="1">
        <a:lnSpc>
          <a:spcPct val="100000"/>
        </a:lnSpc>
        <a:spcBef>
          <a:spcPts val="300"/>
        </a:spcBef>
        <a:buClr>
          <a:schemeClr val="accent1"/>
        </a:buClr>
        <a:buFont typeface="Arial" panose="020B0604020202020204" pitchFamily="34" charset="0"/>
        <a:buChar char="•"/>
        <a:defRPr sz="1401" kern="1200">
          <a:solidFill>
            <a:schemeClr val="tx1"/>
          </a:solidFill>
          <a:latin typeface="+mn-lt"/>
          <a:ea typeface="+mn-ea"/>
          <a:cs typeface="+mn-cs"/>
        </a:defRPr>
      </a:lvl1pPr>
      <a:lvl2pPr marL="224984" indent="-89992" algn="l" defTabSz="914332" rtl="0" eaLnBrk="1" latinLnBrk="0" hangingPunct="1">
        <a:lnSpc>
          <a:spcPct val="100000"/>
        </a:lnSpc>
        <a:spcBef>
          <a:spcPts val="300"/>
        </a:spcBef>
        <a:buClr>
          <a:schemeClr val="accent1"/>
        </a:buClr>
        <a:buFont typeface="Arial" panose="020B0604020202020204" pitchFamily="34" charset="0"/>
        <a:buChar char="-"/>
        <a:defRPr sz="1401" kern="1200">
          <a:solidFill>
            <a:schemeClr val="tx1"/>
          </a:solidFill>
          <a:latin typeface="+mn-lt"/>
          <a:ea typeface="+mn-ea"/>
          <a:cs typeface="+mn-cs"/>
        </a:defRPr>
      </a:lvl2pPr>
      <a:lvl3pPr marL="35997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3pPr>
      <a:lvl4pPr marL="494964" indent="-9048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4pPr>
      <a:lvl5pPr marL="62995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5pPr>
      <a:lvl6pPr marL="76494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6pPr>
      <a:lvl7pPr marL="89993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7pPr>
      <a:lvl8pPr marL="1034923"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8pPr>
      <a:lvl9pPr marL="116991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9pPr>
    </p:bodyStyle>
    <p:otherStyle>
      <a:defPPr>
        <a:defRPr lang="en-US"/>
      </a:defPPr>
      <a:lvl1pPr marL="0" algn="l" defTabSz="914332" rtl="0" eaLnBrk="1" latinLnBrk="0" hangingPunct="1">
        <a:defRPr sz="1801" kern="1200">
          <a:solidFill>
            <a:schemeClr val="tx1"/>
          </a:solidFill>
          <a:latin typeface="+mn-lt"/>
          <a:ea typeface="+mn-ea"/>
          <a:cs typeface="+mn-cs"/>
        </a:defRPr>
      </a:lvl1pPr>
      <a:lvl2pPr marL="457166" algn="l" defTabSz="914332" rtl="0" eaLnBrk="1" latinLnBrk="0" hangingPunct="1">
        <a:defRPr sz="1801" kern="1200">
          <a:solidFill>
            <a:schemeClr val="tx1"/>
          </a:solidFill>
          <a:latin typeface="+mn-lt"/>
          <a:ea typeface="+mn-ea"/>
          <a:cs typeface="+mn-cs"/>
        </a:defRPr>
      </a:lvl2pPr>
      <a:lvl3pPr marL="914332" algn="l" defTabSz="914332" rtl="0" eaLnBrk="1" latinLnBrk="0" hangingPunct="1">
        <a:defRPr sz="1801" kern="1200">
          <a:solidFill>
            <a:schemeClr val="tx1"/>
          </a:solidFill>
          <a:latin typeface="+mn-lt"/>
          <a:ea typeface="+mn-ea"/>
          <a:cs typeface="+mn-cs"/>
        </a:defRPr>
      </a:lvl3pPr>
      <a:lvl4pPr marL="1371496" algn="l" defTabSz="914332" rtl="0" eaLnBrk="1" latinLnBrk="0" hangingPunct="1">
        <a:defRPr sz="1801" kern="1200">
          <a:solidFill>
            <a:schemeClr val="tx1"/>
          </a:solidFill>
          <a:latin typeface="+mn-lt"/>
          <a:ea typeface="+mn-ea"/>
          <a:cs typeface="+mn-cs"/>
        </a:defRPr>
      </a:lvl4pPr>
      <a:lvl5pPr marL="1828664" algn="l" defTabSz="914332" rtl="0" eaLnBrk="1" latinLnBrk="0" hangingPunct="1">
        <a:defRPr sz="1801" kern="1200">
          <a:solidFill>
            <a:schemeClr val="tx1"/>
          </a:solidFill>
          <a:latin typeface="+mn-lt"/>
          <a:ea typeface="+mn-ea"/>
          <a:cs typeface="+mn-cs"/>
        </a:defRPr>
      </a:lvl5pPr>
      <a:lvl6pPr marL="2285830" algn="l" defTabSz="914332" rtl="0" eaLnBrk="1" latinLnBrk="0" hangingPunct="1">
        <a:defRPr sz="1801" kern="1200">
          <a:solidFill>
            <a:schemeClr val="tx1"/>
          </a:solidFill>
          <a:latin typeface="+mn-lt"/>
          <a:ea typeface="+mn-ea"/>
          <a:cs typeface="+mn-cs"/>
        </a:defRPr>
      </a:lvl6pPr>
      <a:lvl7pPr marL="2742994" algn="l" defTabSz="914332" rtl="0" eaLnBrk="1" latinLnBrk="0" hangingPunct="1">
        <a:defRPr sz="1801" kern="1200">
          <a:solidFill>
            <a:schemeClr val="tx1"/>
          </a:solidFill>
          <a:latin typeface="+mn-lt"/>
          <a:ea typeface="+mn-ea"/>
          <a:cs typeface="+mn-cs"/>
        </a:defRPr>
      </a:lvl7pPr>
      <a:lvl8pPr marL="3200160" algn="l" defTabSz="914332" rtl="0" eaLnBrk="1" latinLnBrk="0" hangingPunct="1">
        <a:defRPr sz="1801" kern="1200">
          <a:solidFill>
            <a:schemeClr val="tx1"/>
          </a:solidFill>
          <a:latin typeface="+mn-lt"/>
          <a:ea typeface="+mn-ea"/>
          <a:cs typeface="+mn-cs"/>
        </a:defRPr>
      </a:lvl8pPr>
      <a:lvl9pPr marL="3657326" algn="l" defTabSz="914332"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0B58A3-E193-4684-ABCE-DF0A8B6CD042}"/>
              </a:ext>
            </a:extLst>
          </p:cNvPr>
          <p:cNvSpPr>
            <a:spLocks noGrp="1"/>
          </p:cNvSpPr>
          <p:nvPr>
            <p:ph type="title"/>
          </p:nvPr>
        </p:nvSpPr>
        <p:spPr>
          <a:xfrm>
            <a:off x="759001" y="382383"/>
            <a:ext cx="9720000" cy="516637"/>
          </a:xfrm>
          <a:prstGeom prst="rect">
            <a:avLst/>
          </a:prstGeom>
        </p:spPr>
        <p:txBody>
          <a:bodyPr vert="horz" lIns="0" tIns="0" rIns="0" bIns="0" rtlCol="0" anchor="t" anchorCtr="0">
            <a:noAutofit/>
          </a:bodyPr>
          <a:lstStyle/>
          <a:p>
            <a:r>
              <a:rPr lang="en-AU" noProof="0" dirty="0"/>
              <a:t>Click to edit Master title style</a:t>
            </a:r>
          </a:p>
        </p:txBody>
      </p:sp>
      <p:sp>
        <p:nvSpPr>
          <p:cNvPr id="3" name="Text Placeholder 2">
            <a:extLst>
              <a:ext uri="{FF2B5EF4-FFF2-40B4-BE49-F238E27FC236}">
                <a16:creationId xmlns:a16="http://schemas.microsoft.com/office/drawing/2014/main" id="{01F38D3A-1279-4066-93F5-53800A796276}"/>
              </a:ext>
            </a:extLst>
          </p:cNvPr>
          <p:cNvSpPr>
            <a:spLocks noGrp="1"/>
          </p:cNvSpPr>
          <p:nvPr>
            <p:ph type="body" idx="1"/>
          </p:nvPr>
        </p:nvSpPr>
        <p:spPr>
          <a:xfrm>
            <a:off x="759001" y="1676404"/>
            <a:ext cx="10674000" cy="4500563"/>
          </a:xfrm>
          <a:prstGeom prst="rect">
            <a:avLst/>
          </a:prstGeom>
        </p:spPr>
        <p:txBody>
          <a:bodyPr vert="horz" lIns="0" tIns="0" rIns="0" bIns="0" rtlCol="0">
            <a:noAutofit/>
          </a:bodyPr>
          <a:lstStyle/>
          <a:p>
            <a:pPr lvl="0"/>
            <a:r>
              <a:rPr lang="en-AU" noProof="0" dirty="0"/>
              <a:t>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a:t>
            </a:r>
          </a:p>
          <a:p>
            <a:pPr lvl="6"/>
            <a:r>
              <a:rPr lang="en-AU" noProof="0" dirty="0"/>
              <a:t>Seventh</a:t>
            </a:r>
          </a:p>
          <a:p>
            <a:pPr lvl="7"/>
            <a:r>
              <a:rPr lang="en-AU" noProof="0" dirty="0"/>
              <a:t>Eight</a:t>
            </a:r>
          </a:p>
          <a:p>
            <a:pPr lvl="8"/>
            <a:r>
              <a:rPr lang="en-AU" noProof="0" dirty="0"/>
              <a:t>Ninth</a:t>
            </a:r>
          </a:p>
        </p:txBody>
      </p:sp>
      <p:sp>
        <p:nvSpPr>
          <p:cNvPr id="4" name="Date Placeholder 3">
            <a:extLst>
              <a:ext uri="{FF2B5EF4-FFF2-40B4-BE49-F238E27FC236}">
                <a16:creationId xmlns:a16="http://schemas.microsoft.com/office/drawing/2014/main" id="{10EA2CD7-A72C-495B-9228-0E077D24D940}"/>
              </a:ext>
            </a:extLst>
          </p:cNvPr>
          <p:cNvSpPr>
            <a:spLocks noGrp="1"/>
          </p:cNvSpPr>
          <p:nvPr>
            <p:ph type="dt" sz="half" idx="2"/>
          </p:nvPr>
        </p:nvSpPr>
        <p:spPr>
          <a:xfrm>
            <a:off x="5736000" y="6504326"/>
            <a:ext cx="720000" cy="191279"/>
          </a:xfrm>
          <a:prstGeom prst="rect">
            <a:avLst/>
          </a:prstGeom>
        </p:spPr>
        <p:txBody>
          <a:bodyPr vert="horz" wrap="none" lIns="0" tIns="0" rIns="0" bIns="0" rtlCol="0" anchor="ctr"/>
          <a:lstStyle>
            <a:lvl1pPr algn="ctr">
              <a:defRPr sz="800">
                <a:solidFill>
                  <a:schemeClr val="tx1"/>
                </a:solidFill>
              </a:defRPr>
            </a:lvl1pPr>
          </a:lstStyle>
          <a:p>
            <a:fld id="{5E4E80A7-1EE2-4E8A-A8C8-15FC741958F0}" type="datetime1">
              <a:rPr lang="en-AU" smtClean="0"/>
              <a:t>28/04/2025</a:t>
            </a:fld>
            <a:endParaRPr lang="en-AU" dirty="0"/>
          </a:p>
        </p:txBody>
      </p:sp>
      <p:sp>
        <p:nvSpPr>
          <p:cNvPr id="5" name="Footer Placeholder 4">
            <a:extLst>
              <a:ext uri="{FF2B5EF4-FFF2-40B4-BE49-F238E27FC236}">
                <a16:creationId xmlns:a16="http://schemas.microsoft.com/office/drawing/2014/main" id="{CBD43B1A-E254-4E8E-8D77-9053126860F2}"/>
              </a:ext>
            </a:extLst>
          </p:cNvPr>
          <p:cNvSpPr>
            <a:spLocks noGrp="1"/>
          </p:cNvSpPr>
          <p:nvPr>
            <p:ph type="ftr" sz="quarter" idx="3"/>
          </p:nvPr>
        </p:nvSpPr>
        <p:spPr>
          <a:xfrm>
            <a:off x="759001" y="6504326"/>
            <a:ext cx="2700000" cy="191279"/>
          </a:xfrm>
          <a:prstGeom prst="rect">
            <a:avLst/>
          </a:prstGeom>
        </p:spPr>
        <p:txBody>
          <a:bodyPr vert="horz" wrap="none" lIns="0" tIns="0" rIns="0" bIns="0" rtlCol="0" anchor="ctr"/>
          <a:lstStyle>
            <a:lvl1pPr algn="l">
              <a:defRPr sz="800">
                <a:solidFill>
                  <a:schemeClr val="tx1"/>
                </a:solidFill>
              </a:defRPr>
            </a:lvl1pPr>
          </a:lstStyle>
          <a:p>
            <a:r>
              <a:rPr lang="en-AU" dirty="0"/>
              <a:t>Presentation title</a:t>
            </a:r>
          </a:p>
        </p:txBody>
      </p:sp>
      <p:sp>
        <p:nvSpPr>
          <p:cNvPr id="6" name="Slide Number Placeholder 5">
            <a:extLst>
              <a:ext uri="{FF2B5EF4-FFF2-40B4-BE49-F238E27FC236}">
                <a16:creationId xmlns:a16="http://schemas.microsoft.com/office/drawing/2014/main" id="{7966D85B-9034-49C5-A86E-714985BCC24E}"/>
              </a:ext>
            </a:extLst>
          </p:cNvPr>
          <p:cNvSpPr>
            <a:spLocks noGrp="1"/>
          </p:cNvSpPr>
          <p:nvPr>
            <p:ph type="sldNum" sz="quarter" idx="4"/>
          </p:nvPr>
        </p:nvSpPr>
        <p:spPr>
          <a:xfrm>
            <a:off x="11236219" y="6504326"/>
            <a:ext cx="257175" cy="191279"/>
          </a:xfrm>
          <a:prstGeom prst="rect">
            <a:avLst/>
          </a:prstGeom>
        </p:spPr>
        <p:txBody>
          <a:bodyPr vert="horz" wrap="none" lIns="0" tIns="0" rIns="0" bIns="0" rtlCol="0" anchor="ctr"/>
          <a:lstStyle>
            <a:lvl1pPr algn="r">
              <a:defRPr sz="800">
                <a:solidFill>
                  <a:schemeClr val="tx1"/>
                </a:solidFill>
              </a:defRPr>
            </a:lvl1pPr>
          </a:lstStyle>
          <a:p>
            <a:fld id="{E6316B6A-336A-44FF-82DA-A4D1594FA055}" type="slidenum">
              <a:rPr lang="en-AU" smtClean="0"/>
              <a:pPr/>
              <a:t>‹#›</a:t>
            </a:fld>
            <a:endParaRPr lang="en-AU" dirty="0"/>
          </a:p>
        </p:txBody>
      </p:sp>
      <p:sp>
        <p:nvSpPr>
          <p:cNvPr id="9" name="Rectangle 8">
            <a:extLst>
              <a:ext uri="{FF2B5EF4-FFF2-40B4-BE49-F238E27FC236}">
                <a16:creationId xmlns:a16="http://schemas.microsoft.com/office/drawing/2014/main" id="{2529992C-0868-4B25-999D-8B1A8530D2C6}"/>
              </a:ext>
            </a:extLst>
          </p:cNvPr>
          <p:cNvSpPr/>
          <p:nvPr userDrawn="1"/>
        </p:nvSpPr>
        <p:spPr>
          <a:xfrm>
            <a:off x="6" y="0"/>
            <a:ext cx="3047401" cy="149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AU" sz="3600" dirty="0"/>
          </a:p>
        </p:txBody>
      </p:sp>
      <p:pic>
        <p:nvPicPr>
          <p:cNvPr id="11" name="Picture 10">
            <a:extLst>
              <a:ext uri="{FF2B5EF4-FFF2-40B4-BE49-F238E27FC236}">
                <a16:creationId xmlns:a16="http://schemas.microsoft.com/office/drawing/2014/main" id="{453C1757-88DB-A040-8B93-45CDA35D580A}"/>
              </a:ext>
            </a:extLst>
          </p:cNvPr>
          <p:cNvPicPr>
            <a:picLocks noChangeAspect="1"/>
          </p:cNvPicPr>
          <p:nvPr userDrawn="1"/>
        </p:nvPicPr>
        <p:blipFill>
          <a:blip r:embed="rId4"/>
          <a:srcRect/>
          <a:stretch/>
        </p:blipFill>
        <p:spPr>
          <a:xfrm>
            <a:off x="10487552" y="205200"/>
            <a:ext cx="1417349" cy="692194"/>
          </a:xfrm>
          <a:prstGeom prst="rect">
            <a:avLst/>
          </a:prstGeom>
        </p:spPr>
      </p:pic>
    </p:spTree>
    <p:extLst>
      <p:ext uri="{BB962C8B-B14F-4D97-AF65-F5344CB8AC3E}">
        <p14:creationId xmlns:p14="http://schemas.microsoft.com/office/powerpoint/2010/main" val="64731489"/>
      </p:ext>
    </p:extLst>
  </p:cSld>
  <p:clrMap bg1="lt1" tx1="dk1" bg2="lt2" tx2="dk2" accent1="accent1" accent2="accent2" accent3="accent3" accent4="accent4" accent5="accent5" accent6="accent6" hlink="hlink" folHlink="folHlink"/>
  <p:sldLayoutIdLst>
    <p:sldLayoutId id="2147483691" r:id="rId1"/>
    <p:sldLayoutId id="2147483693" r:id="rId2"/>
  </p:sldLayoutIdLst>
  <p:hf hdr="0" dt="0"/>
  <p:txStyles>
    <p:titleStyle>
      <a:lvl1pPr algn="l" defTabSz="914332" rtl="0" eaLnBrk="1" latinLnBrk="0" hangingPunct="1">
        <a:lnSpc>
          <a:spcPct val="90000"/>
        </a:lnSpc>
        <a:spcBef>
          <a:spcPct val="0"/>
        </a:spcBef>
        <a:buNone/>
        <a:defRPr sz="3200" b="1" kern="1200">
          <a:solidFill>
            <a:schemeClr val="accent4"/>
          </a:solidFill>
          <a:latin typeface="+mj-lt"/>
          <a:ea typeface="+mj-ea"/>
          <a:cs typeface="+mj-cs"/>
        </a:defRPr>
      </a:lvl1pPr>
    </p:titleStyle>
    <p:bodyStyle>
      <a:lvl1pPr marL="90482" indent="-90482" algn="l" defTabSz="914332" rtl="0" eaLnBrk="1" latinLnBrk="0" hangingPunct="1">
        <a:lnSpc>
          <a:spcPct val="100000"/>
        </a:lnSpc>
        <a:spcBef>
          <a:spcPts val="300"/>
        </a:spcBef>
        <a:buClr>
          <a:schemeClr val="accent1"/>
        </a:buClr>
        <a:buFont typeface="Arial" panose="020B0604020202020204" pitchFamily="34" charset="0"/>
        <a:buChar char="•"/>
        <a:defRPr sz="1401" kern="1200">
          <a:solidFill>
            <a:schemeClr val="tx1"/>
          </a:solidFill>
          <a:latin typeface="+mn-lt"/>
          <a:ea typeface="+mn-ea"/>
          <a:cs typeface="+mn-cs"/>
        </a:defRPr>
      </a:lvl1pPr>
      <a:lvl2pPr marL="224984" indent="-89992" algn="l" defTabSz="914332" rtl="0" eaLnBrk="1" latinLnBrk="0" hangingPunct="1">
        <a:lnSpc>
          <a:spcPct val="100000"/>
        </a:lnSpc>
        <a:spcBef>
          <a:spcPts val="300"/>
        </a:spcBef>
        <a:buClr>
          <a:schemeClr val="accent1"/>
        </a:buClr>
        <a:buFont typeface="Arial" panose="020B0604020202020204" pitchFamily="34" charset="0"/>
        <a:buChar char="-"/>
        <a:defRPr sz="1401" kern="1200">
          <a:solidFill>
            <a:schemeClr val="tx1"/>
          </a:solidFill>
          <a:latin typeface="+mn-lt"/>
          <a:ea typeface="+mn-ea"/>
          <a:cs typeface="+mn-cs"/>
        </a:defRPr>
      </a:lvl2pPr>
      <a:lvl3pPr marL="35997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3pPr>
      <a:lvl4pPr marL="494964" indent="-9048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4pPr>
      <a:lvl5pPr marL="62995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5pPr>
      <a:lvl6pPr marL="76494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6pPr>
      <a:lvl7pPr marL="89993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7pPr>
      <a:lvl8pPr marL="1034923"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8pPr>
      <a:lvl9pPr marL="116991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9pPr>
    </p:bodyStyle>
    <p:otherStyle>
      <a:defPPr>
        <a:defRPr lang="en-US"/>
      </a:defPPr>
      <a:lvl1pPr marL="0" algn="l" defTabSz="914332" rtl="0" eaLnBrk="1" latinLnBrk="0" hangingPunct="1">
        <a:defRPr sz="1801" kern="1200">
          <a:solidFill>
            <a:schemeClr val="tx1"/>
          </a:solidFill>
          <a:latin typeface="+mn-lt"/>
          <a:ea typeface="+mn-ea"/>
          <a:cs typeface="+mn-cs"/>
        </a:defRPr>
      </a:lvl1pPr>
      <a:lvl2pPr marL="457166" algn="l" defTabSz="914332" rtl="0" eaLnBrk="1" latinLnBrk="0" hangingPunct="1">
        <a:defRPr sz="1801" kern="1200">
          <a:solidFill>
            <a:schemeClr val="tx1"/>
          </a:solidFill>
          <a:latin typeface="+mn-lt"/>
          <a:ea typeface="+mn-ea"/>
          <a:cs typeface="+mn-cs"/>
        </a:defRPr>
      </a:lvl2pPr>
      <a:lvl3pPr marL="914332" algn="l" defTabSz="914332" rtl="0" eaLnBrk="1" latinLnBrk="0" hangingPunct="1">
        <a:defRPr sz="1801" kern="1200">
          <a:solidFill>
            <a:schemeClr val="tx1"/>
          </a:solidFill>
          <a:latin typeface="+mn-lt"/>
          <a:ea typeface="+mn-ea"/>
          <a:cs typeface="+mn-cs"/>
        </a:defRPr>
      </a:lvl3pPr>
      <a:lvl4pPr marL="1371496" algn="l" defTabSz="914332" rtl="0" eaLnBrk="1" latinLnBrk="0" hangingPunct="1">
        <a:defRPr sz="1801" kern="1200">
          <a:solidFill>
            <a:schemeClr val="tx1"/>
          </a:solidFill>
          <a:latin typeface="+mn-lt"/>
          <a:ea typeface="+mn-ea"/>
          <a:cs typeface="+mn-cs"/>
        </a:defRPr>
      </a:lvl4pPr>
      <a:lvl5pPr marL="1828664" algn="l" defTabSz="914332" rtl="0" eaLnBrk="1" latinLnBrk="0" hangingPunct="1">
        <a:defRPr sz="1801" kern="1200">
          <a:solidFill>
            <a:schemeClr val="tx1"/>
          </a:solidFill>
          <a:latin typeface="+mn-lt"/>
          <a:ea typeface="+mn-ea"/>
          <a:cs typeface="+mn-cs"/>
        </a:defRPr>
      </a:lvl5pPr>
      <a:lvl6pPr marL="2285830" algn="l" defTabSz="914332" rtl="0" eaLnBrk="1" latinLnBrk="0" hangingPunct="1">
        <a:defRPr sz="1801" kern="1200">
          <a:solidFill>
            <a:schemeClr val="tx1"/>
          </a:solidFill>
          <a:latin typeface="+mn-lt"/>
          <a:ea typeface="+mn-ea"/>
          <a:cs typeface="+mn-cs"/>
        </a:defRPr>
      </a:lvl6pPr>
      <a:lvl7pPr marL="2742994" algn="l" defTabSz="914332" rtl="0" eaLnBrk="1" latinLnBrk="0" hangingPunct="1">
        <a:defRPr sz="1801" kern="1200">
          <a:solidFill>
            <a:schemeClr val="tx1"/>
          </a:solidFill>
          <a:latin typeface="+mn-lt"/>
          <a:ea typeface="+mn-ea"/>
          <a:cs typeface="+mn-cs"/>
        </a:defRPr>
      </a:lvl7pPr>
      <a:lvl8pPr marL="3200160" algn="l" defTabSz="914332" rtl="0" eaLnBrk="1" latinLnBrk="0" hangingPunct="1">
        <a:defRPr sz="1801" kern="1200">
          <a:solidFill>
            <a:schemeClr val="tx1"/>
          </a:solidFill>
          <a:latin typeface="+mn-lt"/>
          <a:ea typeface="+mn-ea"/>
          <a:cs typeface="+mn-cs"/>
        </a:defRPr>
      </a:lvl8pPr>
      <a:lvl9pPr marL="3657326" algn="l" defTabSz="914332"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0B58A3-E193-4684-ABCE-DF0A8B6CD042}"/>
              </a:ext>
            </a:extLst>
          </p:cNvPr>
          <p:cNvSpPr>
            <a:spLocks noGrp="1"/>
          </p:cNvSpPr>
          <p:nvPr>
            <p:ph type="title"/>
          </p:nvPr>
        </p:nvSpPr>
        <p:spPr>
          <a:xfrm>
            <a:off x="759001" y="382383"/>
            <a:ext cx="9720000" cy="516637"/>
          </a:xfrm>
          <a:prstGeom prst="rect">
            <a:avLst/>
          </a:prstGeom>
        </p:spPr>
        <p:txBody>
          <a:bodyPr vert="horz" lIns="0" tIns="0" rIns="0" bIns="0" rtlCol="0" anchor="t" anchorCtr="0">
            <a:noAutofit/>
          </a:bodyPr>
          <a:lstStyle/>
          <a:p>
            <a:r>
              <a:rPr lang="en-AU" noProof="0" dirty="0"/>
              <a:t>Click to edit Master title style</a:t>
            </a:r>
          </a:p>
        </p:txBody>
      </p:sp>
      <p:sp>
        <p:nvSpPr>
          <p:cNvPr id="3" name="Text Placeholder 2">
            <a:extLst>
              <a:ext uri="{FF2B5EF4-FFF2-40B4-BE49-F238E27FC236}">
                <a16:creationId xmlns:a16="http://schemas.microsoft.com/office/drawing/2014/main" id="{01F38D3A-1279-4066-93F5-53800A796276}"/>
              </a:ext>
            </a:extLst>
          </p:cNvPr>
          <p:cNvSpPr>
            <a:spLocks noGrp="1"/>
          </p:cNvSpPr>
          <p:nvPr>
            <p:ph type="body" idx="1"/>
          </p:nvPr>
        </p:nvSpPr>
        <p:spPr>
          <a:xfrm>
            <a:off x="759001" y="1676404"/>
            <a:ext cx="10674000" cy="4500563"/>
          </a:xfrm>
          <a:prstGeom prst="rect">
            <a:avLst/>
          </a:prstGeom>
        </p:spPr>
        <p:txBody>
          <a:bodyPr vert="horz" lIns="0" tIns="0" rIns="0" bIns="0" rtlCol="0">
            <a:noAutofit/>
          </a:bodyPr>
          <a:lstStyle/>
          <a:p>
            <a:pPr lvl="0"/>
            <a:r>
              <a:rPr lang="en-AU" noProof="0" dirty="0"/>
              <a:t>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a:t>
            </a:r>
          </a:p>
          <a:p>
            <a:pPr lvl="6"/>
            <a:r>
              <a:rPr lang="en-AU" noProof="0" dirty="0"/>
              <a:t>Seventh</a:t>
            </a:r>
          </a:p>
          <a:p>
            <a:pPr lvl="7"/>
            <a:r>
              <a:rPr lang="en-AU" noProof="0" dirty="0"/>
              <a:t>Eight</a:t>
            </a:r>
          </a:p>
          <a:p>
            <a:pPr lvl="8"/>
            <a:r>
              <a:rPr lang="en-AU" noProof="0" dirty="0"/>
              <a:t>Ninth</a:t>
            </a:r>
          </a:p>
        </p:txBody>
      </p:sp>
      <p:sp>
        <p:nvSpPr>
          <p:cNvPr id="4" name="Date Placeholder 3">
            <a:extLst>
              <a:ext uri="{FF2B5EF4-FFF2-40B4-BE49-F238E27FC236}">
                <a16:creationId xmlns:a16="http://schemas.microsoft.com/office/drawing/2014/main" id="{10EA2CD7-A72C-495B-9228-0E077D24D940}"/>
              </a:ext>
            </a:extLst>
          </p:cNvPr>
          <p:cNvSpPr>
            <a:spLocks noGrp="1"/>
          </p:cNvSpPr>
          <p:nvPr>
            <p:ph type="dt" sz="half" idx="2"/>
          </p:nvPr>
        </p:nvSpPr>
        <p:spPr>
          <a:xfrm>
            <a:off x="5736000" y="6504326"/>
            <a:ext cx="720000" cy="191279"/>
          </a:xfrm>
          <a:prstGeom prst="rect">
            <a:avLst/>
          </a:prstGeom>
        </p:spPr>
        <p:txBody>
          <a:bodyPr vert="horz" wrap="none" lIns="0" tIns="0" rIns="0" bIns="0" rtlCol="0" anchor="ctr"/>
          <a:lstStyle>
            <a:lvl1pPr algn="ctr">
              <a:defRPr sz="800">
                <a:solidFill>
                  <a:schemeClr val="tx1"/>
                </a:solidFill>
              </a:defRPr>
            </a:lvl1pPr>
          </a:lstStyle>
          <a:p>
            <a:fld id="{5FB531E2-CFEC-4DAD-9A12-8F31087CC740}" type="datetime1">
              <a:rPr lang="en-AU" smtClean="0"/>
              <a:t>28/04/2025</a:t>
            </a:fld>
            <a:endParaRPr lang="en-AU" dirty="0"/>
          </a:p>
        </p:txBody>
      </p:sp>
      <p:sp>
        <p:nvSpPr>
          <p:cNvPr id="5" name="Footer Placeholder 4">
            <a:extLst>
              <a:ext uri="{FF2B5EF4-FFF2-40B4-BE49-F238E27FC236}">
                <a16:creationId xmlns:a16="http://schemas.microsoft.com/office/drawing/2014/main" id="{CBD43B1A-E254-4E8E-8D77-9053126860F2}"/>
              </a:ext>
            </a:extLst>
          </p:cNvPr>
          <p:cNvSpPr>
            <a:spLocks noGrp="1"/>
          </p:cNvSpPr>
          <p:nvPr>
            <p:ph type="ftr" sz="quarter" idx="3"/>
          </p:nvPr>
        </p:nvSpPr>
        <p:spPr>
          <a:xfrm>
            <a:off x="759001" y="6504326"/>
            <a:ext cx="2700000" cy="191279"/>
          </a:xfrm>
          <a:prstGeom prst="rect">
            <a:avLst/>
          </a:prstGeom>
        </p:spPr>
        <p:txBody>
          <a:bodyPr vert="horz" wrap="none" lIns="0" tIns="0" rIns="0" bIns="0" rtlCol="0" anchor="ctr"/>
          <a:lstStyle>
            <a:lvl1pPr algn="l">
              <a:defRPr sz="800">
                <a:solidFill>
                  <a:schemeClr val="tx1"/>
                </a:solidFill>
              </a:defRPr>
            </a:lvl1pPr>
          </a:lstStyle>
          <a:p>
            <a:r>
              <a:rPr lang="en-AU" dirty="0"/>
              <a:t>Presentation title</a:t>
            </a:r>
          </a:p>
        </p:txBody>
      </p:sp>
      <p:sp>
        <p:nvSpPr>
          <p:cNvPr id="6" name="Slide Number Placeholder 5">
            <a:extLst>
              <a:ext uri="{FF2B5EF4-FFF2-40B4-BE49-F238E27FC236}">
                <a16:creationId xmlns:a16="http://schemas.microsoft.com/office/drawing/2014/main" id="{7966D85B-9034-49C5-A86E-714985BCC24E}"/>
              </a:ext>
            </a:extLst>
          </p:cNvPr>
          <p:cNvSpPr>
            <a:spLocks noGrp="1"/>
          </p:cNvSpPr>
          <p:nvPr>
            <p:ph type="sldNum" sz="quarter" idx="4"/>
          </p:nvPr>
        </p:nvSpPr>
        <p:spPr>
          <a:xfrm>
            <a:off x="11236219" y="6504326"/>
            <a:ext cx="257175" cy="191279"/>
          </a:xfrm>
          <a:prstGeom prst="rect">
            <a:avLst/>
          </a:prstGeom>
        </p:spPr>
        <p:txBody>
          <a:bodyPr vert="horz" wrap="none" lIns="0" tIns="0" rIns="0" bIns="0" rtlCol="0" anchor="ctr"/>
          <a:lstStyle>
            <a:lvl1pPr algn="r">
              <a:defRPr sz="800">
                <a:solidFill>
                  <a:schemeClr val="tx1"/>
                </a:solidFill>
              </a:defRPr>
            </a:lvl1pPr>
          </a:lstStyle>
          <a:p>
            <a:fld id="{E6316B6A-336A-44FF-82DA-A4D1594FA055}" type="slidenum">
              <a:rPr lang="en-AU" smtClean="0"/>
              <a:pPr/>
              <a:t>‹#›</a:t>
            </a:fld>
            <a:endParaRPr lang="en-AU" dirty="0"/>
          </a:p>
        </p:txBody>
      </p:sp>
      <p:sp>
        <p:nvSpPr>
          <p:cNvPr id="9" name="Rectangle 8">
            <a:extLst>
              <a:ext uri="{FF2B5EF4-FFF2-40B4-BE49-F238E27FC236}">
                <a16:creationId xmlns:a16="http://schemas.microsoft.com/office/drawing/2014/main" id="{2529992C-0868-4B25-999D-8B1A8530D2C6}"/>
              </a:ext>
            </a:extLst>
          </p:cNvPr>
          <p:cNvSpPr/>
          <p:nvPr userDrawn="1"/>
        </p:nvSpPr>
        <p:spPr>
          <a:xfrm>
            <a:off x="6" y="0"/>
            <a:ext cx="3047401" cy="149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AU" sz="3600" dirty="0"/>
          </a:p>
        </p:txBody>
      </p:sp>
      <p:pic>
        <p:nvPicPr>
          <p:cNvPr id="11" name="Picture 10">
            <a:extLst>
              <a:ext uri="{FF2B5EF4-FFF2-40B4-BE49-F238E27FC236}">
                <a16:creationId xmlns:a16="http://schemas.microsoft.com/office/drawing/2014/main" id="{C51E19A0-6109-FC4B-B017-5BAB81C4313D}"/>
              </a:ext>
            </a:extLst>
          </p:cNvPr>
          <p:cNvPicPr>
            <a:picLocks noChangeAspect="1"/>
          </p:cNvPicPr>
          <p:nvPr userDrawn="1"/>
        </p:nvPicPr>
        <p:blipFill>
          <a:blip r:embed="rId7"/>
          <a:srcRect/>
          <a:stretch/>
        </p:blipFill>
        <p:spPr>
          <a:xfrm>
            <a:off x="10487552" y="205200"/>
            <a:ext cx="1417349" cy="692194"/>
          </a:xfrm>
          <a:prstGeom prst="rect">
            <a:avLst/>
          </a:prstGeom>
        </p:spPr>
      </p:pic>
    </p:spTree>
    <p:extLst>
      <p:ext uri="{BB962C8B-B14F-4D97-AF65-F5344CB8AC3E}">
        <p14:creationId xmlns:p14="http://schemas.microsoft.com/office/powerpoint/2010/main" val="1599349729"/>
      </p:ext>
    </p:extLst>
  </p:cSld>
  <p:clrMap bg1="lt1" tx1="dk1" bg2="lt2" tx2="dk2" accent1="accent1" accent2="accent2" accent3="accent3" accent4="accent4" accent5="accent5" accent6="accent6" hlink="hlink" folHlink="folHlink"/>
  <p:sldLayoutIdLst>
    <p:sldLayoutId id="2147483695" r:id="rId1"/>
    <p:sldLayoutId id="2147483697" r:id="rId2"/>
    <p:sldLayoutId id="2147483717" r:id="rId3"/>
    <p:sldLayoutId id="2147483724" r:id="rId4"/>
    <p:sldLayoutId id="2147483789" r:id="rId5"/>
  </p:sldLayoutIdLst>
  <p:hf hdr="0" dt="0"/>
  <p:txStyles>
    <p:titleStyle>
      <a:lvl1pPr algn="l" defTabSz="914332" rtl="0" eaLnBrk="1" latinLnBrk="0" hangingPunct="1">
        <a:lnSpc>
          <a:spcPct val="90000"/>
        </a:lnSpc>
        <a:spcBef>
          <a:spcPct val="0"/>
        </a:spcBef>
        <a:buNone/>
        <a:defRPr sz="3200" b="1" kern="1200">
          <a:solidFill>
            <a:schemeClr val="accent4"/>
          </a:solidFill>
          <a:latin typeface="+mj-lt"/>
          <a:ea typeface="+mj-ea"/>
          <a:cs typeface="+mj-cs"/>
        </a:defRPr>
      </a:lvl1pPr>
    </p:titleStyle>
    <p:bodyStyle>
      <a:lvl1pPr marL="90482" indent="-90482" algn="l" defTabSz="914332" rtl="0" eaLnBrk="1" latinLnBrk="0" hangingPunct="1">
        <a:lnSpc>
          <a:spcPct val="100000"/>
        </a:lnSpc>
        <a:spcBef>
          <a:spcPts val="300"/>
        </a:spcBef>
        <a:buClr>
          <a:schemeClr val="accent1"/>
        </a:buClr>
        <a:buFont typeface="Arial" panose="020B0604020202020204" pitchFamily="34" charset="0"/>
        <a:buChar char="•"/>
        <a:defRPr sz="1401" kern="1200">
          <a:solidFill>
            <a:schemeClr val="tx1"/>
          </a:solidFill>
          <a:latin typeface="+mn-lt"/>
          <a:ea typeface="+mn-ea"/>
          <a:cs typeface="+mn-cs"/>
        </a:defRPr>
      </a:lvl1pPr>
      <a:lvl2pPr marL="224984" indent="-89992" algn="l" defTabSz="914332" rtl="0" eaLnBrk="1" latinLnBrk="0" hangingPunct="1">
        <a:lnSpc>
          <a:spcPct val="100000"/>
        </a:lnSpc>
        <a:spcBef>
          <a:spcPts val="300"/>
        </a:spcBef>
        <a:buClr>
          <a:schemeClr val="accent1"/>
        </a:buClr>
        <a:buFont typeface="Arial" panose="020B0604020202020204" pitchFamily="34" charset="0"/>
        <a:buChar char="-"/>
        <a:defRPr sz="1401" kern="1200">
          <a:solidFill>
            <a:schemeClr val="tx1"/>
          </a:solidFill>
          <a:latin typeface="+mn-lt"/>
          <a:ea typeface="+mn-ea"/>
          <a:cs typeface="+mn-cs"/>
        </a:defRPr>
      </a:lvl2pPr>
      <a:lvl3pPr marL="35997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3pPr>
      <a:lvl4pPr marL="494964" indent="-9048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4pPr>
      <a:lvl5pPr marL="62995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5pPr>
      <a:lvl6pPr marL="76494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6pPr>
      <a:lvl7pPr marL="89993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7pPr>
      <a:lvl8pPr marL="1034923"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8pPr>
      <a:lvl9pPr marL="116991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9pPr>
    </p:bodyStyle>
    <p:otherStyle>
      <a:defPPr>
        <a:defRPr lang="en-US"/>
      </a:defPPr>
      <a:lvl1pPr marL="0" algn="l" defTabSz="914332" rtl="0" eaLnBrk="1" latinLnBrk="0" hangingPunct="1">
        <a:defRPr sz="1801" kern="1200">
          <a:solidFill>
            <a:schemeClr val="tx1"/>
          </a:solidFill>
          <a:latin typeface="+mn-lt"/>
          <a:ea typeface="+mn-ea"/>
          <a:cs typeface="+mn-cs"/>
        </a:defRPr>
      </a:lvl1pPr>
      <a:lvl2pPr marL="457166" algn="l" defTabSz="914332" rtl="0" eaLnBrk="1" latinLnBrk="0" hangingPunct="1">
        <a:defRPr sz="1801" kern="1200">
          <a:solidFill>
            <a:schemeClr val="tx1"/>
          </a:solidFill>
          <a:latin typeface="+mn-lt"/>
          <a:ea typeface="+mn-ea"/>
          <a:cs typeface="+mn-cs"/>
        </a:defRPr>
      </a:lvl2pPr>
      <a:lvl3pPr marL="914332" algn="l" defTabSz="914332" rtl="0" eaLnBrk="1" latinLnBrk="0" hangingPunct="1">
        <a:defRPr sz="1801" kern="1200">
          <a:solidFill>
            <a:schemeClr val="tx1"/>
          </a:solidFill>
          <a:latin typeface="+mn-lt"/>
          <a:ea typeface="+mn-ea"/>
          <a:cs typeface="+mn-cs"/>
        </a:defRPr>
      </a:lvl3pPr>
      <a:lvl4pPr marL="1371496" algn="l" defTabSz="914332" rtl="0" eaLnBrk="1" latinLnBrk="0" hangingPunct="1">
        <a:defRPr sz="1801" kern="1200">
          <a:solidFill>
            <a:schemeClr val="tx1"/>
          </a:solidFill>
          <a:latin typeface="+mn-lt"/>
          <a:ea typeface="+mn-ea"/>
          <a:cs typeface="+mn-cs"/>
        </a:defRPr>
      </a:lvl4pPr>
      <a:lvl5pPr marL="1828664" algn="l" defTabSz="914332" rtl="0" eaLnBrk="1" latinLnBrk="0" hangingPunct="1">
        <a:defRPr sz="1801" kern="1200">
          <a:solidFill>
            <a:schemeClr val="tx1"/>
          </a:solidFill>
          <a:latin typeface="+mn-lt"/>
          <a:ea typeface="+mn-ea"/>
          <a:cs typeface="+mn-cs"/>
        </a:defRPr>
      </a:lvl5pPr>
      <a:lvl6pPr marL="2285830" algn="l" defTabSz="914332" rtl="0" eaLnBrk="1" latinLnBrk="0" hangingPunct="1">
        <a:defRPr sz="1801" kern="1200">
          <a:solidFill>
            <a:schemeClr val="tx1"/>
          </a:solidFill>
          <a:latin typeface="+mn-lt"/>
          <a:ea typeface="+mn-ea"/>
          <a:cs typeface="+mn-cs"/>
        </a:defRPr>
      </a:lvl6pPr>
      <a:lvl7pPr marL="2742994" algn="l" defTabSz="914332" rtl="0" eaLnBrk="1" latinLnBrk="0" hangingPunct="1">
        <a:defRPr sz="1801" kern="1200">
          <a:solidFill>
            <a:schemeClr val="tx1"/>
          </a:solidFill>
          <a:latin typeface="+mn-lt"/>
          <a:ea typeface="+mn-ea"/>
          <a:cs typeface="+mn-cs"/>
        </a:defRPr>
      </a:lvl7pPr>
      <a:lvl8pPr marL="3200160" algn="l" defTabSz="914332" rtl="0" eaLnBrk="1" latinLnBrk="0" hangingPunct="1">
        <a:defRPr sz="1801" kern="1200">
          <a:solidFill>
            <a:schemeClr val="tx1"/>
          </a:solidFill>
          <a:latin typeface="+mn-lt"/>
          <a:ea typeface="+mn-ea"/>
          <a:cs typeface="+mn-cs"/>
        </a:defRPr>
      </a:lvl8pPr>
      <a:lvl9pPr marL="3657326" algn="l" defTabSz="914332" rtl="0" eaLnBrk="1" latinLnBrk="0" hangingPunct="1">
        <a:defRPr sz="180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0B58A3-E193-4684-ABCE-DF0A8B6CD042}"/>
              </a:ext>
            </a:extLst>
          </p:cNvPr>
          <p:cNvSpPr>
            <a:spLocks noGrp="1"/>
          </p:cNvSpPr>
          <p:nvPr>
            <p:ph type="title"/>
          </p:nvPr>
        </p:nvSpPr>
        <p:spPr>
          <a:xfrm>
            <a:off x="759001" y="382383"/>
            <a:ext cx="9900000" cy="516637"/>
          </a:xfrm>
          <a:prstGeom prst="rect">
            <a:avLst/>
          </a:prstGeom>
        </p:spPr>
        <p:txBody>
          <a:bodyPr vert="horz" lIns="0" tIns="0" rIns="0" bIns="0" rtlCol="0" anchor="t" anchorCtr="0">
            <a:noAutofit/>
          </a:bodyPr>
          <a:lstStyle/>
          <a:p>
            <a:r>
              <a:rPr lang="en-AU" noProof="0" dirty="0"/>
              <a:t>Click to edit Master title style</a:t>
            </a:r>
          </a:p>
        </p:txBody>
      </p:sp>
      <p:sp>
        <p:nvSpPr>
          <p:cNvPr id="3" name="Text Placeholder 2">
            <a:extLst>
              <a:ext uri="{FF2B5EF4-FFF2-40B4-BE49-F238E27FC236}">
                <a16:creationId xmlns:a16="http://schemas.microsoft.com/office/drawing/2014/main" id="{01F38D3A-1279-4066-93F5-53800A796276}"/>
              </a:ext>
            </a:extLst>
          </p:cNvPr>
          <p:cNvSpPr>
            <a:spLocks noGrp="1"/>
          </p:cNvSpPr>
          <p:nvPr>
            <p:ph type="body" idx="1"/>
          </p:nvPr>
        </p:nvSpPr>
        <p:spPr>
          <a:xfrm>
            <a:off x="759001" y="1676404"/>
            <a:ext cx="10674000" cy="4500563"/>
          </a:xfrm>
          <a:prstGeom prst="rect">
            <a:avLst/>
          </a:prstGeom>
        </p:spPr>
        <p:txBody>
          <a:bodyPr vert="horz" lIns="0" tIns="0" rIns="0" bIns="0" rtlCol="0">
            <a:noAutofit/>
          </a:bodyPr>
          <a:lstStyle/>
          <a:p>
            <a:pPr lvl="0"/>
            <a:r>
              <a:rPr lang="en-AU" noProof="0" dirty="0"/>
              <a:t>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a:t>
            </a:r>
          </a:p>
          <a:p>
            <a:pPr lvl="6"/>
            <a:r>
              <a:rPr lang="en-AU" noProof="0" dirty="0"/>
              <a:t>Seventh</a:t>
            </a:r>
          </a:p>
          <a:p>
            <a:pPr lvl="7"/>
            <a:r>
              <a:rPr lang="en-AU" noProof="0" dirty="0"/>
              <a:t>Eight</a:t>
            </a:r>
          </a:p>
          <a:p>
            <a:pPr lvl="8"/>
            <a:r>
              <a:rPr lang="en-AU" noProof="0" dirty="0"/>
              <a:t>Ninth</a:t>
            </a:r>
          </a:p>
        </p:txBody>
      </p:sp>
      <p:sp>
        <p:nvSpPr>
          <p:cNvPr id="4" name="Date Placeholder 3">
            <a:extLst>
              <a:ext uri="{FF2B5EF4-FFF2-40B4-BE49-F238E27FC236}">
                <a16:creationId xmlns:a16="http://schemas.microsoft.com/office/drawing/2014/main" id="{10EA2CD7-A72C-495B-9228-0E077D24D940}"/>
              </a:ext>
            </a:extLst>
          </p:cNvPr>
          <p:cNvSpPr>
            <a:spLocks noGrp="1"/>
          </p:cNvSpPr>
          <p:nvPr>
            <p:ph type="dt" sz="half" idx="2"/>
          </p:nvPr>
        </p:nvSpPr>
        <p:spPr>
          <a:xfrm>
            <a:off x="5736000" y="6504326"/>
            <a:ext cx="720000" cy="191279"/>
          </a:xfrm>
          <a:prstGeom prst="rect">
            <a:avLst/>
          </a:prstGeom>
        </p:spPr>
        <p:txBody>
          <a:bodyPr vert="horz" wrap="none" lIns="0" tIns="0" rIns="0" bIns="0" rtlCol="0" anchor="ctr"/>
          <a:lstStyle>
            <a:lvl1pPr algn="ctr">
              <a:defRPr sz="800">
                <a:solidFill>
                  <a:schemeClr val="tx1"/>
                </a:solidFill>
              </a:defRPr>
            </a:lvl1pPr>
          </a:lstStyle>
          <a:p>
            <a:fld id="{5FB531E2-CFEC-4DAD-9A12-8F31087CC740}" type="datetime1">
              <a:rPr lang="en-AU" smtClean="0"/>
              <a:t>28/04/2025</a:t>
            </a:fld>
            <a:endParaRPr lang="en-AU" dirty="0"/>
          </a:p>
        </p:txBody>
      </p:sp>
      <p:sp>
        <p:nvSpPr>
          <p:cNvPr id="6" name="Slide Number Placeholder 5">
            <a:extLst>
              <a:ext uri="{FF2B5EF4-FFF2-40B4-BE49-F238E27FC236}">
                <a16:creationId xmlns:a16="http://schemas.microsoft.com/office/drawing/2014/main" id="{7966D85B-9034-49C5-A86E-714985BCC24E}"/>
              </a:ext>
            </a:extLst>
          </p:cNvPr>
          <p:cNvSpPr>
            <a:spLocks noGrp="1"/>
          </p:cNvSpPr>
          <p:nvPr>
            <p:ph type="sldNum" sz="quarter" idx="4"/>
          </p:nvPr>
        </p:nvSpPr>
        <p:spPr>
          <a:xfrm>
            <a:off x="11236219" y="6504326"/>
            <a:ext cx="257175" cy="191279"/>
          </a:xfrm>
          <a:prstGeom prst="rect">
            <a:avLst/>
          </a:prstGeom>
        </p:spPr>
        <p:txBody>
          <a:bodyPr vert="horz" wrap="none" lIns="0" tIns="0" rIns="0" bIns="0" rtlCol="0" anchor="ctr"/>
          <a:lstStyle>
            <a:lvl1pPr algn="r">
              <a:defRPr sz="800">
                <a:solidFill>
                  <a:schemeClr val="tx1"/>
                </a:solidFill>
              </a:defRPr>
            </a:lvl1pPr>
          </a:lstStyle>
          <a:p>
            <a:fld id="{E6316B6A-336A-44FF-82DA-A4D1594FA055}" type="slidenum">
              <a:rPr lang="en-AU" smtClean="0"/>
              <a:pPr/>
              <a:t>‹#›</a:t>
            </a:fld>
            <a:endParaRPr lang="en-AU" dirty="0"/>
          </a:p>
        </p:txBody>
      </p:sp>
      <p:sp>
        <p:nvSpPr>
          <p:cNvPr id="9" name="Rectangle 8">
            <a:extLst>
              <a:ext uri="{FF2B5EF4-FFF2-40B4-BE49-F238E27FC236}">
                <a16:creationId xmlns:a16="http://schemas.microsoft.com/office/drawing/2014/main" id="{2529992C-0868-4B25-999D-8B1A8530D2C6}"/>
              </a:ext>
            </a:extLst>
          </p:cNvPr>
          <p:cNvSpPr/>
          <p:nvPr userDrawn="1"/>
        </p:nvSpPr>
        <p:spPr>
          <a:xfrm>
            <a:off x="6" y="0"/>
            <a:ext cx="3047401" cy="149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AU" sz="3600" dirty="0"/>
          </a:p>
        </p:txBody>
      </p:sp>
      <p:sp>
        <p:nvSpPr>
          <p:cNvPr id="13" name="Rectangle 12">
            <a:extLst>
              <a:ext uri="{FF2B5EF4-FFF2-40B4-BE49-F238E27FC236}">
                <a16:creationId xmlns:a16="http://schemas.microsoft.com/office/drawing/2014/main" id="{1BE08DFC-9DB1-874D-A7A7-92DD2CBD18E7}"/>
              </a:ext>
            </a:extLst>
          </p:cNvPr>
          <p:cNvSpPr/>
          <p:nvPr userDrawn="1"/>
        </p:nvSpPr>
        <p:spPr>
          <a:xfrm>
            <a:off x="1600013" y="6488374"/>
            <a:ext cx="711200" cy="19127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TBC</a:t>
            </a:r>
          </a:p>
        </p:txBody>
      </p:sp>
      <p:sp>
        <p:nvSpPr>
          <p:cNvPr id="14" name="TextBox 13">
            <a:extLst>
              <a:ext uri="{FF2B5EF4-FFF2-40B4-BE49-F238E27FC236}">
                <a16:creationId xmlns:a16="http://schemas.microsoft.com/office/drawing/2014/main" id="{0437B3A2-73F2-DC40-9DE5-800221EBC300}"/>
              </a:ext>
            </a:extLst>
          </p:cNvPr>
          <p:cNvSpPr txBox="1"/>
          <p:nvPr userDrawn="1"/>
        </p:nvSpPr>
        <p:spPr>
          <a:xfrm>
            <a:off x="652016" y="6472425"/>
            <a:ext cx="947997" cy="223179"/>
          </a:xfrm>
          <a:prstGeom prst="rect">
            <a:avLst/>
          </a:prstGeom>
          <a:noFill/>
        </p:spPr>
        <p:txBody>
          <a:bodyPr wrap="square" rtlCol="0">
            <a:spAutoFit/>
          </a:bodyPr>
          <a:lstStyle/>
          <a:p>
            <a:r>
              <a:rPr lang="en-US" sz="800" dirty="0"/>
              <a:t>Presented to</a:t>
            </a:r>
          </a:p>
        </p:txBody>
      </p:sp>
      <p:pic>
        <p:nvPicPr>
          <p:cNvPr id="10" name="Picture 9">
            <a:extLst>
              <a:ext uri="{FF2B5EF4-FFF2-40B4-BE49-F238E27FC236}">
                <a16:creationId xmlns:a16="http://schemas.microsoft.com/office/drawing/2014/main" id="{586F46CC-B6A3-264B-B4AC-87603A85F4B9}"/>
              </a:ext>
            </a:extLst>
          </p:cNvPr>
          <p:cNvPicPr>
            <a:picLocks noChangeAspect="1"/>
          </p:cNvPicPr>
          <p:nvPr userDrawn="1"/>
        </p:nvPicPr>
        <p:blipFill>
          <a:blip r:embed="rId9"/>
          <a:srcRect/>
          <a:stretch/>
        </p:blipFill>
        <p:spPr>
          <a:xfrm>
            <a:off x="11030400" y="205200"/>
            <a:ext cx="792000" cy="511500"/>
          </a:xfrm>
          <a:prstGeom prst="rect">
            <a:avLst/>
          </a:prstGeom>
        </p:spPr>
      </p:pic>
    </p:spTree>
    <p:extLst>
      <p:ext uri="{BB962C8B-B14F-4D97-AF65-F5344CB8AC3E}">
        <p14:creationId xmlns:p14="http://schemas.microsoft.com/office/powerpoint/2010/main" val="269031478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p:hf hdr="0" dt="0"/>
  <p:txStyles>
    <p:titleStyle>
      <a:lvl1pPr algn="l" defTabSz="914332" rtl="0" eaLnBrk="1" latinLnBrk="0" hangingPunct="1">
        <a:lnSpc>
          <a:spcPct val="90000"/>
        </a:lnSpc>
        <a:spcBef>
          <a:spcPct val="0"/>
        </a:spcBef>
        <a:buNone/>
        <a:defRPr sz="3200" b="1" kern="1200">
          <a:solidFill>
            <a:schemeClr val="accent4"/>
          </a:solidFill>
          <a:latin typeface="+mj-lt"/>
          <a:ea typeface="+mj-ea"/>
          <a:cs typeface="+mj-cs"/>
        </a:defRPr>
      </a:lvl1pPr>
    </p:titleStyle>
    <p:bodyStyle>
      <a:lvl1pPr marL="126000" indent="-126000"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1pPr>
      <a:lvl2pPr marL="252000" indent="-126000"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2pPr>
      <a:lvl3pPr marL="378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3pPr>
      <a:lvl4pPr marL="504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4pPr>
      <a:lvl5pPr marL="630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5pPr>
      <a:lvl6pPr marL="756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6pPr>
      <a:lvl7pPr marL="882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7pPr>
      <a:lvl8pPr marL="1006475" indent="-125413"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8pPr>
      <a:lvl9pPr marL="1134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9pPr>
    </p:bodyStyle>
    <p:otherStyle>
      <a:defPPr>
        <a:defRPr lang="en-US"/>
      </a:defPPr>
      <a:lvl1pPr marL="0" algn="l" defTabSz="914332" rtl="0" eaLnBrk="1" latinLnBrk="0" hangingPunct="1">
        <a:defRPr sz="1801" kern="1200">
          <a:solidFill>
            <a:schemeClr val="tx1"/>
          </a:solidFill>
          <a:latin typeface="+mn-lt"/>
          <a:ea typeface="+mn-ea"/>
          <a:cs typeface="+mn-cs"/>
        </a:defRPr>
      </a:lvl1pPr>
      <a:lvl2pPr marL="457166" algn="l" defTabSz="914332" rtl="0" eaLnBrk="1" latinLnBrk="0" hangingPunct="1">
        <a:defRPr sz="1801" kern="1200">
          <a:solidFill>
            <a:schemeClr val="tx1"/>
          </a:solidFill>
          <a:latin typeface="+mn-lt"/>
          <a:ea typeface="+mn-ea"/>
          <a:cs typeface="+mn-cs"/>
        </a:defRPr>
      </a:lvl2pPr>
      <a:lvl3pPr marL="914332" algn="l" defTabSz="914332" rtl="0" eaLnBrk="1" latinLnBrk="0" hangingPunct="1">
        <a:defRPr sz="1801" kern="1200">
          <a:solidFill>
            <a:schemeClr val="tx1"/>
          </a:solidFill>
          <a:latin typeface="+mn-lt"/>
          <a:ea typeface="+mn-ea"/>
          <a:cs typeface="+mn-cs"/>
        </a:defRPr>
      </a:lvl3pPr>
      <a:lvl4pPr marL="1371496" algn="l" defTabSz="914332" rtl="0" eaLnBrk="1" latinLnBrk="0" hangingPunct="1">
        <a:defRPr sz="1801" kern="1200">
          <a:solidFill>
            <a:schemeClr val="tx1"/>
          </a:solidFill>
          <a:latin typeface="+mn-lt"/>
          <a:ea typeface="+mn-ea"/>
          <a:cs typeface="+mn-cs"/>
        </a:defRPr>
      </a:lvl4pPr>
      <a:lvl5pPr marL="1828664" algn="l" defTabSz="914332" rtl="0" eaLnBrk="1" latinLnBrk="0" hangingPunct="1">
        <a:defRPr sz="1801" kern="1200">
          <a:solidFill>
            <a:schemeClr val="tx1"/>
          </a:solidFill>
          <a:latin typeface="+mn-lt"/>
          <a:ea typeface="+mn-ea"/>
          <a:cs typeface="+mn-cs"/>
        </a:defRPr>
      </a:lvl5pPr>
      <a:lvl6pPr marL="2285830" algn="l" defTabSz="914332" rtl="0" eaLnBrk="1" latinLnBrk="0" hangingPunct="1">
        <a:defRPr sz="1801" kern="1200">
          <a:solidFill>
            <a:schemeClr val="tx1"/>
          </a:solidFill>
          <a:latin typeface="+mn-lt"/>
          <a:ea typeface="+mn-ea"/>
          <a:cs typeface="+mn-cs"/>
        </a:defRPr>
      </a:lvl6pPr>
      <a:lvl7pPr marL="2742994" algn="l" defTabSz="914332" rtl="0" eaLnBrk="1" latinLnBrk="0" hangingPunct="1">
        <a:defRPr sz="1801" kern="1200">
          <a:solidFill>
            <a:schemeClr val="tx1"/>
          </a:solidFill>
          <a:latin typeface="+mn-lt"/>
          <a:ea typeface="+mn-ea"/>
          <a:cs typeface="+mn-cs"/>
        </a:defRPr>
      </a:lvl7pPr>
      <a:lvl8pPr marL="3200160" algn="l" defTabSz="914332" rtl="0" eaLnBrk="1" latinLnBrk="0" hangingPunct="1">
        <a:defRPr sz="1801" kern="1200">
          <a:solidFill>
            <a:schemeClr val="tx1"/>
          </a:solidFill>
          <a:latin typeface="+mn-lt"/>
          <a:ea typeface="+mn-ea"/>
          <a:cs typeface="+mn-cs"/>
        </a:defRPr>
      </a:lvl8pPr>
      <a:lvl9pPr marL="3657326" algn="l" defTabSz="914332" rtl="0" eaLnBrk="1" latinLnBrk="0" hangingPunct="1">
        <a:defRPr sz="180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60212A-A6EE-4349-8A44-D272422D9284}"/>
              </a:ext>
            </a:extLst>
          </p:cNvPr>
          <p:cNvPicPr>
            <a:picLocks noChangeAspect="1"/>
          </p:cNvPicPr>
          <p:nvPr userDrawn="1"/>
        </p:nvPicPr>
        <p:blipFill>
          <a:blip r:embed="rId25"/>
          <a:srcRect/>
          <a:stretch/>
        </p:blipFill>
        <p:spPr>
          <a:xfrm>
            <a:off x="10487552" y="205200"/>
            <a:ext cx="1417349" cy="692194"/>
          </a:xfrm>
          <a:prstGeom prst="rect">
            <a:avLst/>
          </a:prstGeom>
        </p:spPr>
      </p:pic>
      <p:sp>
        <p:nvSpPr>
          <p:cNvPr id="2" name="Title Placeholder 1">
            <a:extLst>
              <a:ext uri="{FF2B5EF4-FFF2-40B4-BE49-F238E27FC236}">
                <a16:creationId xmlns:a16="http://schemas.microsoft.com/office/drawing/2014/main" id="{010B58A3-E193-4684-ABCE-DF0A8B6CD042}"/>
              </a:ext>
            </a:extLst>
          </p:cNvPr>
          <p:cNvSpPr>
            <a:spLocks noGrp="1"/>
          </p:cNvSpPr>
          <p:nvPr>
            <p:ph type="title"/>
          </p:nvPr>
        </p:nvSpPr>
        <p:spPr>
          <a:xfrm>
            <a:off x="759001" y="382383"/>
            <a:ext cx="9720000" cy="516637"/>
          </a:xfrm>
          <a:prstGeom prst="rect">
            <a:avLst/>
          </a:prstGeom>
        </p:spPr>
        <p:txBody>
          <a:bodyPr vert="horz" lIns="0" tIns="0" rIns="0" bIns="0" rtlCol="0" anchor="t" anchorCtr="0">
            <a:noAutofit/>
          </a:bodyPr>
          <a:lstStyle/>
          <a:p>
            <a:r>
              <a:rPr lang="en-US" noProof="0"/>
              <a:t>Click to edit Master title style</a:t>
            </a:r>
            <a:endParaRPr lang="en-AU" noProof="0" dirty="0"/>
          </a:p>
        </p:txBody>
      </p:sp>
      <p:sp>
        <p:nvSpPr>
          <p:cNvPr id="3" name="Text Placeholder 2">
            <a:extLst>
              <a:ext uri="{FF2B5EF4-FFF2-40B4-BE49-F238E27FC236}">
                <a16:creationId xmlns:a16="http://schemas.microsoft.com/office/drawing/2014/main" id="{01F38D3A-1279-4066-93F5-53800A796276}"/>
              </a:ext>
            </a:extLst>
          </p:cNvPr>
          <p:cNvSpPr>
            <a:spLocks noGrp="1"/>
          </p:cNvSpPr>
          <p:nvPr>
            <p:ph type="body" idx="1"/>
          </p:nvPr>
        </p:nvSpPr>
        <p:spPr>
          <a:xfrm>
            <a:off x="759001" y="1676404"/>
            <a:ext cx="10674000" cy="450056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4" name="Date Placeholder 3">
            <a:extLst>
              <a:ext uri="{FF2B5EF4-FFF2-40B4-BE49-F238E27FC236}">
                <a16:creationId xmlns:a16="http://schemas.microsoft.com/office/drawing/2014/main" id="{10EA2CD7-A72C-495B-9228-0E077D24D940}"/>
              </a:ext>
            </a:extLst>
          </p:cNvPr>
          <p:cNvSpPr>
            <a:spLocks noGrp="1"/>
          </p:cNvSpPr>
          <p:nvPr>
            <p:ph type="dt" sz="half" idx="2"/>
          </p:nvPr>
        </p:nvSpPr>
        <p:spPr>
          <a:xfrm>
            <a:off x="5736000" y="6504326"/>
            <a:ext cx="720000" cy="191279"/>
          </a:xfrm>
          <a:prstGeom prst="rect">
            <a:avLst/>
          </a:prstGeom>
        </p:spPr>
        <p:txBody>
          <a:bodyPr vert="horz" wrap="none" lIns="0" tIns="0" rIns="0" bIns="0" rtlCol="0" anchor="ctr"/>
          <a:lstStyle>
            <a:lvl1pPr algn="ctr">
              <a:defRPr sz="800">
                <a:solidFill>
                  <a:schemeClr val="tx1"/>
                </a:solidFill>
              </a:defRPr>
            </a:lvl1pPr>
          </a:lstStyle>
          <a:p>
            <a:fld id="{79F9EB7E-828C-4046-99D2-F8A8F582D2DF}" type="datetime1">
              <a:rPr lang="en-AU" smtClean="0"/>
              <a:t>28/04/2025</a:t>
            </a:fld>
            <a:endParaRPr lang="en-AU" dirty="0"/>
          </a:p>
        </p:txBody>
      </p:sp>
      <p:sp>
        <p:nvSpPr>
          <p:cNvPr id="5" name="Footer Placeholder 4">
            <a:extLst>
              <a:ext uri="{FF2B5EF4-FFF2-40B4-BE49-F238E27FC236}">
                <a16:creationId xmlns:a16="http://schemas.microsoft.com/office/drawing/2014/main" id="{CBD43B1A-E254-4E8E-8D77-9053126860F2}"/>
              </a:ext>
            </a:extLst>
          </p:cNvPr>
          <p:cNvSpPr>
            <a:spLocks noGrp="1"/>
          </p:cNvSpPr>
          <p:nvPr>
            <p:ph type="ftr" sz="quarter" idx="3"/>
          </p:nvPr>
        </p:nvSpPr>
        <p:spPr>
          <a:xfrm>
            <a:off x="759001" y="6504326"/>
            <a:ext cx="2700000" cy="191279"/>
          </a:xfrm>
          <a:prstGeom prst="rect">
            <a:avLst/>
          </a:prstGeom>
        </p:spPr>
        <p:txBody>
          <a:bodyPr vert="horz" wrap="none" lIns="0" tIns="0" rIns="0" bIns="0" rtlCol="0" anchor="ctr"/>
          <a:lstStyle>
            <a:lvl1pPr algn="l">
              <a:defRPr sz="800">
                <a:solidFill>
                  <a:schemeClr val="tx1"/>
                </a:solidFill>
              </a:defRPr>
            </a:lvl1pPr>
          </a:lstStyle>
          <a:p>
            <a:r>
              <a:rPr lang="en-AU" dirty="0"/>
              <a:t>Presentation title</a:t>
            </a:r>
          </a:p>
        </p:txBody>
      </p:sp>
      <p:sp>
        <p:nvSpPr>
          <p:cNvPr id="6" name="Slide Number Placeholder 5">
            <a:extLst>
              <a:ext uri="{FF2B5EF4-FFF2-40B4-BE49-F238E27FC236}">
                <a16:creationId xmlns:a16="http://schemas.microsoft.com/office/drawing/2014/main" id="{7966D85B-9034-49C5-A86E-714985BCC24E}"/>
              </a:ext>
            </a:extLst>
          </p:cNvPr>
          <p:cNvSpPr>
            <a:spLocks noGrp="1"/>
          </p:cNvSpPr>
          <p:nvPr>
            <p:ph type="sldNum" sz="quarter" idx="4"/>
          </p:nvPr>
        </p:nvSpPr>
        <p:spPr>
          <a:xfrm>
            <a:off x="11236219" y="6504326"/>
            <a:ext cx="257175" cy="191279"/>
          </a:xfrm>
          <a:prstGeom prst="rect">
            <a:avLst/>
          </a:prstGeom>
        </p:spPr>
        <p:txBody>
          <a:bodyPr vert="horz" wrap="none" lIns="0" tIns="0" rIns="0" bIns="0" rtlCol="0" anchor="ctr"/>
          <a:lstStyle>
            <a:lvl1pPr algn="r">
              <a:defRPr sz="800">
                <a:solidFill>
                  <a:schemeClr val="tx1"/>
                </a:solidFill>
              </a:defRPr>
            </a:lvl1pPr>
          </a:lstStyle>
          <a:p>
            <a:fld id="{E6316B6A-336A-44FF-82DA-A4D1594FA055}" type="slidenum">
              <a:rPr lang="en-AU" smtClean="0"/>
              <a:pPr/>
              <a:t>‹#›</a:t>
            </a:fld>
            <a:endParaRPr lang="en-AU" dirty="0"/>
          </a:p>
        </p:txBody>
      </p:sp>
      <p:sp>
        <p:nvSpPr>
          <p:cNvPr id="9" name="Rectangle 8">
            <a:extLst>
              <a:ext uri="{FF2B5EF4-FFF2-40B4-BE49-F238E27FC236}">
                <a16:creationId xmlns:a16="http://schemas.microsoft.com/office/drawing/2014/main" id="{2529992C-0868-4B25-999D-8B1A8530D2C6}"/>
              </a:ext>
            </a:extLst>
          </p:cNvPr>
          <p:cNvSpPr/>
          <p:nvPr userDrawn="1"/>
        </p:nvSpPr>
        <p:spPr>
          <a:xfrm>
            <a:off x="6" y="0"/>
            <a:ext cx="3047401" cy="149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AU" sz="3600" dirty="0"/>
          </a:p>
        </p:txBody>
      </p:sp>
    </p:spTree>
    <p:extLst>
      <p:ext uri="{BB962C8B-B14F-4D97-AF65-F5344CB8AC3E}">
        <p14:creationId xmlns:p14="http://schemas.microsoft.com/office/powerpoint/2010/main" val="36700529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Lst>
  <p:hf hdr="0" dt="0"/>
  <p:txStyles>
    <p:titleStyle>
      <a:lvl1pPr algn="l" defTabSz="914332" rtl="0" eaLnBrk="1" latinLnBrk="0" hangingPunct="1">
        <a:lnSpc>
          <a:spcPct val="90000"/>
        </a:lnSpc>
        <a:spcBef>
          <a:spcPct val="0"/>
        </a:spcBef>
        <a:buNone/>
        <a:defRPr sz="3200" b="1" kern="1200">
          <a:solidFill>
            <a:schemeClr val="accent4"/>
          </a:solidFill>
          <a:latin typeface="+mj-lt"/>
          <a:ea typeface="+mj-ea"/>
          <a:cs typeface="+mj-cs"/>
        </a:defRPr>
      </a:lvl1pPr>
    </p:titleStyle>
    <p:bodyStyle>
      <a:lvl1pPr marL="90482" indent="-90482" algn="l" defTabSz="914332" rtl="0" eaLnBrk="1" latinLnBrk="0" hangingPunct="1">
        <a:lnSpc>
          <a:spcPct val="100000"/>
        </a:lnSpc>
        <a:spcBef>
          <a:spcPts val="300"/>
        </a:spcBef>
        <a:buClr>
          <a:schemeClr val="accent1"/>
        </a:buClr>
        <a:buFont typeface="Arial" panose="020B0604020202020204" pitchFamily="34" charset="0"/>
        <a:buChar char="•"/>
        <a:defRPr sz="1401" kern="1200">
          <a:solidFill>
            <a:schemeClr val="tx1"/>
          </a:solidFill>
          <a:latin typeface="+mn-lt"/>
          <a:ea typeface="+mn-ea"/>
          <a:cs typeface="+mn-cs"/>
        </a:defRPr>
      </a:lvl1pPr>
      <a:lvl2pPr marL="224984" indent="-89992" algn="l" defTabSz="914332" rtl="0" eaLnBrk="1" latinLnBrk="0" hangingPunct="1">
        <a:lnSpc>
          <a:spcPct val="100000"/>
        </a:lnSpc>
        <a:spcBef>
          <a:spcPts val="300"/>
        </a:spcBef>
        <a:buClr>
          <a:schemeClr val="accent1"/>
        </a:buClr>
        <a:buFont typeface="Arial" panose="020B0604020202020204" pitchFamily="34" charset="0"/>
        <a:buChar char="-"/>
        <a:defRPr sz="1401" kern="1200">
          <a:solidFill>
            <a:schemeClr val="tx1"/>
          </a:solidFill>
          <a:latin typeface="+mn-lt"/>
          <a:ea typeface="+mn-ea"/>
          <a:cs typeface="+mn-cs"/>
        </a:defRPr>
      </a:lvl2pPr>
      <a:lvl3pPr marL="35997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3pPr>
      <a:lvl4pPr marL="494964" indent="-9048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4pPr>
      <a:lvl5pPr marL="62995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5pPr>
      <a:lvl6pPr marL="76494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6pPr>
      <a:lvl7pPr marL="89993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7pPr>
      <a:lvl8pPr marL="1034923"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8pPr>
      <a:lvl9pPr marL="116991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9pPr>
    </p:bodyStyle>
    <p:otherStyle>
      <a:defPPr>
        <a:defRPr lang="en-US"/>
      </a:defPPr>
      <a:lvl1pPr marL="0" algn="l" defTabSz="914332" rtl="0" eaLnBrk="1" latinLnBrk="0" hangingPunct="1">
        <a:defRPr sz="1801" kern="1200">
          <a:solidFill>
            <a:schemeClr val="tx1"/>
          </a:solidFill>
          <a:latin typeface="+mn-lt"/>
          <a:ea typeface="+mn-ea"/>
          <a:cs typeface="+mn-cs"/>
        </a:defRPr>
      </a:lvl1pPr>
      <a:lvl2pPr marL="457166" algn="l" defTabSz="914332" rtl="0" eaLnBrk="1" latinLnBrk="0" hangingPunct="1">
        <a:defRPr sz="1801" kern="1200">
          <a:solidFill>
            <a:schemeClr val="tx1"/>
          </a:solidFill>
          <a:latin typeface="+mn-lt"/>
          <a:ea typeface="+mn-ea"/>
          <a:cs typeface="+mn-cs"/>
        </a:defRPr>
      </a:lvl2pPr>
      <a:lvl3pPr marL="914332" algn="l" defTabSz="914332" rtl="0" eaLnBrk="1" latinLnBrk="0" hangingPunct="1">
        <a:defRPr sz="1801" kern="1200">
          <a:solidFill>
            <a:schemeClr val="tx1"/>
          </a:solidFill>
          <a:latin typeface="+mn-lt"/>
          <a:ea typeface="+mn-ea"/>
          <a:cs typeface="+mn-cs"/>
        </a:defRPr>
      </a:lvl3pPr>
      <a:lvl4pPr marL="1371496" algn="l" defTabSz="914332" rtl="0" eaLnBrk="1" latinLnBrk="0" hangingPunct="1">
        <a:defRPr sz="1801" kern="1200">
          <a:solidFill>
            <a:schemeClr val="tx1"/>
          </a:solidFill>
          <a:latin typeface="+mn-lt"/>
          <a:ea typeface="+mn-ea"/>
          <a:cs typeface="+mn-cs"/>
        </a:defRPr>
      </a:lvl4pPr>
      <a:lvl5pPr marL="1828664" algn="l" defTabSz="914332" rtl="0" eaLnBrk="1" latinLnBrk="0" hangingPunct="1">
        <a:defRPr sz="1801" kern="1200">
          <a:solidFill>
            <a:schemeClr val="tx1"/>
          </a:solidFill>
          <a:latin typeface="+mn-lt"/>
          <a:ea typeface="+mn-ea"/>
          <a:cs typeface="+mn-cs"/>
        </a:defRPr>
      </a:lvl5pPr>
      <a:lvl6pPr marL="2285830" algn="l" defTabSz="914332" rtl="0" eaLnBrk="1" latinLnBrk="0" hangingPunct="1">
        <a:defRPr sz="1801" kern="1200">
          <a:solidFill>
            <a:schemeClr val="tx1"/>
          </a:solidFill>
          <a:latin typeface="+mn-lt"/>
          <a:ea typeface="+mn-ea"/>
          <a:cs typeface="+mn-cs"/>
        </a:defRPr>
      </a:lvl6pPr>
      <a:lvl7pPr marL="2742994" algn="l" defTabSz="914332" rtl="0" eaLnBrk="1" latinLnBrk="0" hangingPunct="1">
        <a:defRPr sz="1801" kern="1200">
          <a:solidFill>
            <a:schemeClr val="tx1"/>
          </a:solidFill>
          <a:latin typeface="+mn-lt"/>
          <a:ea typeface="+mn-ea"/>
          <a:cs typeface="+mn-cs"/>
        </a:defRPr>
      </a:lvl7pPr>
      <a:lvl8pPr marL="3200160" algn="l" defTabSz="914332" rtl="0" eaLnBrk="1" latinLnBrk="0" hangingPunct="1">
        <a:defRPr sz="1801" kern="1200">
          <a:solidFill>
            <a:schemeClr val="tx1"/>
          </a:solidFill>
          <a:latin typeface="+mn-lt"/>
          <a:ea typeface="+mn-ea"/>
          <a:cs typeface="+mn-cs"/>
        </a:defRPr>
      </a:lvl8pPr>
      <a:lvl9pPr marL="3657326" algn="l" defTabSz="914332" rtl="0" eaLnBrk="1" latinLnBrk="0" hangingPunct="1">
        <a:defRPr sz="180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0B58A3-E193-4684-ABCE-DF0A8B6CD042}"/>
              </a:ext>
            </a:extLst>
          </p:cNvPr>
          <p:cNvSpPr>
            <a:spLocks noGrp="1"/>
          </p:cNvSpPr>
          <p:nvPr>
            <p:ph type="title"/>
          </p:nvPr>
        </p:nvSpPr>
        <p:spPr>
          <a:xfrm>
            <a:off x="759001" y="382383"/>
            <a:ext cx="9900000" cy="516637"/>
          </a:xfrm>
          <a:prstGeom prst="rect">
            <a:avLst/>
          </a:prstGeom>
        </p:spPr>
        <p:txBody>
          <a:bodyPr vert="horz" lIns="0" tIns="0" rIns="0" bIns="0" rtlCol="0" anchor="t" anchorCtr="0">
            <a:noAutofit/>
          </a:bodyPr>
          <a:lstStyle/>
          <a:p>
            <a:r>
              <a:rPr lang="en-GB" noProof="0"/>
              <a:t>Click to edit Master title style</a:t>
            </a:r>
            <a:endParaRPr lang="en-AU" noProof="0"/>
          </a:p>
        </p:txBody>
      </p:sp>
      <p:sp>
        <p:nvSpPr>
          <p:cNvPr id="3" name="Text Placeholder 2">
            <a:extLst>
              <a:ext uri="{FF2B5EF4-FFF2-40B4-BE49-F238E27FC236}">
                <a16:creationId xmlns:a16="http://schemas.microsoft.com/office/drawing/2014/main" id="{01F38D3A-1279-4066-93F5-53800A796276}"/>
              </a:ext>
            </a:extLst>
          </p:cNvPr>
          <p:cNvSpPr>
            <a:spLocks noGrp="1"/>
          </p:cNvSpPr>
          <p:nvPr>
            <p:ph type="body" idx="1"/>
          </p:nvPr>
        </p:nvSpPr>
        <p:spPr>
          <a:xfrm>
            <a:off x="759001" y="1676404"/>
            <a:ext cx="10674000" cy="4500563"/>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AU" noProof="0"/>
          </a:p>
        </p:txBody>
      </p:sp>
      <p:sp>
        <p:nvSpPr>
          <p:cNvPr id="4" name="Date Placeholder 3">
            <a:extLst>
              <a:ext uri="{FF2B5EF4-FFF2-40B4-BE49-F238E27FC236}">
                <a16:creationId xmlns:a16="http://schemas.microsoft.com/office/drawing/2014/main" id="{10EA2CD7-A72C-495B-9228-0E077D24D940}"/>
              </a:ext>
            </a:extLst>
          </p:cNvPr>
          <p:cNvSpPr>
            <a:spLocks noGrp="1"/>
          </p:cNvSpPr>
          <p:nvPr>
            <p:ph type="dt" sz="half" idx="2"/>
          </p:nvPr>
        </p:nvSpPr>
        <p:spPr>
          <a:xfrm>
            <a:off x="5736000" y="6504326"/>
            <a:ext cx="720000" cy="191279"/>
          </a:xfrm>
          <a:prstGeom prst="rect">
            <a:avLst/>
          </a:prstGeom>
        </p:spPr>
        <p:txBody>
          <a:bodyPr vert="horz" wrap="none" lIns="0" tIns="0" rIns="0" bIns="0" rtlCol="0" anchor="ctr"/>
          <a:lstStyle>
            <a:lvl1pPr algn="ctr">
              <a:defRPr sz="800">
                <a:solidFill>
                  <a:schemeClr val="tx1"/>
                </a:solidFill>
              </a:defRPr>
            </a:lvl1pPr>
          </a:lstStyle>
          <a:p>
            <a:fld id="{79F9EB7E-828C-4046-99D2-F8A8F582D2DF}" type="datetime1">
              <a:rPr lang="en-AU" smtClean="0"/>
              <a:t>28/04/2025</a:t>
            </a:fld>
            <a:endParaRPr lang="en-AU" dirty="0"/>
          </a:p>
        </p:txBody>
      </p:sp>
      <p:sp>
        <p:nvSpPr>
          <p:cNvPr id="5" name="Footer Placeholder 4">
            <a:extLst>
              <a:ext uri="{FF2B5EF4-FFF2-40B4-BE49-F238E27FC236}">
                <a16:creationId xmlns:a16="http://schemas.microsoft.com/office/drawing/2014/main" id="{CBD43B1A-E254-4E8E-8D77-9053126860F2}"/>
              </a:ext>
            </a:extLst>
          </p:cNvPr>
          <p:cNvSpPr>
            <a:spLocks noGrp="1"/>
          </p:cNvSpPr>
          <p:nvPr>
            <p:ph type="ftr" sz="quarter" idx="3"/>
          </p:nvPr>
        </p:nvSpPr>
        <p:spPr>
          <a:xfrm>
            <a:off x="759001" y="6504326"/>
            <a:ext cx="2700000" cy="191279"/>
          </a:xfrm>
          <a:prstGeom prst="rect">
            <a:avLst/>
          </a:prstGeom>
        </p:spPr>
        <p:txBody>
          <a:bodyPr vert="horz" wrap="none" lIns="0" tIns="0" rIns="0" bIns="0" rtlCol="0" anchor="ctr"/>
          <a:lstStyle>
            <a:lvl1pPr algn="l">
              <a:defRPr sz="700">
                <a:solidFill>
                  <a:schemeClr val="tx1"/>
                </a:solidFill>
              </a:defRPr>
            </a:lvl1pPr>
          </a:lstStyle>
          <a:p>
            <a:r>
              <a:rPr lang="en-AU" dirty="0"/>
              <a:t>Looking Forward to Financial Freedom </a:t>
            </a:r>
            <a:r>
              <a:rPr lang="en-AU" dirty="0">
                <a:latin typeface="Charlie Std Reg" pitchFamily="2" charset="77"/>
              </a:rPr>
              <a:t>– </a:t>
            </a:r>
            <a:r>
              <a:rPr lang="en-AU" dirty="0"/>
              <a:t>Client Townhall</a:t>
            </a:r>
          </a:p>
        </p:txBody>
      </p:sp>
      <p:sp>
        <p:nvSpPr>
          <p:cNvPr id="6" name="Slide Number Placeholder 5">
            <a:extLst>
              <a:ext uri="{FF2B5EF4-FFF2-40B4-BE49-F238E27FC236}">
                <a16:creationId xmlns:a16="http://schemas.microsoft.com/office/drawing/2014/main" id="{7966D85B-9034-49C5-A86E-714985BCC24E}"/>
              </a:ext>
            </a:extLst>
          </p:cNvPr>
          <p:cNvSpPr>
            <a:spLocks noGrp="1"/>
          </p:cNvSpPr>
          <p:nvPr>
            <p:ph type="sldNum" sz="quarter" idx="4"/>
          </p:nvPr>
        </p:nvSpPr>
        <p:spPr>
          <a:xfrm>
            <a:off x="11236219" y="6504326"/>
            <a:ext cx="257175" cy="191279"/>
          </a:xfrm>
          <a:prstGeom prst="rect">
            <a:avLst/>
          </a:prstGeom>
        </p:spPr>
        <p:txBody>
          <a:bodyPr vert="horz" wrap="none" lIns="0" tIns="0" rIns="0" bIns="0" rtlCol="0" anchor="ctr"/>
          <a:lstStyle>
            <a:lvl1pPr algn="r">
              <a:defRPr sz="800">
                <a:solidFill>
                  <a:schemeClr val="tx1"/>
                </a:solidFill>
              </a:defRPr>
            </a:lvl1pPr>
          </a:lstStyle>
          <a:p>
            <a:fld id="{E6316B6A-336A-44FF-82DA-A4D1594FA055}" type="slidenum">
              <a:rPr lang="en-AU" smtClean="0"/>
              <a:pPr/>
              <a:t>‹#›</a:t>
            </a:fld>
            <a:endParaRPr lang="en-AU" dirty="0"/>
          </a:p>
        </p:txBody>
      </p:sp>
      <p:sp>
        <p:nvSpPr>
          <p:cNvPr id="9" name="Rectangle 8">
            <a:extLst>
              <a:ext uri="{FF2B5EF4-FFF2-40B4-BE49-F238E27FC236}">
                <a16:creationId xmlns:a16="http://schemas.microsoft.com/office/drawing/2014/main" id="{2529992C-0868-4B25-999D-8B1A8530D2C6}"/>
              </a:ext>
            </a:extLst>
          </p:cNvPr>
          <p:cNvSpPr/>
          <p:nvPr userDrawn="1"/>
        </p:nvSpPr>
        <p:spPr>
          <a:xfrm>
            <a:off x="6" y="0"/>
            <a:ext cx="3047401" cy="149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AU" sz="3600" dirty="0"/>
          </a:p>
        </p:txBody>
      </p:sp>
    </p:spTree>
    <p:extLst>
      <p:ext uri="{BB962C8B-B14F-4D97-AF65-F5344CB8AC3E}">
        <p14:creationId xmlns:p14="http://schemas.microsoft.com/office/powerpoint/2010/main" val="869288682"/>
      </p:ext>
    </p:extLst>
  </p:cSld>
  <p:clrMap bg1="lt1" tx1="dk1" bg2="lt2" tx2="dk2" accent1="accent1" accent2="accent2" accent3="accent3" accent4="accent4" accent5="accent5" accent6="accent6" hlink="hlink" folHlink="folHlink"/>
  <p:sldLayoutIdLst>
    <p:sldLayoutId id="2147483767"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Lst>
  <p:hf hdr="0" dt="0"/>
  <p:txStyles>
    <p:titleStyle>
      <a:lvl1pPr algn="l" defTabSz="914332"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90482" indent="-90482" algn="l" defTabSz="914332" rtl="0" eaLnBrk="1" latinLnBrk="0" hangingPunct="1">
        <a:lnSpc>
          <a:spcPct val="100000"/>
        </a:lnSpc>
        <a:spcBef>
          <a:spcPts val="300"/>
        </a:spcBef>
        <a:buClr>
          <a:schemeClr val="accent1"/>
        </a:buClr>
        <a:buFont typeface="Arial" panose="020B0604020202020204" pitchFamily="34" charset="0"/>
        <a:buChar char="•"/>
        <a:defRPr sz="1401" kern="1200">
          <a:solidFill>
            <a:schemeClr val="tx1"/>
          </a:solidFill>
          <a:latin typeface="+mn-lt"/>
          <a:ea typeface="+mn-ea"/>
          <a:cs typeface="+mn-cs"/>
        </a:defRPr>
      </a:lvl1pPr>
      <a:lvl2pPr marL="224984" indent="-89992" algn="l" defTabSz="914332" rtl="0" eaLnBrk="1" latinLnBrk="0" hangingPunct="1">
        <a:lnSpc>
          <a:spcPct val="100000"/>
        </a:lnSpc>
        <a:spcBef>
          <a:spcPts val="300"/>
        </a:spcBef>
        <a:buClr>
          <a:schemeClr val="accent1"/>
        </a:buClr>
        <a:buFont typeface="Arial" panose="020B0604020202020204" pitchFamily="34" charset="0"/>
        <a:buChar char="-"/>
        <a:defRPr sz="1401" kern="1200">
          <a:solidFill>
            <a:schemeClr val="tx1"/>
          </a:solidFill>
          <a:latin typeface="+mn-lt"/>
          <a:ea typeface="+mn-ea"/>
          <a:cs typeface="+mn-cs"/>
        </a:defRPr>
      </a:lvl2pPr>
      <a:lvl3pPr marL="35997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3pPr>
      <a:lvl4pPr marL="494964" indent="-9048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4pPr>
      <a:lvl5pPr marL="62995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5pPr>
      <a:lvl6pPr marL="76494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6pPr>
      <a:lvl7pPr marL="89993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7pPr>
      <a:lvl8pPr marL="1034923"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8pPr>
      <a:lvl9pPr marL="116991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9pPr>
    </p:bodyStyle>
    <p:otherStyle>
      <a:defPPr>
        <a:defRPr lang="en-US"/>
      </a:defPPr>
      <a:lvl1pPr marL="0" algn="l" defTabSz="914332" rtl="0" eaLnBrk="1" latinLnBrk="0" hangingPunct="1">
        <a:defRPr sz="1801" kern="1200">
          <a:solidFill>
            <a:schemeClr val="tx1"/>
          </a:solidFill>
          <a:latin typeface="+mn-lt"/>
          <a:ea typeface="+mn-ea"/>
          <a:cs typeface="+mn-cs"/>
        </a:defRPr>
      </a:lvl1pPr>
      <a:lvl2pPr marL="457166" algn="l" defTabSz="914332" rtl="0" eaLnBrk="1" latinLnBrk="0" hangingPunct="1">
        <a:defRPr sz="1801" kern="1200">
          <a:solidFill>
            <a:schemeClr val="tx1"/>
          </a:solidFill>
          <a:latin typeface="+mn-lt"/>
          <a:ea typeface="+mn-ea"/>
          <a:cs typeface="+mn-cs"/>
        </a:defRPr>
      </a:lvl2pPr>
      <a:lvl3pPr marL="914332" algn="l" defTabSz="914332" rtl="0" eaLnBrk="1" latinLnBrk="0" hangingPunct="1">
        <a:defRPr sz="1801" kern="1200">
          <a:solidFill>
            <a:schemeClr val="tx1"/>
          </a:solidFill>
          <a:latin typeface="+mn-lt"/>
          <a:ea typeface="+mn-ea"/>
          <a:cs typeface="+mn-cs"/>
        </a:defRPr>
      </a:lvl3pPr>
      <a:lvl4pPr marL="1371496" algn="l" defTabSz="914332" rtl="0" eaLnBrk="1" latinLnBrk="0" hangingPunct="1">
        <a:defRPr sz="1801" kern="1200">
          <a:solidFill>
            <a:schemeClr val="tx1"/>
          </a:solidFill>
          <a:latin typeface="+mn-lt"/>
          <a:ea typeface="+mn-ea"/>
          <a:cs typeface="+mn-cs"/>
        </a:defRPr>
      </a:lvl4pPr>
      <a:lvl5pPr marL="1828664" algn="l" defTabSz="914332" rtl="0" eaLnBrk="1" latinLnBrk="0" hangingPunct="1">
        <a:defRPr sz="1801" kern="1200">
          <a:solidFill>
            <a:schemeClr val="tx1"/>
          </a:solidFill>
          <a:latin typeface="+mn-lt"/>
          <a:ea typeface="+mn-ea"/>
          <a:cs typeface="+mn-cs"/>
        </a:defRPr>
      </a:lvl5pPr>
      <a:lvl6pPr marL="2285830" algn="l" defTabSz="914332" rtl="0" eaLnBrk="1" latinLnBrk="0" hangingPunct="1">
        <a:defRPr sz="1801" kern="1200">
          <a:solidFill>
            <a:schemeClr val="tx1"/>
          </a:solidFill>
          <a:latin typeface="+mn-lt"/>
          <a:ea typeface="+mn-ea"/>
          <a:cs typeface="+mn-cs"/>
        </a:defRPr>
      </a:lvl6pPr>
      <a:lvl7pPr marL="2742994" algn="l" defTabSz="914332" rtl="0" eaLnBrk="1" latinLnBrk="0" hangingPunct="1">
        <a:defRPr sz="1801" kern="1200">
          <a:solidFill>
            <a:schemeClr val="tx1"/>
          </a:solidFill>
          <a:latin typeface="+mn-lt"/>
          <a:ea typeface="+mn-ea"/>
          <a:cs typeface="+mn-cs"/>
        </a:defRPr>
      </a:lvl7pPr>
      <a:lvl8pPr marL="3200160" algn="l" defTabSz="914332" rtl="0" eaLnBrk="1" latinLnBrk="0" hangingPunct="1">
        <a:defRPr sz="1801" kern="1200">
          <a:solidFill>
            <a:schemeClr val="tx1"/>
          </a:solidFill>
          <a:latin typeface="+mn-lt"/>
          <a:ea typeface="+mn-ea"/>
          <a:cs typeface="+mn-cs"/>
        </a:defRPr>
      </a:lvl8pPr>
      <a:lvl9pPr marL="3657326" algn="l" defTabSz="914332" rtl="0" eaLnBrk="1" latinLnBrk="0" hangingPunct="1">
        <a:defRPr sz="180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0B58A3-E193-4684-ABCE-DF0A8B6CD042}"/>
              </a:ext>
            </a:extLst>
          </p:cNvPr>
          <p:cNvSpPr>
            <a:spLocks noGrp="1"/>
          </p:cNvSpPr>
          <p:nvPr>
            <p:ph type="title"/>
          </p:nvPr>
        </p:nvSpPr>
        <p:spPr>
          <a:xfrm>
            <a:off x="759001" y="382383"/>
            <a:ext cx="9720000" cy="516637"/>
          </a:xfrm>
          <a:prstGeom prst="rect">
            <a:avLst/>
          </a:prstGeom>
        </p:spPr>
        <p:txBody>
          <a:bodyPr vert="horz" lIns="0" tIns="0" rIns="0" bIns="0" rtlCol="0" anchor="t" anchorCtr="0">
            <a:noAutofit/>
          </a:bodyPr>
          <a:lstStyle/>
          <a:p>
            <a:r>
              <a:rPr lang="en-AU" noProof="0"/>
              <a:t>Click to edit Master title style</a:t>
            </a:r>
          </a:p>
        </p:txBody>
      </p:sp>
      <p:sp>
        <p:nvSpPr>
          <p:cNvPr id="3" name="Text Placeholder 2">
            <a:extLst>
              <a:ext uri="{FF2B5EF4-FFF2-40B4-BE49-F238E27FC236}">
                <a16:creationId xmlns:a16="http://schemas.microsoft.com/office/drawing/2014/main" id="{01F38D3A-1279-4066-93F5-53800A796276}"/>
              </a:ext>
            </a:extLst>
          </p:cNvPr>
          <p:cNvSpPr>
            <a:spLocks noGrp="1"/>
          </p:cNvSpPr>
          <p:nvPr>
            <p:ph type="body" idx="1"/>
          </p:nvPr>
        </p:nvSpPr>
        <p:spPr>
          <a:xfrm>
            <a:off x="759001" y="1676404"/>
            <a:ext cx="10674000" cy="4500563"/>
          </a:xfrm>
          <a:prstGeom prst="rect">
            <a:avLst/>
          </a:prstGeom>
        </p:spPr>
        <p:txBody>
          <a:bodyPr vert="horz" lIns="0" tIns="0" rIns="0" bIns="0" rtlCol="0">
            <a:noAutofit/>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a:t>
            </a:r>
          </a:p>
          <a:p>
            <a:pPr lvl="6"/>
            <a:r>
              <a:rPr lang="en-AU" noProof="0"/>
              <a:t>Seventh</a:t>
            </a:r>
          </a:p>
          <a:p>
            <a:pPr lvl="7"/>
            <a:r>
              <a:rPr lang="en-AU" noProof="0"/>
              <a:t>Eight</a:t>
            </a:r>
          </a:p>
          <a:p>
            <a:pPr lvl="8"/>
            <a:r>
              <a:rPr lang="en-AU" noProof="0"/>
              <a:t>Ninth</a:t>
            </a:r>
          </a:p>
        </p:txBody>
      </p:sp>
      <p:sp>
        <p:nvSpPr>
          <p:cNvPr id="4" name="Date Placeholder 3">
            <a:extLst>
              <a:ext uri="{FF2B5EF4-FFF2-40B4-BE49-F238E27FC236}">
                <a16:creationId xmlns:a16="http://schemas.microsoft.com/office/drawing/2014/main" id="{10EA2CD7-A72C-495B-9228-0E077D24D940}"/>
              </a:ext>
            </a:extLst>
          </p:cNvPr>
          <p:cNvSpPr>
            <a:spLocks noGrp="1"/>
          </p:cNvSpPr>
          <p:nvPr>
            <p:ph type="dt" sz="half" idx="2"/>
          </p:nvPr>
        </p:nvSpPr>
        <p:spPr>
          <a:xfrm>
            <a:off x="5736000" y="6504326"/>
            <a:ext cx="720000" cy="191279"/>
          </a:xfrm>
          <a:prstGeom prst="rect">
            <a:avLst/>
          </a:prstGeom>
        </p:spPr>
        <p:txBody>
          <a:bodyPr vert="horz" wrap="none" lIns="0" tIns="0" rIns="0" bIns="0" rtlCol="0" anchor="ctr"/>
          <a:lstStyle>
            <a:lvl1pPr algn="ctr">
              <a:defRPr sz="800">
                <a:solidFill>
                  <a:schemeClr val="tx1"/>
                </a:solidFill>
              </a:defRPr>
            </a:lvl1pPr>
          </a:lstStyle>
          <a:p>
            <a:fld id="{5FB531E2-CFEC-4DAD-9A12-8F31087CC740}" type="datetime1">
              <a:rPr lang="en-AU" smtClean="0"/>
              <a:t>28/04/2025</a:t>
            </a:fld>
            <a:endParaRPr lang="en-AU" dirty="0"/>
          </a:p>
        </p:txBody>
      </p:sp>
      <p:sp>
        <p:nvSpPr>
          <p:cNvPr id="5" name="Footer Placeholder 4">
            <a:extLst>
              <a:ext uri="{FF2B5EF4-FFF2-40B4-BE49-F238E27FC236}">
                <a16:creationId xmlns:a16="http://schemas.microsoft.com/office/drawing/2014/main" id="{CBD43B1A-E254-4E8E-8D77-9053126860F2}"/>
              </a:ext>
            </a:extLst>
          </p:cNvPr>
          <p:cNvSpPr>
            <a:spLocks noGrp="1"/>
          </p:cNvSpPr>
          <p:nvPr>
            <p:ph type="ftr" sz="quarter" idx="3"/>
          </p:nvPr>
        </p:nvSpPr>
        <p:spPr>
          <a:xfrm>
            <a:off x="759001" y="6504326"/>
            <a:ext cx="2700000" cy="191279"/>
          </a:xfrm>
          <a:prstGeom prst="rect">
            <a:avLst/>
          </a:prstGeom>
        </p:spPr>
        <p:txBody>
          <a:bodyPr vert="horz" wrap="none" lIns="0" tIns="0" rIns="0" bIns="0" rtlCol="0" anchor="ctr"/>
          <a:lstStyle>
            <a:lvl1pPr algn="l">
              <a:defRPr sz="800">
                <a:solidFill>
                  <a:schemeClr val="tx1"/>
                </a:solidFill>
              </a:defRPr>
            </a:lvl1pPr>
          </a:lstStyle>
          <a:p>
            <a:endParaRPr lang="en-AU" dirty="0"/>
          </a:p>
        </p:txBody>
      </p:sp>
      <p:sp>
        <p:nvSpPr>
          <p:cNvPr id="6" name="Slide Number Placeholder 5">
            <a:extLst>
              <a:ext uri="{FF2B5EF4-FFF2-40B4-BE49-F238E27FC236}">
                <a16:creationId xmlns:a16="http://schemas.microsoft.com/office/drawing/2014/main" id="{7966D85B-9034-49C5-A86E-714985BCC24E}"/>
              </a:ext>
            </a:extLst>
          </p:cNvPr>
          <p:cNvSpPr>
            <a:spLocks noGrp="1"/>
          </p:cNvSpPr>
          <p:nvPr>
            <p:ph type="sldNum" sz="quarter" idx="4"/>
          </p:nvPr>
        </p:nvSpPr>
        <p:spPr>
          <a:xfrm>
            <a:off x="11236219" y="6504326"/>
            <a:ext cx="257175" cy="191279"/>
          </a:xfrm>
          <a:prstGeom prst="rect">
            <a:avLst/>
          </a:prstGeom>
        </p:spPr>
        <p:txBody>
          <a:bodyPr vert="horz" wrap="none" lIns="0" tIns="0" rIns="0" bIns="0" rtlCol="0" anchor="ctr"/>
          <a:lstStyle>
            <a:lvl1pPr algn="r">
              <a:defRPr sz="800">
                <a:solidFill>
                  <a:schemeClr val="tx1"/>
                </a:solidFill>
              </a:defRPr>
            </a:lvl1pPr>
          </a:lstStyle>
          <a:p>
            <a:fld id="{E6316B6A-336A-44FF-82DA-A4D1594FA055}" type="slidenum">
              <a:rPr lang="en-AU" smtClean="0"/>
              <a:pPr/>
              <a:t>‹#›</a:t>
            </a:fld>
            <a:endParaRPr lang="en-AU" dirty="0"/>
          </a:p>
        </p:txBody>
      </p:sp>
      <p:sp>
        <p:nvSpPr>
          <p:cNvPr id="9" name="Rectangle 8">
            <a:extLst>
              <a:ext uri="{FF2B5EF4-FFF2-40B4-BE49-F238E27FC236}">
                <a16:creationId xmlns:a16="http://schemas.microsoft.com/office/drawing/2014/main" id="{2529992C-0868-4B25-999D-8B1A8530D2C6}"/>
              </a:ext>
            </a:extLst>
          </p:cNvPr>
          <p:cNvSpPr/>
          <p:nvPr userDrawn="1"/>
        </p:nvSpPr>
        <p:spPr>
          <a:xfrm>
            <a:off x="6" y="0"/>
            <a:ext cx="3047401" cy="149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AU" sz="3600" dirty="0"/>
          </a:p>
        </p:txBody>
      </p:sp>
      <p:pic>
        <p:nvPicPr>
          <p:cNvPr id="11" name="Picture 10">
            <a:extLst>
              <a:ext uri="{FF2B5EF4-FFF2-40B4-BE49-F238E27FC236}">
                <a16:creationId xmlns:a16="http://schemas.microsoft.com/office/drawing/2014/main" id="{C51E19A0-6109-FC4B-B017-5BAB81C4313D}"/>
              </a:ext>
            </a:extLst>
          </p:cNvPr>
          <p:cNvPicPr>
            <a:picLocks noChangeAspect="1"/>
          </p:cNvPicPr>
          <p:nvPr userDrawn="1"/>
        </p:nvPicPr>
        <p:blipFill>
          <a:blip r:embed="rId6"/>
          <a:srcRect/>
          <a:stretch/>
        </p:blipFill>
        <p:spPr>
          <a:xfrm>
            <a:off x="10487552" y="205200"/>
            <a:ext cx="1417349" cy="692194"/>
          </a:xfrm>
          <a:prstGeom prst="rect">
            <a:avLst/>
          </a:prstGeom>
        </p:spPr>
      </p:pic>
    </p:spTree>
    <p:extLst>
      <p:ext uri="{BB962C8B-B14F-4D97-AF65-F5344CB8AC3E}">
        <p14:creationId xmlns:p14="http://schemas.microsoft.com/office/powerpoint/2010/main" val="44396190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Lst>
  <p:hf hdr="0" ftr="0" dt="0"/>
  <p:txStyles>
    <p:titleStyle>
      <a:lvl1pPr algn="l" defTabSz="914332" rtl="0" eaLnBrk="1" latinLnBrk="0" hangingPunct="1">
        <a:lnSpc>
          <a:spcPct val="90000"/>
        </a:lnSpc>
        <a:spcBef>
          <a:spcPct val="0"/>
        </a:spcBef>
        <a:buNone/>
        <a:defRPr sz="3200" b="1" kern="1200">
          <a:solidFill>
            <a:schemeClr val="accent4"/>
          </a:solidFill>
          <a:latin typeface="+mj-lt"/>
          <a:ea typeface="+mj-ea"/>
          <a:cs typeface="+mj-cs"/>
        </a:defRPr>
      </a:lvl1pPr>
    </p:titleStyle>
    <p:bodyStyle>
      <a:lvl1pPr marL="90482" indent="-90482" algn="l" defTabSz="914332" rtl="0" eaLnBrk="1" latinLnBrk="0" hangingPunct="1">
        <a:lnSpc>
          <a:spcPct val="100000"/>
        </a:lnSpc>
        <a:spcBef>
          <a:spcPts val="300"/>
        </a:spcBef>
        <a:buClr>
          <a:schemeClr val="accent1"/>
        </a:buClr>
        <a:buFont typeface="Arial" panose="020B0604020202020204" pitchFamily="34" charset="0"/>
        <a:buChar char="•"/>
        <a:defRPr sz="1401" kern="1200">
          <a:solidFill>
            <a:schemeClr val="tx1"/>
          </a:solidFill>
          <a:latin typeface="+mn-lt"/>
          <a:ea typeface="+mn-ea"/>
          <a:cs typeface="+mn-cs"/>
        </a:defRPr>
      </a:lvl1pPr>
      <a:lvl2pPr marL="224984" indent="-89992" algn="l" defTabSz="914332" rtl="0" eaLnBrk="1" latinLnBrk="0" hangingPunct="1">
        <a:lnSpc>
          <a:spcPct val="100000"/>
        </a:lnSpc>
        <a:spcBef>
          <a:spcPts val="300"/>
        </a:spcBef>
        <a:buClr>
          <a:schemeClr val="accent1"/>
        </a:buClr>
        <a:buFont typeface="Arial" panose="020B0604020202020204" pitchFamily="34" charset="0"/>
        <a:buChar char="-"/>
        <a:defRPr sz="1401" kern="1200">
          <a:solidFill>
            <a:schemeClr val="tx1"/>
          </a:solidFill>
          <a:latin typeface="+mn-lt"/>
          <a:ea typeface="+mn-ea"/>
          <a:cs typeface="+mn-cs"/>
        </a:defRPr>
      </a:lvl2pPr>
      <a:lvl3pPr marL="35997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3pPr>
      <a:lvl4pPr marL="494964" indent="-9048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4pPr>
      <a:lvl5pPr marL="62995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5pPr>
      <a:lvl6pPr marL="76494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6pPr>
      <a:lvl7pPr marL="89993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7pPr>
      <a:lvl8pPr marL="1034923"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8pPr>
      <a:lvl9pPr marL="116991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9pPr>
    </p:bodyStyle>
    <p:otherStyle>
      <a:defPPr>
        <a:defRPr lang="en-US"/>
      </a:defPPr>
      <a:lvl1pPr marL="0" algn="l" defTabSz="914332" rtl="0" eaLnBrk="1" latinLnBrk="0" hangingPunct="1">
        <a:defRPr sz="1801" kern="1200">
          <a:solidFill>
            <a:schemeClr val="tx1"/>
          </a:solidFill>
          <a:latin typeface="+mn-lt"/>
          <a:ea typeface="+mn-ea"/>
          <a:cs typeface="+mn-cs"/>
        </a:defRPr>
      </a:lvl1pPr>
      <a:lvl2pPr marL="457166" algn="l" defTabSz="914332" rtl="0" eaLnBrk="1" latinLnBrk="0" hangingPunct="1">
        <a:defRPr sz="1801" kern="1200">
          <a:solidFill>
            <a:schemeClr val="tx1"/>
          </a:solidFill>
          <a:latin typeface="+mn-lt"/>
          <a:ea typeface="+mn-ea"/>
          <a:cs typeface="+mn-cs"/>
        </a:defRPr>
      </a:lvl2pPr>
      <a:lvl3pPr marL="914332" algn="l" defTabSz="914332" rtl="0" eaLnBrk="1" latinLnBrk="0" hangingPunct="1">
        <a:defRPr sz="1801" kern="1200">
          <a:solidFill>
            <a:schemeClr val="tx1"/>
          </a:solidFill>
          <a:latin typeface="+mn-lt"/>
          <a:ea typeface="+mn-ea"/>
          <a:cs typeface="+mn-cs"/>
        </a:defRPr>
      </a:lvl3pPr>
      <a:lvl4pPr marL="1371496" algn="l" defTabSz="914332" rtl="0" eaLnBrk="1" latinLnBrk="0" hangingPunct="1">
        <a:defRPr sz="1801" kern="1200">
          <a:solidFill>
            <a:schemeClr val="tx1"/>
          </a:solidFill>
          <a:latin typeface="+mn-lt"/>
          <a:ea typeface="+mn-ea"/>
          <a:cs typeface="+mn-cs"/>
        </a:defRPr>
      </a:lvl4pPr>
      <a:lvl5pPr marL="1828664" algn="l" defTabSz="914332" rtl="0" eaLnBrk="1" latinLnBrk="0" hangingPunct="1">
        <a:defRPr sz="1801" kern="1200">
          <a:solidFill>
            <a:schemeClr val="tx1"/>
          </a:solidFill>
          <a:latin typeface="+mn-lt"/>
          <a:ea typeface="+mn-ea"/>
          <a:cs typeface="+mn-cs"/>
        </a:defRPr>
      </a:lvl5pPr>
      <a:lvl6pPr marL="2285830" algn="l" defTabSz="914332" rtl="0" eaLnBrk="1" latinLnBrk="0" hangingPunct="1">
        <a:defRPr sz="1801" kern="1200">
          <a:solidFill>
            <a:schemeClr val="tx1"/>
          </a:solidFill>
          <a:latin typeface="+mn-lt"/>
          <a:ea typeface="+mn-ea"/>
          <a:cs typeface="+mn-cs"/>
        </a:defRPr>
      </a:lvl6pPr>
      <a:lvl7pPr marL="2742994" algn="l" defTabSz="914332" rtl="0" eaLnBrk="1" latinLnBrk="0" hangingPunct="1">
        <a:defRPr sz="1801" kern="1200">
          <a:solidFill>
            <a:schemeClr val="tx1"/>
          </a:solidFill>
          <a:latin typeface="+mn-lt"/>
          <a:ea typeface="+mn-ea"/>
          <a:cs typeface="+mn-cs"/>
        </a:defRPr>
      </a:lvl7pPr>
      <a:lvl8pPr marL="3200160" algn="l" defTabSz="914332" rtl="0" eaLnBrk="1" latinLnBrk="0" hangingPunct="1">
        <a:defRPr sz="1801" kern="1200">
          <a:solidFill>
            <a:schemeClr val="tx1"/>
          </a:solidFill>
          <a:latin typeface="+mn-lt"/>
          <a:ea typeface="+mn-ea"/>
          <a:cs typeface="+mn-cs"/>
        </a:defRPr>
      </a:lvl8pPr>
      <a:lvl9pPr marL="3657326" algn="l" defTabSz="914332" rtl="0" eaLnBrk="1" latinLnBrk="0" hangingPunct="1">
        <a:defRPr sz="1801"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Holder 2">
            <a:extLst>
              <a:ext uri="{FF2B5EF4-FFF2-40B4-BE49-F238E27FC236}">
                <a16:creationId xmlns:a16="http://schemas.microsoft.com/office/drawing/2014/main" id="{67A658D5-D872-E667-012D-41995F713E4F}"/>
              </a:ext>
            </a:extLst>
          </p:cNvPr>
          <p:cNvSpPr>
            <a:spLocks noGrp="1" noChangeArrowheads="1"/>
          </p:cNvSpPr>
          <p:nvPr>
            <p:ph type="title"/>
          </p:nvPr>
        </p:nvSpPr>
        <p:spPr bwMode="auto">
          <a:xfrm>
            <a:off x="647700" y="755650"/>
            <a:ext cx="90741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pic>
        <p:nvPicPr>
          <p:cNvPr id="3" name="Graphic 2">
            <a:extLst>
              <a:ext uri="{FF2B5EF4-FFF2-40B4-BE49-F238E27FC236}">
                <a16:creationId xmlns:a16="http://schemas.microsoft.com/office/drawing/2014/main" id="{2A8F9A04-E112-726E-03A5-A6D2F05D55A8}"/>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731500" y="360363"/>
            <a:ext cx="954088" cy="595312"/>
          </a:xfrm>
          <a:prstGeom prst="rect">
            <a:avLst/>
          </a:prstGeom>
        </p:spPr>
      </p:pic>
    </p:spTree>
    <p:extLst>
      <p:ext uri="{BB962C8B-B14F-4D97-AF65-F5344CB8AC3E}">
        <p14:creationId xmlns:p14="http://schemas.microsoft.com/office/powerpoint/2010/main" val="358143241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Lst>
  <p:hf hdr="0" ftr="0" dt="0"/>
  <p:txStyles>
    <p:titleStyle>
      <a:lvl1pPr algn="l"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457200" algn="ctr" rtl="0" eaLnBrk="0" fontAlgn="base" hangingPunct="0">
        <a:spcBef>
          <a:spcPct val="0"/>
        </a:spcBef>
        <a:spcAft>
          <a:spcPct val="0"/>
        </a:spcAft>
        <a:defRPr>
          <a:solidFill>
            <a:schemeClr val="tx2"/>
          </a:solidFill>
          <a:latin typeface="Calibri" panose="020F0502020204030204" pitchFamily="34" charset="0"/>
        </a:defRPr>
      </a:lvl6pPr>
      <a:lvl7pPr marL="914400" algn="ctr" rtl="0" eaLnBrk="0" fontAlgn="base" hangingPunct="0">
        <a:spcBef>
          <a:spcPct val="0"/>
        </a:spcBef>
        <a:spcAft>
          <a:spcPct val="0"/>
        </a:spcAft>
        <a:defRPr>
          <a:solidFill>
            <a:schemeClr val="tx2"/>
          </a:solidFill>
          <a:latin typeface="Calibri" panose="020F0502020204030204" pitchFamily="34" charset="0"/>
        </a:defRPr>
      </a:lvl7pPr>
      <a:lvl8pPr marL="1371600" algn="ctr" rtl="0" eaLnBrk="0" fontAlgn="base" hangingPunct="0">
        <a:spcBef>
          <a:spcPct val="0"/>
        </a:spcBef>
        <a:spcAft>
          <a:spcPct val="0"/>
        </a:spcAft>
        <a:defRPr>
          <a:solidFill>
            <a:schemeClr val="tx2"/>
          </a:solidFill>
          <a:latin typeface="Calibri" panose="020F0502020204030204" pitchFamily="34" charset="0"/>
        </a:defRPr>
      </a:lvl8pPr>
      <a:lvl9pPr marL="1828800" algn="ctr" rtl="0" eaLnBrk="0" fontAlgn="base" hangingPunct="0">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mlcam.com.au/our-investment-managers/mlc-managed-account-strategies/report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mlcam.com.au/our-investment-managers/mlc-managed-account-strategies/report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slide" Target="slide15.xml"/><Relationship Id="rId7" Type="http://schemas.openxmlformats.org/officeDocument/2006/relationships/slide" Target="slide45.xml"/><Relationship Id="rId2" Type="http://schemas.openxmlformats.org/officeDocument/2006/relationships/slide" Target="slide4.xml"/><Relationship Id="rId1" Type="http://schemas.openxmlformats.org/officeDocument/2006/relationships/slideLayout" Target="../slideLayouts/slideLayout33.xml"/><Relationship Id="rId6" Type="http://schemas.openxmlformats.org/officeDocument/2006/relationships/slide" Target="slide42.xml"/><Relationship Id="rId5" Type="http://schemas.openxmlformats.org/officeDocument/2006/relationships/slide" Target="slide34.xml"/><Relationship Id="rId4" Type="http://schemas.openxmlformats.org/officeDocument/2006/relationships/slide" Target="slide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chart" Target="../charts/chart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chart" Target="../charts/chart4.xml"/><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chart" Target="../charts/chart5.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chart" Target="../charts/chart6.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39.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chart" Target="../charts/chart7.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chart" Target="../charts/chart8.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14.xml"/><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chart" Target="../charts/chart9.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93.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8" Type="http://schemas.openxmlformats.org/officeDocument/2006/relationships/hyperlink" Target="https://www.mlcam.com.au/insights/news-and-insights" TargetMode="External"/><Relationship Id="rId13" Type="http://schemas.openxmlformats.org/officeDocument/2006/relationships/image" Target="../media/image46.png"/><Relationship Id="rId3" Type="http://schemas.openxmlformats.org/officeDocument/2006/relationships/hyperlink" Target="https://www.linkedin.com/company/mlc-asset-management" TargetMode="External"/><Relationship Id="rId7" Type="http://schemas.openxmlformats.org/officeDocument/2006/relationships/hyperlink" Target="https://www.mlcam.com.au/our-investment-managers/mlc-managed-account-strategies/reports" TargetMode="External"/><Relationship Id="rId12" Type="http://schemas.openxmlformats.org/officeDocument/2006/relationships/hyperlink" Target="https://www.mlc.com.au/fundprofile/flow/fundProfile?execution=e1s1" TargetMode="External"/><Relationship Id="rId2" Type="http://schemas.openxmlformats.org/officeDocument/2006/relationships/notesSlide" Target="../notesSlides/notesSlide19.xml"/><Relationship Id="rId16" Type="http://schemas.openxmlformats.org/officeDocument/2006/relationships/hyperlink" Target="https://investmentcentral.ioof.com.au/" TargetMode="External"/><Relationship Id="rId1" Type="http://schemas.openxmlformats.org/officeDocument/2006/relationships/slideLayout" Target="../slideLayouts/slideLayout22.xml"/><Relationship Id="rId6" Type="http://schemas.openxmlformats.org/officeDocument/2006/relationships/hyperlink" Target="https://www.mlc.com.au/content/dam/mlc/documents/pdf/investments/mlc_insights_and_positioning_investors.pdf" TargetMode="External"/><Relationship Id="rId11" Type="http://schemas.openxmlformats.org/officeDocument/2006/relationships/hyperlink" Target="https://www.mlc.com.au/adviser/investments/prices-and-performance/fund-commentaries#anchor_H8gvQ75w" TargetMode="External"/><Relationship Id="rId5" Type="http://schemas.openxmlformats.org/officeDocument/2006/relationships/hyperlink" Target="https://www.mlc.com.au/content/dam/mlc/documents/pdf/investments/mlc_insights_and_positioning.pdf" TargetMode="External"/><Relationship Id="rId15" Type="http://schemas.openxmlformats.org/officeDocument/2006/relationships/image" Target="../media/image48.png"/><Relationship Id="rId10" Type="http://schemas.openxmlformats.org/officeDocument/2006/relationships/hyperlink" Target="https://www.mlc.com.au/adviser/investments/prices-and-performance/fund-commentaries#anchor_P2hBfXhW" TargetMode="External"/><Relationship Id="rId4" Type="http://schemas.openxmlformats.org/officeDocument/2006/relationships/hyperlink" Target="https://www.mlcam.com.au/insights/insights-overview" TargetMode="External"/><Relationship Id="rId9" Type="http://schemas.openxmlformats.org/officeDocument/2006/relationships/hyperlink" Target="https://www.mlc.com.au/adviser/investments/prices-and-performance/fund-commentaries#/anchor_P2KymtRM" TargetMode="External"/><Relationship Id="rId14"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60.xml.rels><?xml version="1.0" encoding="UTF-8" standalone="yes"?>
<Relationships xmlns="http://schemas.openxmlformats.org/package/2006/relationships"><Relationship Id="rId3" Type="http://schemas.openxmlformats.org/officeDocument/2006/relationships/hyperlink" Target="https://www.zenithpartners.com.au/our-solutions/investment-research/fund-research-regulatory-guidelines/" TargetMode="External"/><Relationship Id="rId2" Type="http://schemas.openxmlformats.org/officeDocument/2006/relationships/hyperlink" Target="https://www.zenithpartners.com.au/zenith-fund-awards-2024/" TargetMode="Externa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4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960B99-2CEC-42B4-AEDC-B5259906122D}"/>
              </a:ext>
            </a:extLst>
          </p:cNvPr>
          <p:cNvSpPr>
            <a:spLocks noGrp="1"/>
          </p:cNvSpPr>
          <p:nvPr>
            <p:ph type="ctrTitle"/>
          </p:nvPr>
        </p:nvSpPr>
        <p:spPr/>
        <p:txBody>
          <a:bodyPr/>
          <a:lstStyle/>
          <a:p>
            <a:r>
              <a:rPr lang="en-AU" dirty="0"/>
              <a:t>Investment update</a:t>
            </a:r>
          </a:p>
        </p:txBody>
      </p:sp>
      <p:sp>
        <p:nvSpPr>
          <p:cNvPr id="5" name="Subtitle 4">
            <a:extLst>
              <a:ext uri="{FF2B5EF4-FFF2-40B4-BE49-F238E27FC236}">
                <a16:creationId xmlns:a16="http://schemas.microsoft.com/office/drawing/2014/main" id="{52B21BF3-22C2-473F-8BF0-F0AED6D4718C}"/>
              </a:ext>
            </a:extLst>
          </p:cNvPr>
          <p:cNvSpPr>
            <a:spLocks noGrp="1"/>
          </p:cNvSpPr>
          <p:nvPr>
            <p:ph type="subTitle" idx="1"/>
          </p:nvPr>
        </p:nvSpPr>
        <p:spPr/>
        <p:txBody>
          <a:bodyPr/>
          <a:lstStyle/>
          <a:p>
            <a:r>
              <a:rPr lang="en-AU" sz="2400" dirty="0"/>
              <a:t>for financial advisers</a:t>
            </a:r>
          </a:p>
        </p:txBody>
      </p:sp>
      <p:sp>
        <p:nvSpPr>
          <p:cNvPr id="6" name="Text Placeholder 5">
            <a:extLst>
              <a:ext uri="{FF2B5EF4-FFF2-40B4-BE49-F238E27FC236}">
                <a16:creationId xmlns:a16="http://schemas.microsoft.com/office/drawing/2014/main" id="{5B7608D8-8C64-418B-937A-7923EEF38F86}"/>
              </a:ext>
            </a:extLst>
          </p:cNvPr>
          <p:cNvSpPr>
            <a:spLocks noGrp="1"/>
          </p:cNvSpPr>
          <p:nvPr>
            <p:ph type="body" idx="13"/>
          </p:nvPr>
        </p:nvSpPr>
        <p:spPr>
          <a:xfrm>
            <a:off x="6115881" y="5483505"/>
            <a:ext cx="1691286" cy="589503"/>
          </a:xfrm>
        </p:spPr>
        <p:txBody>
          <a:bodyPr/>
          <a:lstStyle/>
          <a:p>
            <a:r>
              <a:rPr lang="en-AU" dirty="0"/>
              <a:t>April 2025</a:t>
            </a:r>
          </a:p>
        </p:txBody>
      </p:sp>
      <p:sp>
        <p:nvSpPr>
          <p:cNvPr id="7" name="Text Placeholder 6">
            <a:extLst>
              <a:ext uri="{FF2B5EF4-FFF2-40B4-BE49-F238E27FC236}">
                <a16:creationId xmlns:a16="http://schemas.microsoft.com/office/drawing/2014/main" id="{EA477136-DD33-4DEB-97EF-0D44257E080F}"/>
              </a:ext>
            </a:extLst>
          </p:cNvPr>
          <p:cNvSpPr>
            <a:spLocks noGrp="1"/>
          </p:cNvSpPr>
          <p:nvPr>
            <p:ph type="body" idx="14"/>
          </p:nvPr>
        </p:nvSpPr>
        <p:spPr/>
        <p:txBody>
          <a:bodyPr/>
          <a:lstStyle/>
          <a:p>
            <a:r>
              <a:rPr lang="en-AU" dirty="0"/>
              <a:t>This material is not for circulation to retail investors</a:t>
            </a:r>
          </a:p>
        </p:txBody>
      </p:sp>
      <p:sp>
        <p:nvSpPr>
          <p:cNvPr id="10" name="Text Placeholder 9">
            <a:extLst>
              <a:ext uri="{FF2B5EF4-FFF2-40B4-BE49-F238E27FC236}">
                <a16:creationId xmlns:a16="http://schemas.microsoft.com/office/drawing/2014/main" id="{70A2FDC7-4329-48F9-810F-18786B05724B}"/>
              </a:ext>
            </a:extLst>
          </p:cNvPr>
          <p:cNvSpPr>
            <a:spLocks noGrp="1"/>
          </p:cNvSpPr>
          <p:nvPr>
            <p:ph type="body" sz="quarter" idx="3"/>
          </p:nvPr>
        </p:nvSpPr>
        <p:spPr/>
        <p:txBody>
          <a:bodyPr/>
          <a:lstStyle/>
          <a:p>
            <a:r>
              <a:rPr lang="en-AU" sz="3200" dirty="0"/>
              <a:t> </a:t>
            </a:r>
          </a:p>
        </p:txBody>
      </p:sp>
    </p:spTree>
    <p:extLst>
      <p:ext uri="{BB962C8B-B14F-4D97-AF65-F5344CB8AC3E}">
        <p14:creationId xmlns:p14="http://schemas.microsoft.com/office/powerpoint/2010/main" val="1674364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34D487-DDD6-E9EC-D5B1-3C5D02E8C29F}"/>
              </a:ext>
            </a:extLst>
          </p:cNvPr>
          <p:cNvSpPr>
            <a:spLocks noGrp="1"/>
          </p:cNvSpPr>
          <p:nvPr>
            <p:ph type="sldNum" sz="quarter" idx="12"/>
          </p:nvPr>
        </p:nvSpPr>
        <p:spPr>
          <a:xfrm>
            <a:off x="11614214" y="6602850"/>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Title 3">
            <a:extLst>
              <a:ext uri="{FF2B5EF4-FFF2-40B4-BE49-F238E27FC236}">
                <a16:creationId xmlns:a16="http://schemas.microsoft.com/office/drawing/2014/main" id="{053FBF79-ED92-699D-C695-9A065A8FF217}"/>
              </a:ext>
            </a:extLst>
          </p:cNvPr>
          <p:cNvSpPr txBox="1">
            <a:spLocks/>
          </p:cNvSpPr>
          <p:nvPr/>
        </p:nvSpPr>
        <p:spPr>
          <a:xfrm>
            <a:off x="414443" y="434139"/>
            <a:ext cx="9926059" cy="516637"/>
          </a:xfrm>
          <a:prstGeom prst="rect">
            <a:avLst/>
          </a:prstGeom>
        </p:spPr>
        <p:txBody>
          <a:bodyPr vert="horz" lIns="0" tIns="0" rIns="0" bIns="0" rtlCol="0" anchor="t" anchorCtr="0">
            <a:noAutofit/>
          </a:bodyPr>
          <a:lstStyle>
            <a:lvl1pPr algn="l" defTabSz="914332" rtl="0" eaLnBrk="1" latinLnBrk="0" hangingPunct="1">
              <a:lnSpc>
                <a:spcPct val="90000"/>
              </a:lnSpc>
              <a:spcBef>
                <a:spcPct val="0"/>
              </a:spcBef>
              <a:buNone/>
              <a:defRPr sz="3200" b="1" kern="1200">
                <a:solidFill>
                  <a:schemeClr val="accent4"/>
                </a:solidFill>
                <a:latin typeface="+mj-lt"/>
                <a:ea typeface="+mj-ea"/>
                <a:cs typeface="+mj-cs"/>
              </a:defRPr>
            </a:lvl1pPr>
          </a:lstStyle>
          <a:p>
            <a:pPr marL="0" marR="0" lvl="0" indent="0" algn="l" defTabSz="914332"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161818"/>
                </a:solidFill>
                <a:effectLst/>
                <a:uLnTx/>
                <a:uFillTx/>
                <a:latin typeface="Arial" panose="020B0604020202020204"/>
                <a:ea typeface="+mj-ea"/>
                <a:cs typeface="+mj-cs"/>
              </a:rPr>
              <a:t>Inflation faded last year in Australia, Europe and the United States</a:t>
            </a:r>
            <a:br>
              <a:rPr kumimoji="0" lang="en-US" sz="2400" b="1" i="0" u="none" strike="noStrike" kern="1200" cap="none" spc="0" normalizeH="0" baseline="0" noProof="0" dirty="0">
                <a:ln>
                  <a:noFill/>
                </a:ln>
                <a:solidFill>
                  <a:srgbClr val="161818"/>
                </a:solidFill>
                <a:effectLst/>
                <a:uLnTx/>
                <a:uFillTx/>
                <a:latin typeface="Arial" panose="020B0604020202020204"/>
                <a:ea typeface="+mj-ea"/>
                <a:cs typeface="+mj-cs"/>
              </a:rPr>
            </a:br>
            <a:r>
              <a:rPr kumimoji="0" lang="en-AU" sz="2000" b="0" i="0" u="none" strike="noStrike" kern="1200" cap="none" spc="0" normalizeH="0" baseline="0" noProof="0" dirty="0">
                <a:ln>
                  <a:noFill/>
                </a:ln>
                <a:solidFill>
                  <a:srgbClr val="D86018"/>
                </a:solidFill>
                <a:effectLst/>
                <a:uLnTx/>
                <a:uFillTx/>
                <a:latin typeface="Arial" panose="020B0604020202020204"/>
                <a:ea typeface="+mj-ea"/>
                <a:cs typeface="+mj-cs"/>
              </a:rPr>
              <a:t>However, this year is likely to be more challenging given President Trump’s tariff agenda</a:t>
            </a:r>
            <a:endParaRPr kumimoji="0" lang="en-AU" sz="3200" b="0" i="0" u="none" strike="noStrike" kern="1200" cap="none" spc="0" normalizeH="0" baseline="0" noProof="0" dirty="0">
              <a:ln>
                <a:noFill/>
              </a:ln>
              <a:solidFill>
                <a:srgbClr val="161818"/>
              </a:solidFill>
              <a:effectLst/>
              <a:uLnTx/>
              <a:uFillTx/>
              <a:latin typeface="Arial" panose="020B0604020202020204"/>
              <a:ea typeface="+mj-ea"/>
              <a:cs typeface="+mj-cs"/>
            </a:endParaRPr>
          </a:p>
        </p:txBody>
      </p:sp>
      <p:sp>
        <p:nvSpPr>
          <p:cNvPr id="2" name="TextBox 1">
            <a:extLst>
              <a:ext uri="{FF2B5EF4-FFF2-40B4-BE49-F238E27FC236}">
                <a16:creationId xmlns:a16="http://schemas.microsoft.com/office/drawing/2014/main" id="{029B58CA-7052-36F7-16B4-2B20803B8A5F}"/>
              </a:ext>
            </a:extLst>
          </p:cNvPr>
          <p:cNvSpPr txBox="1"/>
          <p:nvPr/>
        </p:nvSpPr>
        <p:spPr>
          <a:xfrm>
            <a:off x="2163311" y="6655629"/>
            <a:ext cx="8809488" cy="276999"/>
          </a:xfrm>
          <a:prstGeom prst="rect">
            <a:avLst/>
          </a:prstGeom>
          <a:noFill/>
        </p:spPr>
        <p:txBody>
          <a:bodyPr wrap="square" lIns="0" tIns="0" rIns="0" bIns="0" rtlCol="0" anchor="t">
            <a:spAutoFit/>
          </a:bodyPr>
          <a:lstStyle/>
          <a:p>
            <a:pPr algn="l" rtl="0">
              <a:defRPr/>
            </a:pPr>
            <a:r>
              <a:rPr lang="en-AU" sz="900" kern="1200" dirty="0">
                <a:solidFill>
                  <a:prstClr val="black"/>
                </a:solidFill>
                <a:latin typeface="Arial" panose="020B0604020202020204" pitchFamily="34" charset="0"/>
                <a:ea typeface="+mn-ea"/>
                <a:cs typeface="Arial" panose="020B0604020202020204" pitchFamily="34" charset="0"/>
              </a:rPr>
              <a:t>Sources : </a:t>
            </a:r>
            <a:r>
              <a:rPr lang="en-AU" sz="900" b="0" i="0" dirty="0">
                <a:solidFill>
                  <a:srgbClr val="494642"/>
                </a:solidFill>
                <a:effectLst/>
                <a:latin typeface="Arial" panose="020B0604020202020204" pitchFamily="34" charset="0"/>
                <a:cs typeface="Arial" panose="020B0604020202020204" pitchFamily="34" charset="0"/>
              </a:rPr>
              <a:t> Australian Bureau of Statistics, Eurostat, National Bureau of Statistics of China and US Bureau of Labor Statistics. Data </a:t>
            </a:r>
            <a:r>
              <a:rPr lang="en-AU" sz="900" dirty="0">
                <a:solidFill>
                  <a:srgbClr val="494642"/>
                </a:solidFill>
                <a:latin typeface="Arial" panose="020B0604020202020204" pitchFamily="34" charset="0"/>
                <a:cs typeface="Arial" panose="020B0604020202020204" pitchFamily="34" charset="0"/>
              </a:rPr>
              <a:t>for Dec </a:t>
            </a:r>
            <a:r>
              <a:rPr lang="en-AU" sz="900" b="0" i="0" dirty="0">
                <a:solidFill>
                  <a:srgbClr val="494642"/>
                </a:solidFill>
                <a:effectLst/>
                <a:latin typeface="Arial" panose="020B0604020202020204" pitchFamily="34" charset="0"/>
                <a:cs typeface="Arial" panose="020B0604020202020204" pitchFamily="34" charset="0"/>
              </a:rPr>
              <a:t>2024 – January 2025.</a:t>
            </a:r>
            <a:endParaRPr lang="en-AU" sz="9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kern="1200" dirty="0">
                <a:solidFill>
                  <a:prstClr val="black"/>
                </a:solidFill>
                <a:latin typeface="Arial" panose="020B0604020202020204"/>
                <a:ea typeface="+mn-ea"/>
                <a:cs typeface="+mn-cs"/>
              </a:rPr>
              <a:t> </a:t>
            </a:r>
            <a:endParaRPr kumimoji="0" lang="en-AU" sz="9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DA69A81B-733A-17A5-C3B4-5D8566885DA3}"/>
              </a:ext>
            </a:extLst>
          </p:cNvPr>
          <p:cNvPicPr>
            <a:picLocks noChangeAspect="1"/>
          </p:cNvPicPr>
          <p:nvPr/>
        </p:nvPicPr>
        <p:blipFill>
          <a:blip r:embed="rId2"/>
          <a:stretch>
            <a:fillRect/>
          </a:stretch>
        </p:blipFill>
        <p:spPr>
          <a:xfrm>
            <a:off x="2435993" y="1259677"/>
            <a:ext cx="7762874" cy="5292000"/>
          </a:xfrm>
          <a:prstGeom prst="rect">
            <a:avLst/>
          </a:prstGeom>
        </p:spPr>
      </p:pic>
    </p:spTree>
    <p:extLst>
      <p:ext uri="{BB962C8B-B14F-4D97-AF65-F5344CB8AC3E}">
        <p14:creationId xmlns:p14="http://schemas.microsoft.com/office/powerpoint/2010/main" val="2886131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34D487-DDD6-E9EC-D5B1-3C5D02E8C29F}"/>
              </a:ext>
            </a:extLst>
          </p:cNvPr>
          <p:cNvSpPr>
            <a:spLocks noGrp="1"/>
          </p:cNvSpPr>
          <p:nvPr>
            <p:ph type="sldNum" sz="quarter" idx="12"/>
          </p:nvPr>
        </p:nvSpPr>
        <p:spPr>
          <a:xfrm>
            <a:off x="11614214" y="6602850"/>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Title 3">
            <a:extLst>
              <a:ext uri="{FF2B5EF4-FFF2-40B4-BE49-F238E27FC236}">
                <a16:creationId xmlns:a16="http://schemas.microsoft.com/office/drawing/2014/main" id="{053FBF79-ED92-699D-C695-9A065A8FF217}"/>
              </a:ext>
            </a:extLst>
          </p:cNvPr>
          <p:cNvSpPr txBox="1">
            <a:spLocks/>
          </p:cNvSpPr>
          <p:nvPr/>
        </p:nvSpPr>
        <p:spPr>
          <a:xfrm>
            <a:off x="447550" y="456855"/>
            <a:ext cx="9416317" cy="516637"/>
          </a:xfrm>
          <a:prstGeom prst="rect">
            <a:avLst/>
          </a:prstGeom>
        </p:spPr>
        <p:txBody>
          <a:bodyPr vert="horz" lIns="0" tIns="0" rIns="0" bIns="0" rtlCol="0" anchor="t" anchorCtr="0">
            <a:noAutofit/>
          </a:bodyPr>
          <a:lstStyle>
            <a:lvl1pPr algn="l" defTabSz="914332" rtl="0" eaLnBrk="1" latinLnBrk="0" hangingPunct="1">
              <a:lnSpc>
                <a:spcPct val="90000"/>
              </a:lnSpc>
              <a:spcBef>
                <a:spcPct val="0"/>
              </a:spcBef>
              <a:buNone/>
              <a:defRPr sz="3200" b="1" kern="1200">
                <a:solidFill>
                  <a:schemeClr val="accent4"/>
                </a:solidFill>
                <a:latin typeface="+mj-lt"/>
                <a:ea typeface="+mj-ea"/>
                <a:cs typeface="+mj-cs"/>
              </a:defRPr>
            </a:lvl1pPr>
          </a:lstStyle>
          <a:p>
            <a:pPr marL="0" marR="0" lvl="0" indent="0" algn="l" defTabSz="914332" rtl="0" eaLnBrk="1" fontAlgn="auto" latinLnBrk="0" hangingPunct="1">
              <a:lnSpc>
                <a:spcPct val="90000"/>
              </a:lnSpc>
              <a:spcBef>
                <a:spcPct val="0"/>
              </a:spcBef>
              <a:spcAft>
                <a:spcPts val="0"/>
              </a:spcAft>
              <a:buClrTx/>
              <a:buSzTx/>
              <a:buFontTx/>
              <a:buNone/>
              <a:tabLst/>
              <a:defRPr/>
            </a:pPr>
            <a:r>
              <a:rPr lang="en-US" sz="2400" dirty="0">
                <a:solidFill>
                  <a:srgbClr val="161818"/>
                </a:solidFill>
                <a:latin typeface="Arial" panose="020B0604020202020204"/>
              </a:rPr>
              <a:t>Global supply chains and tariffs</a:t>
            </a:r>
          </a:p>
          <a:p>
            <a:pPr marL="0" marR="0" lvl="0" indent="0" algn="l" defTabSz="914332" rtl="0" eaLnBrk="1" fontAlgn="auto" latinLnBrk="0" hangingPunct="1">
              <a:lnSpc>
                <a:spcPct val="90000"/>
              </a:lnSpc>
              <a:spcBef>
                <a:spcPct val="0"/>
              </a:spcBef>
              <a:spcAft>
                <a:spcPts val="0"/>
              </a:spcAft>
              <a:buClrTx/>
              <a:buSzTx/>
              <a:buFontTx/>
              <a:buNone/>
              <a:tabLst/>
              <a:defRPr/>
            </a:pPr>
            <a:r>
              <a:rPr kumimoji="0" lang="en-AU" sz="2000" b="0" i="0" u="none" strike="noStrike" kern="1200" cap="none" spc="0" normalizeH="0" baseline="0" noProof="0" dirty="0">
                <a:ln>
                  <a:noFill/>
                </a:ln>
                <a:solidFill>
                  <a:srgbClr val="D86018"/>
                </a:solidFill>
                <a:effectLst/>
                <a:uLnTx/>
                <a:uFillTx/>
                <a:latin typeface="Arial" panose="020B0604020202020204"/>
                <a:ea typeface="+mj-ea"/>
                <a:cs typeface="+mj-cs"/>
              </a:rPr>
              <a:t>Price of goods manufactured in the US may also rise</a:t>
            </a:r>
            <a:br>
              <a:rPr kumimoji="0" lang="en-US" sz="2400" b="1" i="0" u="none" strike="noStrike" kern="1200" cap="none" spc="0" normalizeH="0" baseline="0" noProof="0" dirty="0">
                <a:ln>
                  <a:noFill/>
                </a:ln>
                <a:solidFill>
                  <a:srgbClr val="161818"/>
                </a:solidFill>
                <a:effectLst/>
                <a:uLnTx/>
                <a:uFillTx/>
                <a:latin typeface="Arial" panose="020B0604020202020204"/>
                <a:ea typeface="+mj-ea"/>
                <a:cs typeface="+mj-cs"/>
              </a:rPr>
            </a:br>
            <a:endParaRPr kumimoji="0" lang="en-AU" sz="3200" b="0" i="0" u="none" strike="noStrike" kern="1200" cap="none" spc="0" normalizeH="0" baseline="0" noProof="0" dirty="0">
              <a:ln>
                <a:noFill/>
              </a:ln>
              <a:solidFill>
                <a:srgbClr val="161818"/>
              </a:solidFill>
              <a:effectLst/>
              <a:uLnTx/>
              <a:uFillTx/>
              <a:latin typeface="Arial" panose="020B0604020202020204"/>
              <a:ea typeface="+mj-ea"/>
              <a:cs typeface="+mj-cs"/>
            </a:endParaRPr>
          </a:p>
        </p:txBody>
      </p:sp>
      <p:sp>
        <p:nvSpPr>
          <p:cNvPr id="12" name="TextBox 11">
            <a:extLst>
              <a:ext uri="{FF2B5EF4-FFF2-40B4-BE49-F238E27FC236}">
                <a16:creationId xmlns:a16="http://schemas.microsoft.com/office/drawing/2014/main" id="{FA21EA9B-6C2F-42F7-9A35-E1536C4EF537}"/>
              </a:ext>
            </a:extLst>
          </p:cNvPr>
          <p:cNvSpPr txBox="1"/>
          <p:nvPr/>
        </p:nvSpPr>
        <p:spPr>
          <a:xfrm>
            <a:off x="320611" y="6418184"/>
            <a:ext cx="41010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494642"/>
                </a:solidFill>
                <a:effectLst/>
                <a:uLnTx/>
                <a:uFillTx/>
                <a:latin typeface="Arial" panose="020B0604020202020204"/>
                <a:ea typeface="+mn-ea"/>
                <a:cs typeface="+mn-cs"/>
              </a:rPr>
              <a:t>Source:</a:t>
            </a:r>
            <a:r>
              <a:rPr kumimoji="0" lang="en-AU" sz="900" b="0" i="0" u="none" strike="noStrike" kern="1200" cap="none" spc="0" normalizeH="0" baseline="0" noProof="0" dirty="0">
                <a:ln>
                  <a:noFill/>
                </a:ln>
                <a:solidFill>
                  <a:srgbClr val="494642"/>
                </a:solidFill>
                <a:effectLst/>
                <a:uLnTx/>
                <a:uFillTx/>
                <a:latin typeface="Arial" panose="020B0604020202020204"/>
                <a:ea typeface="+mn-ea"/>
                <a:cs typeface="+mn-cs"/>
              </a:rPr>
              <a:t> BBC.</a:t>
            </a:r>
            <a:br>
              <a:rPr kumimoji="0" lang="en-AU" sz="900" b="0" i="0" u="none" strike="noStrike" kern="1200" cap="none" spc="0" normalizeH="0" baseline="0" noProof="0" dirty="0">
                <a:ln>
                  <a:noFill/>
                </a:ln>
                <a:solidFill>
                  <a:srgbClr val="494642"/>
                </a:solidFill>
                <a:effectLst/>
                <a:uLnTx/>
                <a:uFillTx/>
                <a:latin typeface="Arial" panose="020B0604020202020204"/>
                <a:ea typeface="+mn-ea"/>
                <a:cs typeface="+mn-cs"/>
              </a:rPr>
            </a:br>
            <a:r>
              <a:rPr kumimoji="0" lang="en-AU" sz="900" b="0" i="0" u="none" strike="noStrike" kern="1200" cap="none" spc="0" normalizeH="0" baseline="0" noProof="0" dirty="0">
                <a:ln>
                  <a:noFill/>
                </a:ln>
                <a:solidFill>
                  <a:srgbClr val="494642"/>
                </a:solidFill>
                <a:effectLst/>
                <a:uLnTx/>
                <a:uFillTx/>
                <a:latin typeface="Arial" panose="020B0604020202020204"/>
                <a:ea typeface="+mn-ea"/>
                <a:cs typeface="+mn-cs"/>
              </a:rPr>
              <a:t> </a:t>
            </a:r>
            <a:endParaRPr kumimoji="0" lang="en-AU" sz="9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506A6D3F-E2A7-F4BF-F641-14F1797B7633}"/>
              </a:ext>
            </a:extLst>
          </p:cNvPr>
          <p:cNvPicPr>
            <a:picLocks noChangeAspect="1"/>
          </p:cNvPicPr>
          <p:nvPr/>
        </p:nvPicPr>
        <p:blipFill>
          <a:blip r:embed="rId2"/>
          <a:stretch>
            <a:fillRect/>
          </a:stretch>
        </p:blipFill>
        <p:spPr>
          <a:xfrm>
            <a:off x="372000" y="1446304"/>
            <a:ext cx="5724000" cy="4542892"/>
          </a:xfrm>
          <a:prstGeom prst="rect">
            <a:avLst/>
          </a:prstGeom>
        </p:spPr>
      </p:pic>
      <p:sp>
        <p:nvSpPr>
          <p:cNvPr id="13" name="TextBox 12">
            <a:extLst>
              <a:ext uri="{FF2B5EF4-FFF2-40B4-BE49-F238E27FC236}">
                <a16:creationId xmlns:a16="http://schemas.microsoft.com/office/drawing/2014/main" id="{DBFEECD5-714B-B9EC-13A7-122FB244E9F5}"/>
              </a:ext>
            </a:extLst>
          </p:cNvPr>
          <p:cNvSpPr txBox="1"/>
          <p:nvPr/>
        </p:nvSpPr>
        <p:spPr>
          <a:xfrm>
            <a:off x="6321406" y="2563588"/>
            <a:ext cx="5632701" cy="2308324"/>
          </a:xfrm>
          <a:prstGeom prst="rect">
            <a:avLst/>
          </a:prstGeom>
          <a:noFill/>
        </p:spPr>
        <p:txBody>
          <a:bodyPr wrap="square">
            <a:spAutoFit/>
          </a:bodyPr>
          <a:lstStyle/>
          <a:p>
            <a:pPr marL="285750" indent="-285750">
              <a:buFont typeface="Wingdings" panose="05000000000000000000" pitchFamily="2" charset="2"/>
              <a:buChar char="§"/>
            </a:pPr>
            <a:r>
              <a:rPr lang="en-AU" b="0" i="0" dirty="0">
                <a:solidFill>
                  <a:srgbClr val="202224"/>
                </a:solidFill>
                <a:effectLst/>
                <a:latin typeface="+mj-lt"/>
              </a:rPr>
              <a:t>Car parts typically cross the US, Mexican and Canadian borders multiple times before a vehicle is completely assembled.</a:t>
            </a:r>
          </a:p>
          <a:p>
            <a:pPr marL="285750" indent="-285750">
              <a:buFont typeface="Wingdings" panose="05000000000000000000" pitchFamily="2" charset="2"/>
              <a:buChar char="§"/>
            </a:pPr>
            <a:endParaRPr lang="en-AU" b="0" i="0" dirty="0">
              <a:solidFill>
                <a:srgbClr val="202224"/>
              </a:solidFill>
              <a:effectLst/>
              <a:latin typeface="+mj-lt"/>
            </a:endParaRPr>
          </a:p>
          <a:p>
            <a:pPr marL="285750" indent="-285750">
              <a:buFont typeface="Wingdings" panose="05000000000000000000" pitchFamily="2" charset="2"/>
              <a:buChar char="§"/>
            </a:pPr>
            <a:r>
              <a:rPr lang="en-AU" dirty="0">
                <a:latin typeface="+mj-lt"/>
              </a:rPr>
              <a:t>The cost of a car made using parts from Mexico and Canada alone could rise by $4,000-$10,000 depending on the vehicle, according to analysts at the Anderson Economic Group.</a:t>
            </a:r>
          </a:p>
        </p:txBody>
      </p:sp>
      <p:sp>
        <p:nvSpPr>
          <p:cNvPr id="2" name="Speech Bubble: Rectangle with Corners Rounded 1">
            <a:extLst>
              <a:ext uri="{FF2B5EF4-FFF2-40B4-BE49-F238E27FC236}">
                <a16:creationId xmlns:a16="http://schemas.microsoft.com/office/drawing/2014/main" id="{A590999D-70C8-3A6F-F8A3-5C6400BAD80A}"/>
              </a:ext>
            </a:extLst>
          </p:cNvPr>
          <p:cNvSpPr/>
          <p:nvPr/>
        </p:nvSpPr>
        <p:spPr>
          <a:xfrm>
            <a:off x="6321406" y="1660308"/>
            <a:ext cx="5632701" cy="779928"/>
          </a:xfrm>
          <a:prstGeom prst="wedgeRoundRectCallout">
            <a:avLst>
              <a:gd name="adj1" fmla="val -21178"/>
              <a:gd name="adj2" fmla="val 45089"/>
              <a:gd name="adj3" fmla="val 16667"/>
            </a:avLst>
          </a:prstGeom>
          <a:solidFill>
            <a:schemeClr val="accent3"/>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br>
              <a:rPr kumimoji="0" lang="en-AU" sz="18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br>
            <a:br>
              <a:rPr kumimoji="0" lang="en-AU" sz="18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br>
            <a:br>
              <a:rPr kumimoji="0" lang="en-AU" sz="18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br>
            <a:r>
              <a:rPr kumimoji="0" lang="en-AU" sz="1800" b="1"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t>US manufactured goods using imported components will not be immune to tariffs</a:t>
            </a:r>
            <a:endParaRPr lang="en-AU" sz="1800" b="1"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28544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34D487-DDD6-E9EC-D5B1-3C5D02E8C29F}"/>
              </a:ext>
            </a:extLst>
          </p:cNvPr>
          <p:cNvSpPr>
            <a:spLocks noGrp="1"/>
          </p:cNvSpPr>
          <p:nvPr>
            <p:ph type="sldNum" sz="quarter" idx="12"/>
          </p:nvPr>
        </p:nvSpPr>
        <p:spPr>
          <a:xfrm>
            <a:off x="11614214" y="6602850"/>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Title 3">
            <a:extLst>
              <a:ext uri="{FF2B5EF4-FFF2-40B4-BE49-F238E27FC236}">
                <a16:creationId xmlns:a16="http://schemas.microsoft.com/office/drawing/2014/main" id="{053FBF79-ED92-699D-C695-9A065A8FF217}"/>
              </a:ext>
            </a:extLst>
          </p:cNvPr>
          <p:cNvSpPr txBox="1">
            <a:spLocks/>
          </p:cNvSpPr>
          <p:nvPr/>
        </p:nvSpPr>
        <p:spPr>
          <a:xfrm>
            <a:off x="438504" y="425242"/>
            <a:ext cx="10194195" cy="610928"/>
          </a:xfrm>
          <a:prstGeom prst="rect">
            <a:avLst/>
          </a:prstGeom>
        </p:spPr>
        <p:txBody>
          <a:bodyPr vert="horz" lIns="0" tIns="0" rIns="0" bIns="0" rtlCol="0" anchor="t" anchorCtr="0">
            <a:noAutofit/>
          </a:bodyPr>
          <a:lstStyle>
            <a:lvl1pPr algn="l" defTabSz="914332" rtl="0" eaLnBrk="1" latinLnBrk="0" hangingPunct="1">
              <a:lnSpc>
                <a:spcPct val="90000"/>
              </a:lnSpc>
              <a:spcBef>
                <a:spcPct val="0"/>
              </a:spcBef>
              <a:buNone/>
              <a:defRPr sz="3200" b="1" kern="1200">
                <a:solidFill>
                  <a:schemeClr val="accent4"/>
                </a:solidFill>
                <a:latin typeface="+mj-lt"/>
                <a:ea typeface="+mj-ea"/>
                <a:cs typeface="+mj-cs"/>
              </a:defRPr>
            </a:lvl1pPr>
          </a:lstStyle>
          <a:p>
            <a:pPr marL="0" marR="0" lvl="0" indent="0" algn="l" defTabSz="914332" rtl="0" eaLnBrk="1" fontAlgn="auto" latinLnBrk="0" hangingPunct="1">
              <a:lnSpc>
                <a:spcPct val="90000"/>
              </a:lnSpc>
              <a:spcBef>
                <a:spcPct val="0"/>
              </a:spcBef>
              <a:spcAft>
                <a:spcPts val="0"/>
              </a:spcAft>
              <a:buClrTx/>
              <a:buSzTx/>
              <a:buFontTx/>
              <a:buNone/>
              <a:tabLst/>
              <a:defRPr/>
            </a:pPr>
            <a:r>
              <a:rPr lang="en-US" sz="2400" dirty="0">
                <a:solidFill>
                  <a:srgbClr val="161818"/>
                </a:solidFill>
                <a:latin typeface="Arial" panose="020B0604020202020204"/>
              </a:rPr>
              <a:t>Australian export exposures to US are relatively low</a:t>
            </a:r>
          </a:p>
          <a:p>
            <a:pPr marL="0" marR="0" lvl="0" indent="0" algn="l" defTabSz="914332" rtl="0" eaLnBrk="1" fontAlgn="auto" latinLnBrk="0" hangingPunct="1">
              <a:lnSpc>
                <a:spcPct val="90000"/>
              </a:lnSpc>
              <a:spcBef>
                <a:spcPct val="0"/>
              </a:spcBef>
              <a:spcAft>
                <a:spcPts val="0"/>
              </a:spcAft>
              <a:buClrTx/>
              <a:buSzTx/>
              <a:buFontTx/>
              <a:buNone/>
              <a:tabLst/>
              <a:defRPr/>
            </a:pPr>
            <a:r>
              <a:rPr kumimoji="0" lang="en-AU" sz="2000" b="0" i="0" u="none" strike="noStrike" kern="1200" cap="none" spc="0" normalizeH="0" baseline="0" noProof="0" dirty="0">
                <a:ln>
                  <a:noFill/>
                </a:ln>
                <a:solidFill>
                  <a:srgbClr val="D86018"/>
                </a:solidFill>
                <a:effectLst/>
                <a:uLnTx/>
                <a:uFillTx/>
                <a:latin typeface="Arial" panose="020B0604020202020204"/>
                <a:ea typeface="+mj-ea"/>
                <a:cs typeface="+mj-cs"/>
              </a:rPr>
              <a:t>However, our raw commodity exports </a:t>
            </a:r>
            <a:r>
              <a:rPr lang="en-AU" sz="2000" b="0" dirty="0">
                <a:solidFill>
                  <a:srgbClr val="D86018"/>
                </a:solidFill>
                <a:latin typeface="Arial" panose="020B0604020202020204"/>
              </a:rPr>
              <a:t>will feel impact </a:t>
            </a:r>
            <a:r>
              <a:rPr kumimoji="0" lang="en-AU" sz="2000" b="0" i="0" u="none" strike="noStrike" kern="1200" cap="none" spc="0" normalizeH="0" baseline="0" noProof="0" dirty="0">
                <a:ln>
                  <a:noFill/>
                </a:ln>
                <a:solidFill>
                  <a:srgbClr val="D86018"/>
                </a:solidFill>
                <a:effectLst/>
                <a:uLnTx/>
                <a:uFillTx/>
                <a:latin typeface="Arial" panose="020B0604020202020204"/>
                <a:ea typeface="+mj-ea"/>
                <a:cs typeface="+mj-cs"/>
              </a:rPr>
              <a:t>of any decline in US demand</a:t>
            </a:r>
            <a:br>
              <a:rPr kumimoji="0" lang="en-US" sz="2400" b="1" i="0" u="none" strike="noStrike" kern="1200" cap="none" spc="0" normalizeH="0" baseline="0" noProof="0" dirty="0">
                <a:ln>
                  <a:noFill/>
                </a:ln>
                <a:solidFill>
                  <a:srgbClr val="161818"/>
                </a:solidFill>
                <a:effectLst/>
                <a:uLnTx/>
                <a:uFillTx/>
                <a:latin typeface="Arial" panose="020B0604020202020204"/>
                <a:ea typeface="+mj-ea"/>
                <a:cs typeface="+mj-cs"/>
              </a:rPr>
            </a:br>
            <a:endParaRPr kumimoji="0" lang="en-AU" sz="3200" b="0" i="0" u="none" strike="noStrike" kern="1200" cap="none" spc="0" normalizeH="0" baseline="0" noProof="0" dirty="0">
              <a:ln>
                <a:noFill/>
              </a:ln>
              <a:solidFill>
                <a:srgbClr val="161818"/>
              </a:solidFill>
              <a:effectLst/>
              <a:uLnTx/>
              <a:uFillTx/>
              <a:latin typeface="Arial" panose="020B0604020202020204"/>
              <a:ea typeface="+mj-ea"/>
              <a:cs typeface="+mj-cs"/>
            </a:endParaRPr>
          </a:p>
        </p:txBody>
      </p:sp>
      <p:sp>
        <p:nvSpPr>
          <p:cNvPr id="12" name="TextBox 11">
            <a:extLst>
              <a:ext uri="{FF2B5EF4-FFF2-40B4-BE49-F238E27FC236}">
                <a16:creationId xmlns:a16="http://schemas.microsoft.com/office/drawing/2014/main" id="{FA21EA9B-6C2F-42F7-9A35-E1536C4EF537}"/>
              </a:ext>
            </a:extLst>
          </p:cNvPr>
          <p:cNvSpPr txBox="1"/>
          <p:nvPr/>
        </p:nvSpPr>
        <p:spPr>
          <a:xfrm>
            <a:off x="291908" y="6424797"/>
            <a:ext cx="41010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494642"/>
                </a:solidFill>
                <a:effectLst/>
                <a:uLnTx/>
                <a:uFillTx/>
                <a:latin typeface="Arial" panose="020B0604020202020204"/>
                <a:ea typeface="+mn-ea"/>
                <a:cs typeface="+mn-cs"/>
              </a:rPr>
              <a:t>Source:</a:t>
            </a:r>
            <a:r>
              <a:rPr kumimoji="0" lang="en-AU" sz="900" b="0" i="0" u="none" strike="noStrike" kern="1200" cap="none" spc="0" normalizeH="0" baseline="0" noProof="0" dirty="0">
                <a:ln>
                  <a:noFill/>
                </a:ln>
                <a:solidFill>
                  <a:srgbClr val="494642"/>
                </a:solidFill>
                <a:effectLst/>
                <a:uLnTx/>
                <a:uFillTx/>
                <a:latin typeface="Arial" panose="020B0604020202020204"/>
                <a:ea typeface="+mn-ea"/>
                <a:cs typeface="+mn-cs"/>
              </a:rPr>
              <a:t> NAB.</a:t>
            </a:r>
            <a:br>
              <a:rPr kumimoji="0" lang="en-AU" sz="900" b="0" i="0" u="none" strike="noStrike" kern="1200" cap="none" spc="0" normalizeH="0" baseline="0" noProof="0" dirty="0">
                <a:ln>
                  <a:noFill/>
                </a:ln>
                <a:solidFill>
                  <a:srgbClr val="494642"/>
                </a:solidFill>
                <a:effectLst/>
                <a:uLnTx/>
                <a:uFillTx/>
                <a:latin typeface="Arial" panose="020B0604020202020204"/>
                <a:ea typeface="+mn-ea"/>
                <a:cs typeface="+mn-cs"/>
              </a:rPr>
            </a:br>
            <a:r>
              <a:rPr kumimoji="0" lang="en-AU" sz="900" b="0" i="0" u="none" strike="noStrike" kern="1200" cap="none" spc="0" normalizeH="0" baseline="0" noProof="0" dirty="0">
                <a:ln>
                  <a:noFill/>
                </a:ln>
                <a:solidFill>
                  <a:srgbClr val="494642"/>
                </a:solidFill>
                <a:effectLst/>
                <a:uLnTx/>
                <a:uFillTx/>
                <a:latin typeface="Arial" panose="020B0604020202020204"/>
                <a:ea typeface="+mn-ea"/>
                <a:cs typeface="+mn-cs"/>
              </a:rPr>
              <a:t> </a:t>
            </a:r>
            <a:endParaRPr kumimoji="0" lang="en-AU" sz="9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DBFEECD5-714B-B9EC-13A7-122FB244E9F5}"/>
              </a:ext>
            </a:extLst>
          </p:cNvPr>
          <p:cNvSpPr txBox="1"/>
          <p:nvPr/>
        </p:nvSpPr>
        <p:spPr>
          <a:xfrm>
            <a:off x="5641361" y="1628108"/>
            <a:ext cx="6258731" cy="4247317"/>
          </a:xfrm>
          <a:prstGeom prst="rect">
            <a:avLst/>
          </a:prstGeom>
          <a:noFill/>
        </p:spPr>
        <p:txBody>
          <a:bodyPr wrap="square">
            <a:spAutoFit/>
          </a:bodyPr>
          <a:lstStyle/>
          <a:p>
            <a:pPr marL="285750" indent="-285750">
              <a:buFont typeface="Wingdings" panose="05000000000000000000" pitchFamily="2" charset="2"/>
              <a:buChar char="§"/>
            </a:pPr>
            <a:r>
              <a:rPr lang="en-AU" b="1" dirty="0">
                <a:latin typeface="+mj-lt"/>
              </a:rPr>
              <a:t>Australian exports to the US are just under 4% of all goods exported. </a:t>
            </a:r>
            <a:r>
              <a:rPr lang="en-AU" i="0" dirty="0">
                <a:solidFill>
                  <a:srgbClr val="202224"/>
                </a:solidFill>
                <a:effectLst/>
                <a:latin typeface="+mj-lt"/>
              </a:rPr>
              <a:t>The industry breakdown of exports to the US is different to our broader export profile, which is dominated by commodity exports.</a:t>
            </a:r>
          </a:p>
          <a:p>
            <a:pPr marL="285750" indent="-285750">
              <a:buFont typeface="Wingdings" panose="05000000000000000000" pitchFamily="2" charset="2"/>
              <a:buChar char="§"/>
            </a:pPr>
            <a:endParaRPr lang="en-AU" b="0" i="0" dirty="0">
              <a:solidFill>
                <a:srgbClr val="202224"/>
              </a:solidFill>
              <a:effectLst/>
              <a:latin typeface="+mj-lt"/>
            </a:endParaRPr>
          </a:p>
          <a:p>
            <a:pPr marL="285750" indent="-285750">
              <a:buFont typeface="Wingdings" panose="05000000000000000000" pitchFamily="2" charset="2"/>
              <a:buChar char="§"/>
            </a:pPr>
            <a:r>
              <a:rPr lang="en-AU" b="1" i="0" dirty="0">
                <a:solidFill>
                  <a:srgbClr val="202224"/>
                </a:solidFill>
                <a:effectLst/>
                <a:latin typeface="+mj-lt"/>
              </a:rPr>
              <a:t>Over 80% of all Australian goods exports go to Asia</a:t>
            </a:r>
          </a:p>
          <a:p>
            <a:pPr marL="285750" indent="-285750">
              <a:buFont typeface="Wingdings" panose="05000000000000000000" pitchFamily="2" charset="2"/>
              <a:buChar char="§"/>
            </a:pPr>
            <a:endParaRPr lang="en-AU" dirty="0">
              <a:latin typeface="+mj-lt"/>
            </a:endParaRPr>
          </a:p>
          <a:p>
            <a:pPr marL="285750" indent="-285750">
              <a:buFont typeface="Wingdings" panose="05000000000000000000" pitchFamily="2" charset="2"/>
              <a:buChar char="§"/>
            </a:pPr>
            <a:r>
              <a:rPr lang="en-AU" dirty="0">
                <a:latin typeface="+mj-lt"/>
              </a:rPr>
              <a:t>Our </a:t>
            </a:r>
            <a:r>
              <a:rPr lang="en-AU" b="1" dirty="0">
                <a:latin typeface="+mj-lt"/>
              </a:rPr>
              <a:t>largest raw commodity exports </a:t>
            </a:r>
            <a:r>
              <a:rPr lang="en-AU" dirty="0">
                <a:latin typeface="+mj-lt"/>
              </a:rPr>
              <a:t>(for example iron ore) </a:t>
            </a:r>
            <a:r>
              <a:rPr lang="en-AU" b="1" dirty="0">
                <a:latin typeface="+mj-lt"/>
              </a:rPr>
              <a:t>are typically refined, processed and turned into manufactured products offshore </a:t>
            </a:r>
            <a:r>
              <a:rPr lang="en-AU" dirty="0">
                <a:latin typeface="+mj-lt"/>
              </a:rPr>
              <a:t>(cars, appliances). Which are often re-exported, including to the US.</a:t>
            </a:r>
          </a:p>
          <a:p>
            <a:pPr marL="285750" indent="-285750">
              <a:buFont typeface="Wingdings" panose="05000000000000000000" pitchFamily="2" charset="2"/>
              <a:buChar char="§"/>
            </a:pPr>
            <a:endParaRPr lang="en-AU" dirty="0">
              <a:latin typeface="+mj-lt"/>
            </a:endParaRPr>
          </a:p>
          <a:p>
            <a:pPr marL="285750" indent="-285750">
              <a:buFont typeface="Wingdings" panose="05000000000000000000" pitchFamily="2" charset="2"/>
              <a:buChar char="§"/>
            </a:pPr>
            <a:r>
              <a:rPr lang="en-AU" dirty="0">
                <a:latin typeface="+mj-lt"/>
              </a:rPr>
              <a:t>Any slowing in US demand for these manufactured products may then result in weaker demand for our raw commodity exports.</a:t>
            </a:r>
          </a:p>
        </p:txBody>
      </p:sp>
      <p:pic>
        <p:nvPicPr>
          <p:cNvPr id="8" name="Picture 7">
            <a:extLst>
              <a:ext uri="{FF2B5EF4-FFF2-40B4-BE49-F238E27FC236}">
                <a16:creationId xmlns:a16="http://schemas.microsoft.com/office/drawing/2014/main" id="{B8BF8CC3-F10A-340E-8C3B-E4BFA9A12094}"/>
              </a:ext>
            </a:extLst>
          </p:cNvPr>
          <p:cNvPicPr>
            <a:picLocks noChangeAspect="1"/>
          </p:cNvPicPr>
          <p:nvPr/>
        </p:nvPicPr>
        <p:blipFill>
          <a:blip r:embed="rId2"/>
          <a:stretch>
            <a:fillRect/>
          </a:stretch>
        </p:blipFill>
        <p:spPr>
          <a:xfrm>
            <a:off x="291908" y="2498442"/>
            <a:ext cx="5029200" cy="2676525"/>
          </a:xfrm>
          <a:prstGeom prst="rect">
            <a:avLst/>
          </a:prstGeom>
        </p:spPr>
      </p:pic>
      <p:sp>
        <p:nvSpPr>
          <p:cNvPr id="2" name="Speech Bubble: Rectangle with Corners Rounded 1">
            <a:extLst>
              <a:ext uri="{FF2B5EF4-FFF2-40B4-BE49-F238E27FC236}">
                <a16:creationId xmlns:a16="http://schemas.microsoft.com/office/drawing/2014/main" id="{40F047C6-2BD9-A3D9-951D-7B9D7B88DD51}"/>
              </a:ext>
            </a:extLst>
          </p:cNvPr>
          <p:cNvSpPr/>
          <p:nvPr/>
        </p:nvSpPr>
        <p:spPr>
          <a:xfrm>
            <a:off x="1186352" y="1799766"/>
            <a:ext cx="3584432" cy="486234"/>
          </a:xfrm>
          <a:prstGeom prst="wedgeRoundRectCallout">
            <a:avLst>
              <a:gd name="adj1" fmla="val -21178"/>
              <a:gd name="adj2" fmla="val 45089"/>
              <a:gd name="adj3" fmla="val 16667"/>
            </a:avLst>
          </a:prstGeom>
          <a:solidFill>
            <a:schemeClr val="accent3"/>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br>
              <a:rPr kumimoji="0" lang="en-AU" sz="15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br>
            <a:br>
              <a:rPr kumimoji="0" lang="en-AU" sz="15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br>
            <a:br>
              <a:rPr kumimoji="0" lang="en-AU" sz="15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br>
            <a:r>
              <a:rPr kumimoji="0" lang="en-AU" sz="1500" b="1"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t>Australian </a:t>
            </a:r>
            <a:r>
              <a:rPr lang="en-AU" sz="1400" b="1" dirty="0"/>
              <a:t>Exports to the US</a:t>
            </a:r>
            <a:br>
              <a:rPr lang="en-AU" sz="1400" b="1" dirty="0"/>
            </a:br>
            <a:r>
              <a:rPr lang="en-AU" sz="1400" b="1" dirty="0"/>
              <a:t>(industry share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5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5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5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09788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C52213-45CC-B2F3-BF43-75FFAC17B836}"/>
              </a:ext>
            </a:extLst>
          </p:cNvPr>
          <p:cNvSpPr/>
          <p:nvPr/>
        </p:nvSpPr>
        <p:spPr>
          <a:xfrm>
            <a:off x="7680959" y="1521325"/>
            <a:ext cx="4501102" cy="3972563"/>
          </a:xfrm>
          <a:prstGeom prst="rect">
            <a:avLst/>
          </a:prstGeom>
          <a:solidFill>
            <a:srgbClr val="F7F7F7"/>
          </a:solidFill>
          <a:ln w="53975">
            <a:noFill/>
            <a:miter lim="800000"/>
          </a:ln>
          <a:effectLst>
            <a:outerShdw blurRad="76200" dist="38100" dir="5400000" algn="t" rotWithShape="0">
              <a:prstClr val="black">
                <a:alpha val="20000"/>
              </a:prstClr>
            </a:outerShdw>
          </a:effectLst>
        </p:spPr>
        <p:txBody>
          <a:bodyPr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AU" sz="2800" b="0" i="0" u="none" strike="noStrike" kern="1200" cap="none" spc="-50" normalizeH="0" baseline="0" noProof="0" dirty="0">
              <a:ln>
                <a:noFill/>
              </a:ln>
              <a:solidFill>
                <a:srgbClr val="473F3A"/>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98A28679-D328-674F-D489-896B340B528C}"/>
              </a:ext>
            </a:extLst>
          </p:cNvPr>
          <p:cNvSpPr/>
          <p:nvPr/>
        </p:nvSpPr>
        <p:spPr>
          <a:xfrm>
            <a:off x="3155739" y="1521325"/>
            <a:ext cx="4482535" cy="3972563"/>
          </a:xfrm>
          <a:prstGeom prst="rect">
            <a:avLst/>
          </a:prstGeom>
          <a:solidFill>
            <a:srgbClr val="F7F7F7"/>
          </a:solidFill>
          <a:ln w="53975">
            <a:noFill/>
            <a:miter lim="800000"/>
          </a:ln>
          <a:effectLst>
            <a:outerShdw blurRad="76200" dist="38100" dir="5400000" algn="t" rotWithShape="0">
              <a:prstClr val="black">
                <a:alpha val="20000"/>
              </a:prstClr>
            </a:outerShdw>
          </a:effectLst>
        </p:spPr>
        <p:txBody>
          <a:bodyPr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AU" sz="2800" b="0" i="0" u="none" strike="noStrike" kern="1200" cap="none" spc="-50" normalizeH="0" baseline="0" noProof="0" dirty="0">
              <a:ln>
                <a:noFill/>
              </a:ln>
              <a:solidFill>
                <a:srgbClr val="473F3A"/>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45D5FBE1-77D3-E053-37F1-5463B6E03095}"/>
              </a:ext>
            </a:extLst>
          </p:cNvPr>
          <p:cNvSpPr/>
          <p:nvPr/>
        </p:nvSpPr>
        <p:spPr>
          <a:xfrm>
            <a:off x="9939" y="1521325"/>
            <a:ext cx="3123933" cy="3972563"/>
          </a:xfrm>
          <a:prstGeom prst="rect">
            <a:avLst/>
          </a:prstGeom>
          <a:solidFill>
            <a:srgbClr val="F7F7F7"/>
          </a:solidFill>
          <a:ln w="53975">
            <a:noFill/>
            <a:miter lim="800000"/>
          </a:ln>
          <a:effectLst>
            <a:outerShdw blurRad="76200" dist="38100" dir="5400000" algn="t" rotWithShape="0">
              <a:prstClr val="black">
                <a:alpha val="20000"/>
              </a:prstClr>
            </a:outerShdw>
          </a:effectLst>
        </p:spPr>
        <p:txBody>
          <a:bodyPr anchor="ctr"/>
          <a:lstStyle/>
          <a:p>
            <a:pPr algn="ctr">
              <a:lnSpc>
                <a:spcPct val="85000"/>
              </a:lnSpc>
            </a:pPr>
            <a:endParaRPr lang="en-AU" sz="2800" spc="-50" dirty="0">
              <a:solidFill>
                <a:srgbClr val="473F3A"/>
              </a:solidFill>
              <a:latin typeface="Arial" panose="020B0604020202020204"/>
            </a:endParaRPr>
          </a:p>
        </p:txBody>
      </p:sp>
      <p:sp>
        <p:nvSpPr>
          <p:cNvPr id="4" name="Slide Number Placeholder 3">
            <a:extLst>
              <a:ext uri="{FF2B5EF4-FFF2-40B4-BE49-F238E27FC236}">
                <a16:creationId xmlns:a16="http://schemas.microsoft.com/office/drawing/2014/main" id="{3A34D487-DDD6-E9EC-D5B1-3C5D02E8C29F}"/>
              </a:ext>
            </a:extLst>
          </p:cNvPr>
          <p:cNvSpPr>
            <a:spLocks noGrp="1"/>
          </p:cNvSpPr>
          <p:nvPr>
            <p:ph type="sldNum" sz="quarter" idx="12"/>
          </p:nvPr>
        </p:nvSpPr>
        <p:spPr>
          <a:xfrm>
            <a:off x="11686785" y="6537535"/>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Title 3">
            <a:extLst>
              <a:ext uri="{FF2B5EF4-FFF2-40B4-BE49-F238E27FC236}">
                <a16:creationId xmlns:a16="http://schemas.microsoft.com/office/drawing/2014/main" id="{053FBF79-ED92-699D-C695-9A065A8FF217}"/>
              </a:ext>
            </a:extLst>
          </p:cNvPr>
          <p:cNvSpPr txBox="1">
            <a:spLocks/>
          </p:cNvSpPr>
          <p:nvPr/>
        </p:nvSpPr>
        <p:spPr>
          <a:xfrm>
            <a:off x="405675" y="383626"/>
            <a:ext cx="9416317" cy="516637"/>
          </a:xfrm>
          <a:prstGeom prst="rect">
            <a:avLst/>
          </a:prstGeom>
        </p:spPr>
        <p:txBody>
          <a:bodyPr vert="horz" lIns="0" tIns="0" rIns="0" bIns="0" rtlCol="0" anchor="t" anchorCtr="0">
            <a:noAutofit/>
          </a:bodyPr>
          <a:lstStyle>
            <a:lvl1pPr algn="l" defTabSz="914332" rtl="0" eaLnBrk="1" latinLnBrk="0" hangingPunct="1">
              <a:lnSpc>
                <a:spcPct val="90000"/>
              </a:lnSpc>
              <a:spcBef>
                <a:spcPct val="0"/>
              </a:spcBef>
              <a:buNone/>
              <a:defRPr sz="3200" b="1" kern="1200">
                <a:solidFill>
                  <a:schemeClr val="accent4"/>
                </a:solidFill>
                <a:latin typeface="+mj-lt"/>
                <a:ea typeface="+mj-ea"/>
                <a:cs typeface="+mj-cs"/>
              </a:defRPr>
            </a:lvl1pPr>
          </a:lstStyle>
          <a:p>
            <a:pPr marL="0" marR="0" lvl="0" indent="0" algn="l" defTabSz="914332"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161818"/>
                </a:solidFill>
                <a:effectLst/>
                <a:uLnTx/>
                <a:uFillTx/>
                <a:latin typeface="Arial" panose="020B0604020202020204"/>
                <a:ea typeface="+mj-ea"/>
                <a:cs typeface="+mj-cs"/>
              </a:rPr>
              <a:t>From I won’t back down</a:t>
            </a:r>
          </a:p>
          <a:p>
            <a:pPr marL="0" marR="0" lvl="0" indent="0" algn="l" defTabSz="914332" rtl="0" eaLnBrk="1" fontAlgn="auto" latinLnBrk="0" hangingPunct="1">
              <a:lnSpc>
                <a:spcPct val="90000"/>
              </a:lnSpc>
              <a:spcBef>
                <a:spcPct val="0"/>
              </a:spcBef>
              <a:spcAft>
                <a:spcPts val="0"/>
              </a:spcAft>
              <a:buClrTx/>
              <a:buSzTx/>
              <a:buFontTx/>
              <a:buNone/>
              <a:tabLst/>
              <a:defRPr/>
            </a:pPr>
            <a:r>
              <a:rPr lang="en-AU" sz="2000" b="0" dirty="0">
                <a:solidFill>
                  <a:srgbClr val="D86018"/>
                </a:solidFill>
                <a:latin typeface="Arial" panose="020B0604020202020204"/>
              </a:rPr>
              <a:t>To a 90 day pause on most “reciprocal” tariffs</a:t>
            </a:r>
            <a:br>
              <a:rPr kumimoji="0" lang="en-US" sz="2400" b="1" i="0" u="none" strike="noStrike" kern="1200" cap="none" spc="0" normalizeH="0" baseline="0" noProof="0" dirty="0">
                <a:ln>
                  <a:noFill/>
                </a:ln>
                <a:solidFill>
                  <a:srgbClr val="161818"/>
                </a:solidFill>
                <a:effectLst/>
                <a:uLnTx/>
                <a:uFillTx/>
                <a:latin typeface="Arial" panose="020B0604020202020204"/>
                <a:ea typeface="+mj-ea"/>
                <a:cs typeface="+mj-cs"/>
              </a:rPr>
            </a:br>
            <a:endParaRPr kumimoji="0" lang="en-AU" sz="3200" b="0" i="0" u="none" strike="noStrike" kern="1200" cap="none" spc="0" normalizeH="0" baseline="0" noProof="0" dirty="0">
              <a:ln>
                <a:noFill/>
              </a:ln>
              <a:solidFill>
                <a:srgbClr val="161818"/>
              </a:solidFill>
              <a:effectLst/>
              <a:uLnTx/>
              <a:uFillTx/>
              <a:latin typeface="Arial" panose="020B0604020202020204"/>
              <a:ea typeface="+mj-ea"/>
              <a:cs typeface="+mj-cs"/>
            </a:endParaRPr>
          </a:p>
        </p:txBody>
      </p:sp>
      <p:graphicFrame>
        <p:nvGraphicFramePr>
          <p:cNvPr id="6" name="Table 5">
            <a:extLst>
              <a:ext uri="{FF2B5EF4-FFF2-40B4-BE49-F238E27FC236}">
                <a16:creationId xmlns:a16="http://schemas.microsoft.com/office/drawing/2014/main" id="{62C0A11C-8731-DDDF-3A8C-E42FD0F153EB}"/>
              </a:ext>
            </a:extLst>
          </p:cNvPr>
          <p:cNvGraphicFramePr>
            <a:graphicFrameLocks noGrp="1"/>
          </p:cNvGraphicFramePr>
          <p:nvPr>
            <p:extLst>
              <p:ext uri="{D42A27DB-BD31-4B8C-83A1-F6EECF244321}">
                <p14:modId xmlns:p14="http://schemas.microsoft.com/office/powerpoint/2010/main" val="1897406972"/>
              </p:ext>
            </p:extLst>
          </p:nvPr>
        </p:nvGraphicFramePr>
        <p:xfrm>
          <a:off x="122197" y="2251481"/>
          <a:ext cx="2712445" cy="1639380"/>
        </p:xfrm>
        <a:graphic>
          <a:graphicData uri="http://schemas.openxmlformats.org/drawingml/2006/table">
            <a:tbl>
              <a:tblPr/>
              <a:tblGrid>
                <a:gridCol w="1239325">
                  <a:extLst>
                    <a:ext uri="{9D8B030D-6E8A-4147-A177-3AD203B41FA5}">
                      <a16:colId xmlns:a16="http://schemas.microsoft.com/office/drawing/2014/main" val="2883607502"/>
                    </a:ext>
                  </a:extLst>
                </a:gridCol>
                <a:gridCol w="792000">
                  <a:extLst>
                    <a:ext uri="{9D8B030D-6E8A-4147-A177-3AD203B41FA5}">
                      <a16:colId xmlns:a16="http://schemas.microsoft.com/office/drawing/2014/main" val="431987451"/>
                    </a:ext>
                  </a:extLst>
                </a:gridCol>
                <a:gridCol w="681120">
                  <a:extLst>
                    <a:ext uri="{9D8B030D-6E8A-4147-A177-3AD203B41FA5}">
                      <a16:colId xmlns:a16="http://schemas.microsoft.com/office/drawing/2014/main" val="1021574364"/>
                    </a:ext>
                  </a:extLst>
                </a:gridCol>
              </a:tblGrid>
              <a:tr h="504000">
                <a:tc>
                  <a:txBody>
                    <a:bodyPr/>
                    <a:lstStyle/>
                    <a:p>
                      <a:pPr algn="l" fontAlgn="b"/>
                      <a:endParaRPr lang="en-AU" sz="1200" b="1" i="0" u="none" strike="noStrike" dirty="0">
                        <a:solidFill>
                          <a:srgbClr val="000000"/>
                        </a:solidFill>
                        <a:effectLst/>
                        <a:latin typeface="+mj-lt"/>
                      </a:endParaRPr>
                    </a:p>
                  </a:txBody>
                  <a:tcPr marL="6350" marR="6350" marT="6350" marB="0" anchor="b">
                    <a:lnL>
                      <a:noFill/>
                    </a:lnL>
                    <a:lnR>
                      <a:noFill/>
                    </a:lnR>
                    <a:lnT>
                      <a:noFill/>
                    </a:lnT>
                    <a:lnB>
                      <a:noFill/>
                    </a:lnB>
                    <a:noFill/>
                  </a:tcPr>
                </a:tc>
                <a:tc>
                  <a:txBody>
                    <a:bodyPr/>
                    <a:lstStyle/>
                    <a:p>
                      <a:pPr algn="ctr" fontAlgn="b"/>
                      <a:r>
                        <a:rPr lang="en-AU" sz="1200" b="1" i="0" u="none" strike="noStrike" dirty="0">
                          <a:solidFill>
                            <a:srgbClr val="000000"/>
                          </a:solidFill>
                          <a:effectLst/>
                          <a:latin typeface="+mj-lt"/>
                        </a:rPr>
                        <a:t>Original Threat</a:t>
                      </a:r>
                    </a:p>
                  </a:txBody>
                  <a:tcPr marL="6350" marR="6350" marT="6350" marB="0" anchor="ctr">
                    <a:lnL>
                      <a:noFill/>
                    </a:lnL>
                    <a:lnR>
                      <a:noFill/>
                    </a:lnR>
                    <a:lnT>
                      <a:noFill/>
                    </a:lnT>
                    <a:lnB>
                      <a:noFill/>
                    </a:lnB>
                    <a:noFill/>
                  </a:tcPr>
                </a:tc>
                <a:tc>
                  <a:txBody>
                    <a:bodyPr/>
                    <a:lstStyle/>
                    <a:p>
                      <a:pPr algn="ctr" fontAlgn="b"/>
                      <a:r>
                        <a:rPr lang="en-AU" sz="1200" b="1" i="0" u="none" strike="noStrike" dirty="0">
                          <a:solidFill>
                            <a:srgbClr val="000000"/>
                          </a:solidFill>
                          <a:effectLst/>
                          <a:latin typeface="+mj-lt"/>
                        </a:rPr>
                        <a:t>Updated</a:t>
                      </a:r>
                    </a:p>
                  </a:txBody>
                  <a:tcPr marL="6350" marR="6350" marT="6350" marB="0" anchor="ctr">
                    <a:lnL>
                      <a:noFill/>
                    </a:lnL>
                    <a:lnR>
                      <a:noFill/>
                    </a:lnR>
                    <a:lnT>
                      <a:noFill/>
                    </a:lnT>
                    <a:lnB>
                      <a:noFill/>
                    </a:lnB>
                    <a:noFill/>
                  </a:tcPr>
                </a:tc>
                <a:extLst>
                  <a:ext uri="{0D108BD9-81ED-4DB2-BD59-A6C34878D82A}">
                    <a16:rowId xmlns:a16="http://schemas.microsoft.com/office/drawing/2014/main" val="2145531063"/>
                  </a:ext>
                </a:extLst>
              </a:tr>
              <a:tr h="184150">
                <a:tc>
                  <a:txBody>
                    <a:bodyPr/>
                    <a:lstStyle/>
                    <a:p>
                      <a:pPr algn="l" fontAlgn="b"/>
                      <a:r>
                        <a:rPr lang="en-AU" sz="1200" b="0" i="0" u="none" strike="noStrike" dirty="0">
                          <a:solidFill>
                            <a:srgbClr val="000000"/>
                          </a:solidFill>
                          <a:effectLst/>
                          <a:latin typeface="+mj-lt"/>
                        </a:rPr>
                        <a:t>Hong Kong</a:t>
                      </a:r>
                    </a:p>
                  </a:txBody>
                  <a:tcPr marL="36000" marR="6350" marT="6350" marB="0" anchor="b">
                    <a:lnL>
                      <a:noFill/>
                    </a:lnL>
                    <a:lnR>
                      <a:noFill/>
                    </a:lnR>
                    <a:lnT>
                      <a:noFill/>
                    </a:lnT>
                    <a:lnB>
                      <a:noFill/>
                    </a:lnB>
                    <a:noFill/>
                  </a:tcPr>
                </a:tc>
                <a:tc>
                  <a:txBody>
                    <a:bodyPr/>
                    <a:lstStyle/>
                    <a:p>
                      <a:pPr algn="ctr" fontAlgn="b"/>
                      <a:r>
                        <a:rPr lang="en-AU" sz="1200" b="0" i="0" u="none" strike="noStrike" dirty="0">
                          <a:solidFill>
                            <a:srgbClr val="000000"/>
                          </a:solidFill>
                          <a:effectLst/>
                          <a:latin typeface="+mj-lt"/>
                        </a:rPr>
                        <a:t>34%</a:t>
                      </a:r>
                    </a:p>
                  </a:txBody>
                  <a:tcPr marL="6350" marR="6350" marT="6350" marB="0" anchor="ctr">
                    <a:lnL>
                      <a:noFill/>
                    </a:lnL>
                    <a:lnR>
                      <a:noFill/>
                    </a:lnR>
                    <a:lnT>
                      <a:noFill/>
                    </a:lnT>
                    <a:lnB>
                      <a:noFill/>
                    </a:lnB>
                    <a:solidFill>
                      <a:schemeClr val="accent1">
                        <a:lumMod val="60000"/>
                        <a:lumOff val="40000"/>
                      </a:schemeClr>
                    </a:solidFill>
                  </a:tcPr>
                </a:tc>
                <a:tc>
                  <a:txBody>
                    <a:bodyPr/>
                    <a:lstStyle/>
                    <a:p>
                      <a:pPr algn="ctr" fontAlgn="b"/>
                      <a:r>
                        <a:rPr lang="en-AU" sz="1200" b="0" i="0" u="none" strike="noStrike" dirty="0">
                          <a:solidFill>
                            <a:srgbClr val="000000"/>
                          </a:solidFill>
                          <a:effectLst/>
                          <a:latin typeface="+mj-lt"/>
                        </a:rPr>
                        <a:t>145%</a:t>
                      </a:r>
                    </a:p>
                  </a:txBody>
                  <a:tcPr marL="6350" marR="6350" marT="6350" marB="0" anchor="ctr">
                    <a:lnL>
                      <a:noFill/>
                    </a:lnL>
                    <a:lnR>
                      <a:noFill/>
                    </a:lnR>
                    <a:lnT>
                      <a:noFill/>
                    </a:lnT>
                    <a:lnB>
                      <a:noFill/>
                    </a:lnB>
                    <a:solidFill>
                      <a:schemeClr val="tx2">
                        <a:lumMod val="50000"/>
                        <a:lumOff val="50000"/>
                      </a:schemeClr>
                    </a:solidFill>
                  </a:tcPr>
                </a:tc>
                <a:extLst>
                  <a:ext uri="{0D108BD9-81ED-4DB2-BD59-A6C34878D82A}">
                    <a16:rowId xmlns:a16="http://schemas.microsoft.com/office/drawing/2014/main" val="658497733"/>
                  </a:ext>
                </a:extLst>
              </a:tr>
              <a:tr h="184150">
                <a:tc>
                  <a:txBody>
                    <a:bodyPr/>
                    <a:lstStyle/>
                    <a:p>
                      <a:pPr algn="l" fontAlgn="b"/>
                      <a:r>
                        <a:rPr lang="en-AU" sz="1200" b="0" i="0" u="none" strike="noStrike" dirty="0">
                          <a:solidFill>
                            <a:srgbClr val="000000"/>
                          </a:solidFill>
                          <a:effectLst/>
                          <a:latin typeface="+mj-lt"/>
                        </a:rPr>
                        <a:t>Switzerland</a:t>
                      </a:r>
                    </a:p>
                  </a:txBody>
                  <a:tcPr marL="36000" marR="6350" marT="6350" marB="0" anchor="b">
                    <a:lnL>
                      <a:noFill/>
                    </a:lnL>
                    <a:lnR>
                      <a:noFill/>
                    </a:lnR>
                    <a:lnT>
                      <a:noFill/>
                    </a:lnT>
                    <a:lnB>
                      <a:noFill/>
                    </a:lnB>
                    <a:noFill/>
                  </a:tcPr>
                </a:tc>
                <a:tc>
                  <a:txBody>
                    <a:bodyPr/>
                    <a:lstStyle/>
                    <a:p>
                      <a:pPr algn="ctr" fontAlgn="b"/>
                      <a:r>
                        <a:rPr lang="en-AU" sz="1200" b="0" i="0" u="none" strike="noStrike" dirty="0">
                          <a:solidFill>
                            <a:srgbClr val="000000"/>
                          </a:solidFill>
                          <a:effectLst/>
                          <a:latin typeface="+mj-lt"/>
                        </a:rPr>
                        <a:t>31%</a:t>
                      </a:r>
                    </a:p>
                  </a:txBody>
                  <a:tcPr marL="6350" marR="6350" marT="6350" marB="0" anchor="ctr">
                    <a:lnL>
                      <a:noFill/>
                    </a:lnL>
                    <a:lnR>
                      <a:noFill/>
                    </a:lnR>
                    <a:lnT>
                      <a:noFill/>
                    </a:lnT>
                    <a:lnB>
                      <a:noFill/>
                    </a:lnB>
                    <a:solidFill>
                      <a:schemeClr val="accent1">
                        <a:lumMod val="60000"/>
                        <a:lumOff val="40000"/>
                      </a:schemeClr>
                    </a:solidFill>
                  </a:tcPr>
                </a:tc>
                <a:tc>
                  <a:txBody>
                    <a:bodyPr/>
                    <a:lstStyle/>
                    <a:p>
                      <a:pPr algn="ctr" fontAlgn="b"/>
                      <a:r>
                        <a:rPr lang="en-AU" sz="1200" b="0" i="0" u="none" strike="noStrike" dirty="0">
                          <a:solidFill>
                            <a:srgbClr val="000000"/>
                          </a:solidFill>
                          <a:effectLst/>
                          <a:latin typeface="+mj-lt"/>
                        </a:rPr>
                        <a:t>10%</a:t>
                      </a:r>
                    </a:p>
                  </a:txBody>
                  <a:tcPr marL="6350" marR="6350" marT="635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795048466"/>
                  </a:ext>
                </a:extLst>
              </a:tr>
              <a:tr h="184150">
                <a:tc>
                  <a:txBody>
                    <a:bodyPr/>
                    <a:lstStyle/>
                    <a:p>
                      <a:pPr algn="l" fontAlgn="b"/>
                      <a:r>
                        <a:rPr lang="en-AU" sz="1200" b="0" i="0" u="none" strike="noStrike" dirty="0">
                          <a:solidFill>
                            <a:srgbClr val="000000"/>
                          </a:solidFill>
                          <a:effectLst/>
                          <a:latin typeface="+mj-lt"/>
                        </a:rPr>
                        <a:t>Japan</a:t>
                      </a:r>
                    </a:p>
                  </a:txBody>
                  <a:tcPr marL="36000" marR="6350" marT="6350" marB="0" anchor="b">
                    <a:lnL>
                      <a:noFill/>
                    </a:lnL>
                    <a:lnR>
                      <a:noFill/>
                    </a:lnR>
                    <a:lnT>
                      <a:noFill/>
                    </a:lnT>
                    <a:lnB>
                      <a:noFill/>
                    </a:lnB>
                    <a:noFill/>
                  </a:tcPr>
                </a:tc>
                <a:tc>
                  <a:txBody>
                    <a:bodyPr/>
                    <a:lstStyle/>
                    <a:p>
                      <a:pPr algn="ctr" fontAlgn="b"/>
                      <a:r>
                        <a:rPr lang="en-AU" sz="1200" b="0" i="0" u="none" strike="noStrike" dirty="0">
                          <a:solidFill>
                            <a:srgbClr val="000000"/>
                          </a:solidFill>
                          <a:effectLst/>
                          <a:latin typeface="+mj-lt"/>
                        </a:rPr>
                        <a:t>24%</a:t>
                      </a:r>
                    </a:p>
                  </a:txBody>
                  <a:tcPr marL="6350" marR="6350" marT="6350" marB="0" anchor="ctr">
                    <a:lnL>
                      <a:noFill/>
                    </a:lnL>
                    <a:lnR>
                      <a:noFill/>
                    </a:lnR>
                    <a:lnT>
                      <a:noFill/>
                    </a:lnT>
                    <a:lnB>
                      <a:noFill/>
                    </a:lnB>
                    <a:solidFill>
                      <a:schemeClr val="accent1">
                        <a:lumMod val="40000"/>
                        <a:lumOff val="60000"/>
                      </a:schemeClr>
                    </a:solidFill>
                  </a:tcPr>
                </a:tc>
                <a:tc>
                  <a:txBody>
                    <a:bodyPr/>
                    <a:lstStyle/>
                    <a:p>
                      <a:pPr algn="ctr" fontAlgn="b"/>
                      <a:r>
                        <a:rPr lang="en-AU" sz="1200" b="0" i="0" u="none" strike="noStrike" dirty="0">
                          <a:solidFill>
                            <a:srgbClr val="000000"/>
                          </a:solidFill>
                          <a:effectLst/>
                          <a:latin typeface="+mj-lt"/>
                        </a:rPr>
                        <a:t>10%</a:t>
                      </a:r>
                    </a:p>
                  </a:txBody>
                  <a:tcPr marL="6350" marR="6350" marT="635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16673077"/>
                  </a:ext>
                </a:extLst>
              </a:tr>
              <a:tr h="184150">
                <a:tc>
                  <a:txBody>
                    <a:bodyPr/>
                    <a:lstStyle/>
                    <a:p>
                      <a:pPr algn="l" fontAlgn="b"/>
                      <a:r>
                        <a:rPr lang="en-AU" sz="1200" b="0" i="0" u="none" strike="noStrike" dirty="0">
                          <a:solidFill>
                            <a:srgbClr val="000000"/>
                          </a:solidFill>
                          <a:effectLst/>
                          <a:latin typeface="+mj-lt"/>
                        </a:rPr>
                        <a:t>European Union*</a:t>
                      </a:r>
                    </a:p>
                  </a:txBody>
                  <a:tcPr marL="36000" marR="6350" marT="6350" marB="0" anchor="b">
                    <a:lnL>
                      <a:noFill/>
                    </a:lnL>
                    <a:lnR>
                      <a:noFill/>
                    </a:lnR>
                    <a:lnT>
                      <a:noFill/>
                    </a:lnT>
                    <a:lnB>
                      <a:noFill/>
                    </a:lnB>
                    <a:noFill/>
                  </a:tcPr>
                </a:tc>
                <a:tc>
                  <a:txBody>
                    <a:bodyPr/>
                    <a:lstStyle/>
                    <a:p>
                      <a:pPr algn="ctr" fontAlgn="b"/>
                      <a:r>
                        <a:rPr lang="en-AU" sz="1200" b="0" i="0" u="none" strike="noStrike" dirty="0">
                          <a:solidFill>
                            <a:srgbClr val="000000"/>
                          </a:solidFill>
                          <a:effectLst/>
                          <a:latin typeface="+mj-lt"/>
                        </a:rPr>
                        <a:t>20%</a:t>
                      </a:r>
                    </a:p>
                  </a:txBody>
                  <a:tcPr marL="6350" marR="6350" marT="6350" marB="0" anchor="ctr">
                    <a:lnL>
                      <a:noFill/>
                    </a:lnL>
                    <a:lnR>
                      <a:noFill/>
                    </a:lnR>
                    <a:lnT>
                      <a:noFill/>
                    </a:lnT>
                    <a:lnB>
                      <a:noFill/>
                    </a:lnB>
                    <a:solidFill>
                      <a:schemeClr val="accent1">
                        <a:lumMod val="40000"/>
                        <a:lumOff val="60000"/>
                      </a:schemeClr>
                    </a:solidFill>
                  </a:tcPr>
                </a:tc>
                <a:tc>
                  <a:txBody>
                    <a:bodyPr/>
                    <a:lstStyle/>
                    <a:p>
                      <a:pPr algn="ctr" fontAlgn="b"/>
                      <a:r>
                        <a:rPr lang="en-AU" sz="1200" b="0" i="0" u="none" strike="noStrike" dirty="0">
                          <a:solidFill>
                            <a:srgbClr val="000000"/>
                          </a:solidFill>
                          <a:effectLst/>
                          <a:latin typeface="+mj-lt"/>
                        </a:rPr>
                        <a:t>10%</a:t>
                      </a:r>
                    </a:p>
                  </a:txBody>
                  <a:tcPr marL="6350" marR="6350" marT="635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453759890"/>
                  </a:ext>
                </a:extLst>
              </a:tr>
              <a:tr h="184150">
                <a:tc>
                  <a:txBody>
                    <a:bodyPr/>
                    <a:lstStyle/>
                    <a:p>
                      <a:pPr algn="l" fontAlgn="b"/>
                      <a:r>
                        <a:rPr lang="en-AU" sz="1200" b="0" i="0" u="none" strike="noStrike" dirty="0">
                          <a:solidFill>
                            <a:srgbClr val="000000"/>
                          </a:solidFill>
                          <a:effectLst/>
                          <a:latin typeface="+mj-lt"/>
                        </a:rPr>
                        <a:t>Israel</a:t>
                      </a:r>
                    </a:p>
                  </a:txBody>
                  <a:tcPr marL="36000" marR="6350" marT="6350" marB="0" anchor="b">
                    <a:lnL>
                      <a:noFill/>
                    </a:lnL>
                    <a:lnR>
                      <a:noFill/>
                    </a:lnR>
                    <a:lnT>
                      <a:noFill/>
                    </a:lnT>
                    <a:lnB>
                      <a:noFill/>
                    </a:lnB>
                    <a:noFill/>
                  </a:tcPr>
                </a:tc>
                <a:tc>
                  <a:txBody>
                    <a:bodyPr/>
                    <a:lstStyle/>
                    <a:p>
                      <a:pPr algn="ctr" fontAlgn="b"/>
                      <a:r>
                        <a:rPr lang="en-AU" sz="1200" b="0" i="0" u="none" strike="noStrike" dirty="0">
                          <a:solidFill>
                            <a:srgbClr val="000000"/>
                          </a:solidFill>
                          <a:effectLst/>
                          <a:latin typeface="+mj-lt"/>
                        </a:rPr>
                        <a:t>17%</a:t>
                      </a:r>
                    </a:p>
                  </a:txBody>
                  <a:tcPr marL="6350" marR="6350" marT="6350" marB="0" anchor="ctr">
                    <a:lnL>
                      <a:noFill/>
                    </a:lnL>
                    <a:lnR>
                      <a:noFill/>
                    </a:lnR>
                    <a:lnT>
                      <a:noFill/>
                    </a:lnT>
                    <a:lnB>
                      <a:noFill/>
                    </a:lnB>
                    <a:solidFill>
                      <a:schemeClr val="accent1">
                        <a:lumMod val="40000"/>
                        <a:lumOff val="60000"/>
                      </a:schemeClr>
                    </a:solidFill>
                  </a:tcPr>
                </a:tc>
                <a:tc>
                  <a:txBody>
                    <a:bodyPr/>
                    <a:lstStyle/>
                    <a:p>
                      <a:pPr algn="ctr" fontAlgn="b"/>
                      <a:r>
                        <a:rPr lang="en-AU" sz="1200" b="0" i="0" u="none" strike="noStrike" dirty="0">
                          <a:solidFill>
                            <a:srgbClr val="000000"/>
                          </a:solidFill>
                          <a:effectLst/>
                          <a:latin typeface="+mj-lt"/>
                        </a:rPr>
                        <a:t>10%</a:t>
                      </a:r>
                    </a:p>
                  </a:txBody>
                  <a:tcPr marL="6350" marR="6350" marT="635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897471085"/>
                  </a:ext>
                </a:extLst>
              </a:tr>
              <a:tr h="184150">
                <a:tc>
                  <a:txBody>
                    <a:bodyPr/>
                    <a:lstStyle/>
                    <a:p>
                      <a:pPr algn="l" fontAlgn="b"/>
                      <a:r>
                        <a:rPr lang="en-AU" sz="1200" b="0" i="0" u="none" strike="noStrike" dirty="0">
                          <a:solidFill>
                            <a:srgbClr val="000000"/>
                          </a:solidFill>
                          <a:effectLst/>
                          <a:latin typeface="+mj-lt"/>
                        </a:rPr>
                        <a:t>Norway</a:t>
                      </a:r>
                    </a:p>
                  </a:txBody>
                  <a:tcPr marL="36000" marR="6350" marT="6350" marB="0" anchor="b">
                    <a:lnL>
                      <a:noFill/>
                    </a:lnL>
                    <a:lnR>
                      <a:noFill/>
                    </a:lnR>
                    <a:lnT>
                      <a:noFill/>
                    </a:lnT>
                    <a:lnB>
                      <a:noFill/>
                    </a:lnB>
                    <a:noFill/>
                  </a:tcPr>
                </a:tc>
                <a:tc>
                  <a:txBody>
                    <a:bodyPr/>
                    <a:lstStyle/>
                    <a:p>
                      <a:pPr algn="ctr" fontAlgn="b"/>
                      <a:r>
                        <a:rPr lang="en-AU" sz="1200" b="0" i="0" u="none" strike="noStrike" dirty="0">
                          <a:solidFill>
                            <a:srgbClr val="000000"/>
                          </a:solidFill>
                          <a:effectLst/>
                          <a:latin typeface="+mj-lt"/>
                        </a:rPr>
                        <a:t>15%</a:t>
                      </a:r>
                    </a:p>
                  </a:txBody>
                  <a:tcPr marL="6350" marR="6350" marT="6350" marB="0" anchor="ctr">
                    <a:lnL>
                      <a:noFill/>
                    </a:lnL>
                    <a:lnR>
                      <a:noFill/>
                    </a:lnR>
                    <a:lnT>
                      <a:noFill/>
                    </a:lnT>
                    <a:lnB>
                      <a:noFill/>
                    </a:lnB>
                    <a:solidFill>
                      <a:schemeClr val="accent1">
                        <a:lumMod val="40000"/>
                        <a:lumOff val="60000"/>
                      </a:schemeClr>
                    </a:solidFill>
                  </a:tcPr>
                </a:tc>
                <a:tc>
                  <a:txBody>
                    <a:bodyPr/>
                    <a:lstStyle/>
                    <a:p>
                      <a:pPr algn="ctr" fontAlgn="b"/>
                      <a:r>
                        <a:rPr lang="en-AU" sz="1200" b="0" i="0" u="none" strike="noStrike" dirty="0">
                          <a:solidFill>
                            <a:srgbClr val="000000"/>
                          </a:solidFill>
                          <a:effectLst/>
                          <a:latin typeface="+mj-lt"/>
                        </a:rPr>
                        <a:t>10%</a:t>
                      </a:r>
                    </a:p>
                  </a:txBody>
                  <a:tcPr marL="6350" marR="6350" marT="635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378043842"/>
                  </a:ext>
                </a:extLst>
              </a:tr>
            </a:tbl>
          </a:graphicData>
        </a:graphic>
      </p:graphicFrame>
      <p:graphicFrame>
        <p:nvGraphicFramePr>
          <p:cNvPr id="9" name="Table 8">
            <a:extLst>
              <a:ext uri="{FF2B5EF4-FFF2-40B4-BE49-F238E27FC236}">
                <a16:creationId xmlns:a16="http://schemas.microsoft.com/office/drawing/2014/main" id="{BAEFE2E1-7C5E-1FB7-24F2-F980D7AA3BBE}"/>
              </a:ext>
            </a:extLst>
          </p:cNvPr>
          <p:cNvGraphicFramePr>
            <a:graphicFrameLocks noGrp="1"/>
          </p:cNvGraphicFramePr>
          <p:nvPr>
            <p:extLst>
              <p:ext uri="{D42A27DB-BD31-4B8C-83A1-F6EECF244321}">
                <p14:modId xmlns:p14="http://schemas.microsoft.com/office/powerpoint/2010/main" val="2832317895"/>
              </p:ext>
            </p:extLst>
          </p:nvPr>
        </p:nvGraphicFramePr>
        <p:xfrm>
          <a:off x="3223324" y="2249389"/>
          <a:ext cx="4337868" cy="2447290"/>
        </p:xfrm>
        <a:graphic>
          <a:graphicData uri="http://schemas.openxmlformats.org/drawingml/2006/table">
            <a:tbl>
              <a:tblPr>
                <a:tableStyleId>{5C22544A-7EE6-4342-B048-85BDC9FD1C3A}</a:tableStyleId>
              </a:tblPr>
              <a:tblGrid>
                <a:gridCol w="1252025">
                  <a:extLst>
                    <a:ext uri="{9D8B030D-6E8A-4147-A177-3AD203B41FA5}">
                      <a16:colId xmlns:a16="http://schemas.microsoft.com/office/drawing/2014/main" val="3974375804"/>
                    </a:ext>
                  </a:extLst>
                </a:gridCol>
                <a:gridCol w="792000">
                  <a:extLst>
                    <a:ext uri="{9D8B030D-6E8A-4147-A177-3AD203B41FA5}">
                      <a16:colId xmlns:a16="http://schemas.microsoft.com/office/drawing/2014/main" val="3053666121"/>
                    </a:ext>
                  </a:extLst>
                </a:gridCol>
                <a:gridCol w="628650">
                  <a:extLst>
                    <a:ext uri="{9D8B030D-6E8A-4147-A177-3AD203B41FA5}">
                      <a16:colId xmlns:a16="http://schemas.microsoft.com/office/drawing/2014/main" val="109245925"/>
                    </a:ext>
                  </a:extLst>
                </a:gridCol>
                <a:gridCol w="945193">
                  <a:extLst>
                    <a:ext uri="{9D8B030D-6E8A-4147-A177-3AD203B41FA5}">
                      <a16:colId xmlns:a16="http://schemas.microsoft.com/office/drawing/2014/main" val="692487367"/>
                    </a:ext>
                  </a:extLst>
                </a:gridCol>
                <a:gridCol w="720000">
                  <a:extLst>
                    <a:ext uri="{9D8B030D-6E8A-4147-A177-3AD203B41FA5}">
                      <a16:colId xmlns:a16="http://schemas.microsoft.com/office/drawing/2014/main" val="637269385"/>
                    </a:ext>
                  </a:extLst>
                </a:gridCol>
              </a:tblGrid>
              <a:tr h="468000">
                <a:tc>
                  <a:txBody>
                    <a:bodyPr/>
                    <a:lstStyle/>
                    <a:p>
                      <a:pPr algn="l" fontAlgn="b"/>
                      <a:endParaRPr lang="en-AU" sz="1200" b="1" i="0" u="none" strike="noStrike" dirty="0">
                        <a:solidFill>
                          <a:srgbClr val="000000"/>
                        </a:solidFill>
                        <a:effectLst/>
                        <a:latin typeface="+mj-lt"/>
                      </a:endParaRPr>
                    </a:p>
                  </a:txBody>
                  <a:tcPr marL="6350" marR="6350" marT="6350" marB="0" anchor="b">
                    <a:solidFill>
                      <a:srgbClr val="F7F7F7"/>
                    </a:solidFill>
                  </a:tcPr>
                </a:tc>
                <a:tc>
                  <a:txBody>
                    <a:bodyPr/>
                    <a:lstStyle/>
                    <a:p>
                      <a:pPr algn="ctr" fontAlgn="b"/>
                      <a:r>
                        <a:rPr lang="en-AU" sz="1200" b="1" i="0" u="none" strike="noStrike" kern="1200" dirty="0">
                          <a:solidFill>
                            <a:srgbClr val="000000"/>
                          </a:solidFill>
                          <a:effectLst/>
                          <a:latin typeface="+mn-lt"/>
                          <a:ea typeface="+mn-ea"/>
                          <a:cs typeface="+mn-cs"/>
                        </a:rPr>
                        <a:t>Original Threat</a:t>
                      </a:r>
                    </a:p>
                  </a:txBody>
                  <a:tcPr marL="6350" marR="6350" marT="6350" marB="0" anchor="ctr">
                    <a:solidFill>
                      <a:srgbClr val="F7F7F7"/>
                    </a:solidFill>
                  </a:tcPr>
                </a:tc>
                <a:tc>
                  <a:txBody>
                    <a:bodyPr/>
                    <a:lstStyle/>
                    <a:p>
                      <a:pPr algn="ctr" fontAlgn="b"/>
                      <a:r>
                        <a:rPr lang="en-AU" sz="1200" b="1" u="none" strike="noStrike" dirty="0">
                          <a:effectLst/>
                          <a:latin typeface="+mj-lt"/>
                        </a:rPr>
                        <a:t>Updated</a:t>
                      </a:r>
                      <a:endParaRPr lang="en-AU" sz="1200" b="1" i="0" u="none" strike="noStrike" dirty="0">
                        <a:solidFill>
                          <a:srgbClr val="000000"/>
                        </a:solidFill>
                        <a:effectLst/>
                        <a:latin typeface="+mj-lt"/>
                      </a:endParaRPr>
                    </a:p>
                  </a:txBody>
                  <a:tcPr marL="6350" marR="6350" marT="6350" marB="0" anchor="ctr">
                    <a:solidFill>
                      <a:srgbClr val="F7F7F7"/>
                    </a:solidFill>
                  </a:tcPr>
                </a:tc>
                <a:tc>
                  <a:txBody>
                    <a:bodyPr/>
                    <a:lstStyle/>
                    <a:p>
                      <a:pPr algn="ctr" fontAlgn="b"/>
                      <a:endParaRPr lang="en-AU" sz="1200" b="1" i="0" u="none" strike="noStrike" dirty="0">
                        <a:solidFill>
                          <a:srgbClr val="000000"/>
                        </a:solidFill>
                        <a:effectLst/>
                        <a:latin typeface="+mj-lt"/>
                      </a:endParaRPr>
                    </a:p>
                  </a:txBody>
                  <a:tcPr marL="6350" marR="6350" marT="6350" marB="0" anchor="ctr">
                    <a:solidFill>
                      <a:srgbClr val="F7F7F7"/>
                    </a:solidFill>
                  </a:tcPr>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200" b="1" i="0" u="none" strike="noStrike" dirty="0">
                          <a:solidFill>
                            <a:srgbClr val="000000"/>
                          </a:solidFill>
                          <a:effectLst/>
                          <a:latin typeface="+mj-lt"/>
                        </a:rPr>
                        <a:t>No change to threat</a:t>
                      </a:r>
                    </a:p>
                  </a:txBody>
                  <a:tcPr marL="6350" marR="6350" marT="6350" marB="0" anchor="ctr">
                    <a:solidFill>
                      <a:srgbClr val="F7F7F7"/>
                    </a:solidFill>
                  </a:tcPr>
                </a:tc>
                <a:extLst>
                  <a:ext uri="{0D108BD9-81ED-4DB2-BD59-A6C34878D82A}">
                    <a16:rowId xmlns:a16="http://schemas.microsoft.com/office/drawing/2014/main" val="336531949"/>
                  </a:ext>
                </a:extLst>
              </a:tr>
              <a:tr h="184150">
                <a:tc>
                  <a:txBody>
                    <a:bodyPr/>
                    <a:lstStyle/>
                    <a:p>
                      <a:pPr algn="l" fontAlgn="b"/>
                      <a:r>
                        <a:rPr lang="en-AU" sz="1200" b="0" u="none" strike="noStrike" dirty="0">
                          <a:effectLst/>
                          <a:latin typeface="+mj-lt"/>
                        </a:rPr>
                        <a:t>Thailand</a:t>
                      </a:r>
                      <a:endParaRPr lang="en-AU" sz="1200" b="0" i="0" u="none" strike="noStrike" dirty="0">
                        <a:solidFill>
                          <a:srgbClr val="000000"/>
                        </a:solidFill>
                        <a:effectLst/>
                        <a:latin typeface="+mj-lt"/>
                      </a:endParaRPr>
                    </a:p>
                  </a:txBody>
                  <a:tcPr marL="36000" marR="6350" marT="6350" marB="0" anchor="b">
                    <a:solidFill>
                      <a:srgbClr val="F7F7F7"/>
                    </a:solidFill>
                  </a:tcPr>
                </a:tc>
                <a:tc>
                  <a:txBody>
                    <a:bodyPr/>
                    <a:lstStyle/>
                    <a:p>
                      <a:pPr algn="ctr" fontAlgn="b"/>
                      <a:r>
                        <a:rPr lang="en-AU" sz="1200" b="0" u="none" strike="noStrike" dirty="0">
                          <a:effectLst/>
                          <a:latin typeface="+mj-lt"/>
                        </a:rPr>
                        <a:t>36%</a:t>
                      </a:r>
                      <a:endParaRPr lang="en-AU" sz="1200" b="0" i="0" u="none" strike="noStrike" dirty="0">
                        <a:solidFill>
                          <a:srgbClr val="000000"/>
                        </a:solidFill>
                        <a:effectLst/>
                        <a:latin typeface="+mj-lt"/>
                      </a:endParaRPr>
                    </a:p>
                  </a:txBody>
                  <a:tcPr marL="6350" marR="6350" marT="6350" marB="0" anchor="ctr">
                    <a:solidFill>
                      <a:srgbClr val="EF9E6D"/>
                    </a:solidFill>
                  </a:tcPr>
                </a:tc>
                <a:tc>
                  <a:txBody>
                    <a:bodyPr/>
                    <a:lstStyle/>
                    <a:p>
                      <a:pPr algn="ctr" fontAlgn="b"/>
                      <a:r>
                        <a:rPr lang="en-AU" sz="1200" b="0" u="none" strike="noStrike" dirty="0">
                          <a:effectLst/>
                          <a:latin typeface="+mj-lt"/>
                        </a:rPr>
                        <a:t>10%</a:t>
                      </a:r>
                      <a:endParaRPr lang="en-AU" sz="1200" b="0" i="0" u="none" strike="noStrike" dirty="0">
                        <a:solidFill>
                          <a:srgbClr val="000000"/>
                        </a:solidFill>
                        <a:effectLst/>
                        <a:latin typeface="+mj-lt"/>
                      </a:endParaRPr>
                    </a:p>
                  </a:txBody>
                  <a:tcPr marL="6350" marR="6350" marT="6350" marB="0" anchor="ctr">
                    <a:solidFill>
                      <a:schemeClr val="accent1">
                        <a:lumMod val="20000"/>
                        <a:lumOff val="80000"/>
                      </a:schemeClr>
                    </a:solidFill>
                  </a:tcPr>
                </a:tc>
                <a:tc>
                  <a:txBody>
                    <a:bodyPr/>
                    <a:lstStyle/>
                    <a:p>
                      <a:pPr algn="l" fontAlgn="b"/>
                      <a:r>
                        <a:rPr lang="en-AU" sz="1200" b="0" u="none" strike="noStrike" dirty="0">
                          <a:effectLst/>
                          <a:latin typeface="+mj-lt"/>
                        </a:rPr>
                        <a:t>Brazil</a:t>
                      </a:r>
                      <a:endParaRPr lang="en-AU" sz="1200" b="0" i="0" u="none" strike="noStrike" dirty="0">
                        <a:solidFill>
                          <a:srgbClr val="000000"/>
                        </a:solidFill>
                        <a:effectLst/>
                        <a:latin typeface="+mj-lt"/>
                      </a:endParaRPr>
                    </a:p>
                  </a:txBody>
                  <a:tcPr marL="36000" marR="6350" marT="6350" marB="0" anchor="b">
                    <a:solidFill>
                      <a:srgbClr val="F7F7F7"/>
                    </a:solidFill>
                  </a:tcPr>
                </a:tc>
                <a:tc rowSpan="10">
                  <a:txBody>
                    <a:bodyPr/>
                    <a:lstStyle/>
                    <a:p>
                      <a:pPr algn="ctr" fontAlgn="b"/>
                      <a:r>
                        <a:rPr lang="en-AU" sz="1200" b="0" i="0" u="none" strike="noStrike" dirty="0">
                          <a:solidFill>
                            <a:srgbClr val="000000"/>
                          </a:solidFill>
                          <a:effectLst/>
                          <a:latin typeface="+mj-lt"/>
                        </a:rPr>
                        <a:t>10%</a:t>
                      </a:r>
                    </a:p>
                  </a:txBody>
                  <a:tcPr marL="6350" marR="6350" marT="6350" marB="0" anchor="ctr">
                    <a:solidFill>
                      <a:schemeClr val="accent1">
                        <a:lumMod val="20000"/>
                        <a:lumOff val="80000"/>
                      </a:schemeClr>
                    </a:solidFill>
                  </a:tcPr>
                </a:tc>
                <a:extLst>
                  <a:ext uri="{0D108BD9-81ED-4DB2-BD59-A6C34878D82A}">
                    <a16:rowId xmlns:a16="http://schemas.microsoft.com/office/drawing/2014/main" val="2981351974"/>
                  </a:ext>
                </a:extLst>
              </a:tr>
              <a:tr h="184150">
                <a:tc>
                  <a:txBody>
                    <a:bodyPr/>
                    <a:lstStyle/>
                    <a:p>
                      <a:pPr algn="l" fontAlgn="b"/>
                      <a:r>
                        <a:rPr lang="en-AU" sz="1200" b="0" u="none" strike="noStrike" dirty="0">
                          <a:effectLst/>
                          <a:latin typeface="+mj-lt"/>
                        </a:rPr>
                        <a:t>China</a:t>
                      </a:r>
                      <a:endParaRPr lang="en-AU" sz="1200" b="0" i="0" u="none" strike="noStrike" dirty="0">
                        <a:solidFill>
                          <a:srgbClr val="000000"/>
                        </a:solidFill>
                        <a:effectLst/>
                        <a:latin typeface="+mj-lt"/>
                      </a:endParaRPr>
                    </a:p>
                  </a:txBody>
                  <a:tcPr marL="36000" marR="6350" marT="6350" marB="0" anchor="b">
                    <a:solidFill>
                      <a:srgbClr val="F7F7F7"/>
                    </a:solidFill>
                  </a:tcPr>
                </a:tc>
                <a:tc>
                  <a:txBody>
                    <a:bodyPr/>
                    <a:lstStyle/>
                    <a:p>
                      <a:pPr algn="ctr" fontAlgn="b"/>
                      <a:r>
                        <a:rPr lang="en-AU" sz="1200" b="0" u="none" strike="noStrike" dirty="0">
                          <a:effectLst/>
                          <a:latin typeface="+mj-lt"/>
                        </a:rPr>
                        <a:t>34%</a:t>
                      </a:r>
                      <a:endParaRPr lang="en-AU" sz="1200" b="0" i="0" u="none" strike="noStrike" dirty="0">
                        <a:solidFill>
                          <a:srgbClr val="000000"/>
                        </a:solidFill>
                        <a:effectLst/>
                        <a:latin typeface="+mj-lt"/>
                      </a:endParaRPr>
                    </a:p>
                  </a:txBody>
                  <a:tcPr marL="6350" marR="6350" marT="6350" marB="0" anchor="ctr">
                    <a:solidFill>
                      <a:srgbClr val="EF9E6D"/>
                    </a:solidFill>
                  </a:tcPr>
                </a:tc>
                <a:tc>
                  <a:txBody>
                    <a:bodyPr/>
                    <a:lstStyle/>
                    <a:p>
                      <a:pPr algn="ctr" fontAlgn="b"/>
                      <a:r>
                        <a:rPr lang="en-AU" sz="1200" b="0" u="none" strike="noStrike" dirty="0">
                          <a:effectLst/>
                          <a:latin typeface="+mj-lt"/>
                        </a:rPr>
                        <a:t>145%</a:t>
                      </a:r>
                      <a:endParaRPr lang="en-AU" sz="1200" b="0" i="0" u="none" strike="noStrike" dirty="0">
                        <a:solidFill>
                          <a:srgbClr val="000000"/>
                        </a:solidFill>
                        <a:effectLst/>
                        <a:latin typeface="+mj-lt"/>
                      </a:endParaRPr>
                    </a:p>
                  </a:txBody>
                  <a:tcPr marL="6350" marR="6350" marT="6350" marB="0" anchor="ctr">
                    <a:solidFill>
                      <a:schemeClr val="tx2">
                        <a:lumMod val="50000"/>
                        <a:lumOff val="50000"/>
                      </a:schemeClr>
                    </a:solidFill>
                  </a:tcPr>
                </a:tc>
                <a:tc>
                  <a:txBody>
                    <a:bodyPr/>
                    <a:lstStyle/>
                    <a:p>
                      <a:pPr algn="l" fontAlgn="b"/>
                      <a:r>
                        <a:rPr lang="en-AU" sz="1200" b="0" u="none" strike="noStrike" dirty="0">
                          <a:effectLst/>
                          <a:latin typeface="+mj-lt"/>
                        </a:rPr>
                        <a:t>Chile</a:t>
                      </a:r>
                      <a:endParaRPr lang="en-AU" sz="1200" b="0" i="0" u="none" strike="noStrike" dirty="0">
                        <a:solidFill>
                          <a:srgbClr val="000000"/>
                        </a:solidFill>
                        <a:effectLst/>
                        <a:latin typeface="+mj-lt"/>
                      </a:endParaRPr>
                    </a:p>
                  </a:txBody>
                  <a:tcPr marL="36000" marR="6350" marT="6350" marB="0" anchor="b">
                    <a:solidFill>
                      <a:srgbClr val="F7F7F7"/>
                    </a:solidFill>
                  </a:tcPr>
                </a:tc>
                <a:tc vMerge="1">
                  <a:txBody>
                    <a:bodyPr/>
                    <a:lstStyle/>
                    <a:p>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1557044798"/>
                  </a:ext>
                </a:extLst>
              </a:tr>
              <a:tr h="184150">
                <a:tc>
                  <a:txBody>
                    <a:bodyPr/>
                    <a:lstStyle/>
                    <a:p>
                      <a:pPr algn="l" fontAlgn="b"/>
                      <a:r>
                        <a:rPr lang="en-AU" sz="1200" b="0" u="none" strike="noStrike" dirty="0">
                          <a:effectLst/>
                          <a:latin typeface="+mj-lt"/>
                        </a:rPr>
                        <a:t>Indonesia</a:t>
                      </a:r>
                      <a:endParaRPr lang="en-AU" sz="1200" b="0" i="0" u="none" strike="noStrike" dirty="0">
                        <a:solidFill>
                          <a:srgbClr val="000000"/>
                        </a:solidFill>
                        <a:effectLst/>
                        <a:latin typeface="+mj-lt"/>
                      </a:endParaRPr>
                    </a:p>
                  </a:txBody>
                  <a:tcPr marL="36000" marR="6350" marT="6350" marB="0" anchor="b">
                    <a:solidFill>
                      <a:srgbClr val="F7F7F7"/>
                    </a:solidFill>
                  </a:tcPr>
                </a:tc>
                <a:tc>
                  <a:txBody>
                    <a:bodyPr/>
                    <a:lstStyle/>
                    <a:p>
                      <a:pPr algn="ctr" fontAlgn="b"/>
                      <a:r>
                        <a:rPr lang="en-AU" sz="1200" b="0" u="none" strike="noStrike" dirty="0">
                          <a:effectLst/>
                          <a:latin typeface="+mj-lt"/>
                        </a:rPr>
                        <a:t>32%</a:t>
                      </a:r>
                      <a:endParaRPr lang="en-AU" sz="1200" b="0" i="0" u="none" strike="noStrike" dirty="0">
                        <a:solidFill>
                          <a:srgbClr val="000000"/>
                        </a:solidFill>
                        <a:effectLst/>
                        <a:latin typeface="+mj-lt"/>
                      </a:endParaRPr>
                    </a:p>
                  </a:txBody>
                  <a:tcPr marL="6350" marR="6350" marT="6350" marB="0" anchor="ctr">
                    <a:solidFill>
                      <a:srgbClr val="EF9E6D"/>
                    </a:solidFill>
                  </a:tcPr>
                </a:tc>
                <a:tc>
                  <a:txBody>
                    <a:bodyPr/>
                    <a:lstStyle/>
                    <a:p>
                      <a:pPr algn="ctr" fontAlgn="b"/>
                      <a:r>
                        <a:rPr lang="en-AU" sz="1200" b="0" u="none" strike="noStrike" dirty="0">
                          <a:effectLst/>
                          <a:latin typeface="+mj-lt"/>
                        </a:rPr>
                        <a:t>10%</a:t>
                      </a:r>
                      <a:endParaRPr lang="en-AU" sz="1200" b="0" i="0" u="none" strike="noStrike" dirty="0">
                        <a:solidFill>
                          <a:srgbClr val="000000"/>
                        </a:solidFill>
                        <a:effectLst/>
                        <a:latin typeface="+mj-lt"/>
                      </a:endParaRPr>
                    </a:p>
                  </a:txBody>
                  <a:tcPr marL="6350" marR="6350" marT="6350" marB="0" anchor="ctr">
                    <a:solidFill>
                      <a:schemeClr val="accent1">
                        <a:lumMod val="20000"/>
                        <a:lumOff val="80000"/>
                      </a:schemeClr>
                    </a:solidFill>
                  </a:tcPr>
                </a:tc>
                <a:tc>
                  <a:txBody>
                    <a:bodyPr/>
                    <a:lstStyle/>
                    <a:p>
                      <a:pPr algn="l" fontAlgn="b"/>
                      <a:r>
                        <a:rPr lang="en-AU" sz="1200" b="0" u="none" strike="noStrike" dirty="0">
                          <a:effectLst/>
                          <a:latin typeface="+mj-lt"/>
                        </a:rPr>
                        <a:t>Colombia</a:t>
                      </a:r>
                      <a:endParaRPr lang="en-AU" sz="1200" b="0" i="0" u="none" strike="noStrike" dirty="0">
                        <a:solidFill>
                          <a:srgbClr val="000000"/>
                        </a:solidFill>
                        <a:effectLst/>
                        <a:latin typeface="+mj-lt"/>
                      </a:endParaRPr>
                    </a:p>
                  </a:txBody>
                  <a:tcPr marL="36000" marR="6350" marT="6350" marB="0" anchor="b">
                    <a:solidFill>
                      <a:srgbClr val="F7F7F7"/>
                    </a:solidFill>
                  </a:tcPr>
                </a:tc>
                <a:tc vMerge="1">
                  <a:txBody>
                    <a:bodyPr/>
                    <a:lstStyle/>
                    <a:p>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2416706383"/>
                  </a:ext>
                </a:extLst>
              </a:tr>
              <a:tr h="184150">
                <a:tc>
                  <a:txBody>
                    <a:bodyPr/>
                    <a:lstStyle/>
                    <a:p>
                      <a:pPr algn="l" fontAlgn="b"/>
                      <a:r>
                        <a:rPr lang="en-AU" sz="1200" b="0" u="none" strike="noStrike" dirty="0">
                          <a:effectLst/>
                          <a:latin typeface="+mj-lt"/>
                        </a:rPr>
                        <a:t>Taiwan</a:t>
                      </a:r>
                      <a:endParaRPr lang="en-AU" sz="1200" b="0" i="0" u="none" strike="noStrike" dirty="0">
                        <a:solidFill>
                          <a:srgbClr val="000000"/>
                        </a:solidFill>
                        <a:effectLst/>
                        <a:latin typeface="+mj-lt"/>
                      </a:endParaRPr>
                    </a:p>
                  </a:txBody>
                  <a:tcPr marL="36000" marR="6350" marT="6350" marB="0" anchor="b">
                    <a:solidFill>
                      <a:srgbClr val="F7F7F7"/>
                    </a:solidFill>
                  </a:tcPr>
                </a:tc>
                <a:tc>
                  <a:txBody>
                    <a:bodyPr/>
                    <a:lstStyle/>
                    <a:p>
                      <a:pPr algn="ctr" fontAlgn="b"/>
                      <a:r>
                        <a:rPr lang="en-AU" sz="1200" b="0" u="none" strike="noStrike" dirty="0">
                          <a:effectLst/>
                          <a:latin typeface="+mj-lt"/>
                        </a:rPr>
                        <a:t>32%</a:t>
                      </a:r>
                      <a:endParaRPr lang="en-AU" sz="1200" b="0" i="0" u="none" strike="noStrike" dirty="0">
                        <a:solidFill>
                          <a:srgbClr val="000000"/>
                        </a:solidFill>
                        <a:effectLst/>
                        <a:latin typeface="+mj-lt"/>
                      </a:endParaRPr>
                    </a:p>
                  </a:txBody>
                  <a:tcPr marL="6350" marR="6350" marT="6350" marB="0" anchor="ctr">
                    <a:solidFill>
                      <a:srgbClr val="EF9E6D"/>
                    </a:solidFill>
                  </a:tcPr>
                </a:tc>
                <a:tc>
                  <a:txBody>
                    <a:bodyPr/>
                    <a:lstStyle/>
                    <a:p>
                      <a:pPr algn="ctr" fontAlgn="b"/>
                      <a:r>
                        <a:rPr lang="en-AU" sz="1200" b="0" u="none" strike="noStrike" dirty="0">
                          <a:effectLst/>
                          <a:latin typeface="+mj-lt"/>
                        </a:rPr>
                        <a:t>10%</a:t>
                      </a:r>
                      <a:endParaRPr lang="en-AU" sz="1200" b="0" i="0" u="none" strike="noStrike" dirty="0">
                        <a:solidFill>
                          <a:srgbClr val="000000"/>
                        </a:solidFill>
                        <a:effectLst/>
                        <a:latin typeface="+mj-lt"/>
                      </a:endParaRPr>
                    </a:p>
                  </a:txBody>
                  <a:tcPr marL="6350" marR="6350" marT="6350" marB="0" anchor="ctr">
                    <a:solidFill>
                      <a:schemeClr val="accent1">
                        <a:lumMod val="20000"/>
                        <a:lumOff val="80000"/>
                      </a:schemeClr>
                    </a:solidFill>
                  </a:tcPr>
                </a:tc>
                <a:tc>
                  <a:txBody>
                    <a:bodyPr/>
                    <a:lstStyle/>
                    <a:p>
                      <a:pPr algn="l" fontAlgn="b"/>
                      <a:r>
                        <a:rPr lang="en-AU" sz="1200" b="0" u="none" strike="noStrike" dirty="0">
                          <a:effectLst/>
                          <a:latin typeface="+mj-lt"/>
                        </a:rPr>
                        <a:t>Egypt</a:t>
                      </a:r>
                      <a:endParaRPr lang="en-AU" sz="1200" b="0" i="0" u="none" strike="noStrike" dirty="0">
                        <a:solidFill>
                          <a:srgbClr val="000000"/>
                        </a:solidFill>
                        <a:effectLst/>
                        <a:latin typeface="+mj-lt"/>
                      </a:endParaRPr>
                    </a:p>
                  </a:txBody>
                  <a:tcPr marL="36000" marR="6350" marT="6350" marB="0" anchor="b">
                    <a:solidFill>
                      <a:srgbClr val="F7F7F7"/>
                    </a:solidFill>
                  </a:tcPr>
                </a:tc>
                <a:tc vMerge="1">
                  <a:txBody>
                    <a:bodyPr/>
                    <a:lstStyle/>
                    <a:p>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4021634976"/>
                  </a:ext>
                </a:extLst>
              </a:tr>
              <a:tr h="184150">
                <a:tc>
                  <a:txBody>
                    <a:bodyPr/>
                    <a:lstStyle/>
                    <a:p>
                      <a:pPr algn="l" fontAlgn="b"/>
                      <a:r>
                        <a:rPr lang="en-AU" sz="1200" b="0" u="none" strike="noStrike" dirty="0">
                          <a:effectLst/>
                          <a:latin typeface="+mj-lt"/>
                        </a:rPr>
                        <a:t>South Africa</a:t>
                      </a:r>
                      <a:endParaRPr lang="en-AU" sz="1200" b="0" i="0" u="none" strike="noStrike" dirty="0">
                        <a:solidFill>
                          <a:srgbClr val="000000"/>
                        </a:solidFill>
                        <a:effectLst/>
                        <a:latin typeface="+mj-lt"/>
                      </a:endParaRPr>
                    </a:p>
                  </a:txBody>
                  <a:tcPr marL="36000" marR="6350" marT="6350" marB="0" anchor="b">
                    <a:solidFill>
                      <a:srgbClr val="F7F7F7"/>
                    </a:solidFill>
                  </a:tcPr>
                </a:tc>
                <a:tc>
                  <a:txBody>
                    <a:bodyPr/>
                    <a:lstStyle/>
                    <a:p>
                      <a:pPr algn="ctr" fontAlgn="b"/>
                      <a:r>
                        <a:rPr lang="en-AU" sz="1200" b="0" u="none" strike="noStrike" dirty="0">
                          <a:effectLst/>
                          <a:latin typeface="+mj-lt"/>
                        </a:rPr>
                        <a:t>30%</a:t>
                      </a:r>
                      <a:endParaRPr lang="en-AU" sz="1200" b="0" i="0" u="none" strike="noStrike" dirty="0">
                        <a:solidFill>
                          <a:srgbClr val="000000"/>
                        </a:solidFill>
                        <a:effectLst/>
                        <a:latin typeface="+mj-lt"/>
                      </a:endParaRPr>
                    </a:p>
                  </a:txBody>
                  <a:tcPr marL="6350" marR="6350" marT="6350" marB="0" anchor="ctr">
                    <a:solidFill>
                      <a:srgbClr val="EF9E6D"/>
                    </a:solidFill>
                  </a:tcPr>
                </a:tc>
                <a:tc>
                  <a:txBody>
                    <a:bodyPr/>
                    <a:lstStyle/>
                    <a:p>
                      <a:pPr algn="ctr" fontAlgn="b"/>
                      <a:r>
                        <a:rPr lang="en-AU" sz="1200" b="0" u="none" strike="noStrike" dirty="0">
                          <a:effectLst/>
                          <a:latin typeface="+mj-lt"/>
                        </a:rPr>
                        <a:t>10%</a:t>
                      </a:r>
                      <a:endParaRPr lang="en-AU" sz="1200" b="0" i="0" u="none" strike="noStrike" dirty="0">
                        <a:solidFill>
                          <a:srgbClr val="000000"/>
                        </a:solidFill>
                        <a:effectLst/>
                        <a:latin typeface="+mj-lt"/>
                      </a:endParaRPr>
                    </a:p>
                  </a:txBody>
                  <a:tcPr marL="6350" marR="6350" marT="6350" marB="0" anchor="ctr">
                    <a:solidFill>
                      <a:schemeClr val="accent1">
                        <a:lumMod val="20000"/>
                        <a:lumOff val="80000"/>
                      </a:schemeClr>
                    </a:solidFill>
                  </a:tcPr>
                </a:tc>
                <a:tc>
                  <a:txBody>
                    <a:bodyPr/>
                    <a:lstStyle/>
                    <a:p>
                      <a:pPr algn="l" fontAlgn="b"/>
                      <a:r>
                        <a:rPr lang="en-AU" sz="1200" b="0" u="none" strike="noStrike" dirty="0">
                          <a:effectLst/>
                          <a:latin typeface="+mj-lt"/>
                        </a:rPr>
                        <a:t>Kuwait</a:t>
                      </a:r>
                      <a:endParaRPr lang="en-AU" sz="1200" b="0" i="0" u="none" strike="noStrike" dirty="0">
                        <a:solidFill>
                          <a:srgbClr val="000000"/>
                        </a:solidFill>
                        <a:effectLst/>
                        <a:latin typeface="+mj-lt"/>
                      </a:endParaRPr>
                    </a:p>
                  </a:txBody>
                  <a:tcPr marL="36000" marR="6350" marT="6350" marB="0" anchor="b">
                    <a:solidFill>
                      <a:srgbClr val="F7F7F7"/>
                    </a:solidFill>
                  </a:tcPr>
                </a:tc>
                <a:tc vMerge="1">
                  <a:txBody>
                    <a:bodyPr/>
                    <a:lstStyle/>
                    <a:p>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281218032"/>
                  </a:ext>
                </a:extLst>
              </a:tr>
              <a:tr h="184150">
                <a:tc>
                  <a:txBody>
                    <a:bodyPr/>
                    <a:lstStyle/>
                    <a:p>
                      <a:pPr algn="l" fontAlgn="b"/>
                      <a:r>
                        <a:rPr lang="en-AU" sz="1200" b="0" u="none" strike="noStrike" dirty="0">
                          <a:effectLst/>
                          <a:latin typeface="+mj-lt"/>
                        </a:rPr>
                        <a:t>India</a:t>
                      </a:r>
                      <a:endParaRPr lang="en-AU" sz="1200" b="0" i="0" u="none" strike="noStrike" dirty="0">
                        <a:solidFill>
                          <a:srgbClr val="000000"/>
                        </a:solidFill>
                        <a:effectLst/>
                        <a:latin typeface="+mj-lt"/>
                      </a:endParaRPr>
                    </a:p>
                  </a:txBody>
                  <a:tcPr marL="36000" marR="6350" marT="6350" marB="0" anchor="b">
                    <a:solidFill>
                      <a:srgbClr val="F7F7F7"/>
                    </a:solidFill>
                  </a:tcPr>
                </a:tc>
                <a:tc>
                  <a:txBody>
                    <a:bodyPr/>
                    <a:lstStyle/>
                    <a:p>
                      <a:pPr algn="ctr" fontAlgn="b"/>
                      <a:r>
                        <a:rPr lang="en-AU" sz="1200" b="0" u="none" strike="noStrike" dirty="0">
                          <a:effectLst/>
                          <a:latin typeface="+mj-lt"/>
                        </a:rPr>
                        <a:t>26%</a:t>
                      </a:r>
                      <a:endParaRPr lang="en-AU" sz="1200" b="0" i="0" u="none" strike="noStrike" dirty="0">
                        <a:solidFill>
                          <a:srgbClr val="000000"/>
                        </a:solidFill>
                        <a:effectLst/>
                        <a:latin typeface="+mj-lt"/>
                      </a:endParaRPr>
                    </a:p>
                  </a:txBody>
                  <a:tcPr marL="6350" marR="6350" marT="6350" marB="0" anchor="ctr">
                    <a:solidFill>
                      <a:srgbClr val="F4BE9E"/>
                    </a:solidFill>
                  </a:tcPr>
                </a:tc>
                <a:tc>
                  <a:txBody>
                    <a:bodyPr/>
                    <a:lstStyle/>
                    <a:p>
                      <a:pPr algn="ctr" fontAlgn="b"/>
                      <a:r>
                        <a:rPr lang="en-AU" sz="1200" b="0" u="none" strike="noStrike" dirty="0">
                          <a:effectLst/>
                          <a:latin typeface="+mj-lt"/>
                        </a:rPr>
                        <a:t>10%</a:t>
                      </a:r>
                      <a:endParaRPr lang="en-AU" sz="1200" b="0" i="0" u="none" strike="noStrike" dirty="0">
                        <a:solidFill>
                          <a:srgbClr val="000000"/>
                        </a:solidFill>
                        <a:effectLst/>
                        <a:latin typeface="+mj-lt"/>
                      </a:endParaRPr>
                    </a:p>
                  </a:txBody>
                  <a:tcPr marL="6350" marR="6350" marT="6350" marB="0" anchor="ctr">
                    <a:solidFill>
                      <a:schemeClr val="accent1">
                        <a:lumMod val="20000"/>
                        <a:lumOff val="80000"/>
                      </a:schemeClr>
                    </a:solidFill>
                  </a:tcPr>
                </a:tc>
                <a:tc>
                  <a:txBody>
                    <a:bodyPr/>
                    <a:lstStyle/>
                    <a:p>
                      <a:pPr algn="l" fontAlgn="b"/>
                      <a:r>
                        <a:rPr lang="en-AU" sz="1200" b="0" u="none" strike="noStrike" dirty="0">
                          <a:effectLst/>
                          <a:latin typeface="+mj-lt"/>
                        </a:rPr>
                        <a:t>Peru</a:t>
                      </a:r>
                      <a:endParaRPr lang="en-AU" sz="1200" b="0" i="0" u="none" strike="noStrike" dirty="0">
                        <a:solidFill>
                          <a:srgbClr val="000000"/>
                        </a:solidFill>
                        <a:effectLst/>
                        <a:latin typeface="+mj-lt"/>
                      </a:endParaRPr>
                    </a:p>
                  </a:txBody>
                  <a:tcPr marL="36000" marR="6350" marT="6350" marB="0" anchor="b">
                    <a:solidFill>
                      <a:srgbClr val="F7F7F7"/>
                    </a:solidFill>
                  </a:tcPr>
                </a:tc>
                <a:tc vMerge="1">
                  <a:txBody>
                    <a:bodyPr/>
                    <a:lstStyle/>
                    <a:p>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33856570"/>
                  </a:ext>
                </a:extLst>
              </a:tr>
              <a:tr h="184150">
                <a:tc>
                  <a:txBody>
                    <a:bodyPr/>
                    <a:lstStyle/>
                    <a:p>
                      <a:pPr algn="l" fontAlgn="b"/>
                      <a:r>
                        <a:rPr lang="en-AU" sz="1200" b="0" u="none" strike="noStrike" dirty="0">
                          <a:effectLst/>
                          <a:latin typeface="+mj-lt"/>
                        </a:rPr>
                        <a:t>South Korea</a:t>
                      </a:r>
                      <a:endParaRPr lang="en-AU" sz="1200" b="0" i="0" u="none" strike="noStrike" dirty="0">
                        <a:solidFill>
                          <a:srgbClr val="000000"/>
                        </a:solidFill>
                        <a:effectLst/>
                        <a:latin typeface="+mj-lt"/>
                      </a:endParaRPr>
                    </a:p>
                  </a:txBody>
                  <a:tcPr marL="36000" marR="6350" marT="6350" marB="0" anchor="b">
                    <a:solidFill>
                      <a:srgbClr val="F7F7F7"/>
                    </a:solidFill>
                  </a:tcPr>
                </a:tc>
                <a:tc>
                  <a:txBody>
                    <a:bodyPr/>
                    <a:lstStyle/>
                    <a:p>
                      <a:pPr algn="ctr" fontAlgn="b"/>
                      <a:r>
                        <a:rPr lang="en-AU" sz="1200" b="0" u="none" strike="noStrike" dirty="0">
                          <a:effectLst/>
                          <a:latin typeface="+mj-lt"/>
                        </a:rPr>
                        <a:t>25%</a:t>
                      </a:r>
                      <a:endParaRPr lang="en-AU" sz="1200" b="0" i="0" u="none" strike="noStrike" dirty="0">
                        <a:solidFill>
                          <a:srgbClr val="000000"/>
                        </a:solidFill>
                        <a:effectLst/>
                        <a:latin typeface="+mj-lt"/>
                      </a:endParaRPr>
                    </a:p>
                  </a:txBody>
                  <a:tcPr marL="6350" marR="6350" marT="6350" marB="0" anchor="ctr">
                    <a:solidFill>
                      <a:srgbClr val="F4BE9E"/>
                    </a:solidFill>
                  </a:tcPr>
                </a:tc>
                <a:tc>
                  <a:txBody>
                    <a:bodyPr/>
                    <a:lstStyle/>
                    <a:p>
                      <a:pPr algn="ctr" fontAlgn="b"/>
                      <a:r>
                        <a:rPr lang="en-AU" sz="1200" b="0" u="none" strike="noStrike" dirty="0">
                          <a:effectLst/>
                          <a:latin typeface="+mj-lt"/>
                        </a:rPr>
                        <a:t>10%</a:t>
                      </a:r>
                      <a:endParaRPr lang="en-AU" sz="1200" b="0" i="0" u="none" strike="noStrike" dirty="0">
                        <a:solidFill>
                          <a:srgbClr val="000000"/>
                        </a:solidFill>
                        <a:effectLst/>
                        <a:latin typeface="+mj-lt"/>
                      </a:endParaRPr>
                    </a:p>
                  </a:txBody>
                  <a:tcPr marL="6350" marR="6350" marT="6350" marB="0" anchor="ctr">
                    <a:solidFill>
                      <a:schemeClr val="accent1">
                        <a:lumMod val="20000"/>
                        <a:lumOff val="80000"/>
                      </a:schemeClr>
                    </a:solidFill>
                  </a:tcPr>
                </a:tc>
                <a:tc>
                  <a:txBody>
                    <a:bodyPr/>
                    <a:lstStyle/>
                    <a:p>
                      <a:pPr algn="l" fontAlgn="b"/>
                      <a:r>
                        <a:rPr lang="en-AU" sz="1200" b="0" u="none" strike="noStrike" dirty="0">
                          <a:effectLst/>
                          <a:latin typeface="+mj-lt"/>
                        </a:rPr>
                        <a:t>Qatar</a:t>
                      </a:r>
                      <a:endParaRPr lang="en-AU" sz="1200" b="0" i="0" u="none" strike="noStrike" dirty="0">
                        <a:solidFill>
                          <a:srgbClr val="000000"/>
                        </a:solidFill>
                        <a:effectLst/>
                        <a:latin typeface="+mj-lt"/>
                      </a:endParaRPr>
                    </a:p>
                  </a:txBody>
                  <a:tcPr marL="36000" marR="6350" marT="6350" marB="0" anchor="b">
                    <a:solidFill>
                      <a:srgbClr val="F7F7F7"/>
                    </a:solidFill>
                  </a:tcPr>
                </a:tc>
                <a:tc vMerge="1">
                  <a:txBody>
                    <a:bodyPr/>
                    <a:lstStyle/>
                    <a:p>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2076063207"/>
                  </a:ext>
                </a:extLst>
              </a:tr>
              <a:tr h="184150">
                <a:tc>
                  <a:txBody>
                    <a:bodyPr/>
                    <a:lstStyle/>
                    <a:p>
                      <a:pPr algn="l" fontAlgn="b"/>
                      <a:r>
                        <a:rPr lang="en-AU" sz="1200" b="0" u="none" strike="noStrike" dirty="0">
                          <a:effectLst/>
                          <a:latin typeface="+mj-lt"/>
                        </a:rPr>
                        <a:t>Malaysia</a:t>
                      </a:r>
                      <a:endParaRPr lang="en-AU" sz="1200" b="0" i="0" u="none" strike="noStrike" dirty="0">
                        <a:solidFill>
                          <a:srgbClr val="000000"/>
                        </a:solidFill>
                        <a:effectLst/>
                        <a:latin typeface="+mj-lt"/>
                      </a:endParaRPr>
                    </a:p>
                  </a:txBody>
                  <a:tcPr marL="36000" marR="6350" marT="6350" marB="0" anchor="b">
                    <a:solidFill>
                      <a:srgbClr val="F7F7F7"/>
                    </a:solidFill>
                  </a:tcPr>
                </a:tc>
                <a:tc>
                  <a:txBody>
                    <a:bodyPr/>
                    <a:lstStyle/>
                    <a:p>
                      <a:pPr algn="ctr" fontAlgn="b"/>
                      <a:r>
                        <a:rPr lang="en-AU" sz="1200" b="0" u="none" strike="noStrike" dirty="0">
                          <a:effectLst/>
                          <a:latin typeface="+mj-lt"/>
                        </a:rPr>
                        <a:t>24%</a:t>
                      </a:r>
                      <a:endParaRPr lang="en-AU" sz="1200" b="0" i="0" u="none" strike="noStrike" dirty="0">
                        <a:solidFill>
                          <a:srgbClr val="000000"/>
                        </a:solidFill>
                        <a:effectLst/>
                        <a:latin typeface="+mj-lt"/>
                      </a:endParaRPr>
                    </a:p>
                  </a:txBody>
                  <a:tcPr marL="6350" marR="6350" marT="6350" marB="0" anchor="ctr">
                    <a:solidFill>
                      <a:srgbClr val="F4BE9E"/>
                    </a:solidFill>
                  </a:tcPr>
                </a:tc>
                <a:tc>
                  <a:txBody>
                    <a:bodyPr/>
                    <a:lstStyle/>
                    <a:p>
                      <a:pPr algn="ctr" fontAlgn="b"/>
                      <a:r>
                        <a:rPr lang="en-AU" sz="1200" b="0" u="none" strike="noStrike" dirty="0">
                          <a:effectLst/>
                          <a:latin typeface="+mj-lt"/>
                        </a:rPr>
                        <a:t>10%</a:t>
                      </a:r>
                      <a:endParaRPr lang="en-AU" sz="1200" b="0" i="0" u="none" strike="noStrike" dirty="0">
                        <a:solidFill>
                          <a:srgbClr val="000000"/>
                        </a:solidFill>
                        <a:effectLst/>
                        <a:latin typeface="+mj-lt"/>
                      </a:endParaRPr>
                    </a:p>
                  </a:txBody>
                  <a:tcPr marL="6350" marR="6350" marT="6350" marB="0" anchor="ctr">
                    <a:solidFill>
                      <a:schemeClr val="accent1">
                        <a:lumMod val="20000"/>
                        <a:lumOff val="80000"/>
                      </a:schemeClr>
                    </a:solidFill>
                  </a:tcPr>
                </a:tc>
                <a:tc>
                  <a:txBody>
                    <a:bodyPr/>
                    <a:lstStyle/>
                    <a:p>
                      <a:pPr algn="l" fontAlgn="b"/>
                      <a:r>
                        <a:rPr lang="en-AU" sz="1200" b="0" u="none" strike="noStrike" dirty="0">
                          <a:effectLst/>
                          <a:latin typeface="+mj-lt"/>
                        </a:rPr>
                        <a:t>Saudi Arabia</a:t>
                      </a:r>
                      <a:endParaRPr lang="en-AU" sz="1200" b="0" i="0" u="none" strike="noStrike" dirty="0">
                        <a:solidFill>
                          <a:srgbClr val="000000"/>
                        </a:solidFill>
                        <a:effectLst/>
                        <a:latin typeface="+mj-lt"/>
                      </a:endParaRPr>
                    </a:p>
                  </a:txBody>
                  <a:tcPr marL="36000" marR="6350" marT="6350" marB="0" anchor="b">
                    <a:solidFill>
                      <a:srgbClr val="F7F7F7"/>
                    </a:solidFill>
                  </a:tcPr>
                </a:tc>
                <a:tc vMerge="1">
                  <a:txBody>
                    <a:bodyPr/>
                    <a:lstStyle/>
                    <a:p>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2172313781"/>
                  </a:ext>
                </a:extLst>
              </a:tr>
              <a:tr h="184150">
                <a:tc>
                  <a:txBody>
                    <a:bodyPr/>
                    <a:lstStyle/>
                    <a:p>
                      <a:pPr algn="l" fontAlgn="b"/>
                      <a:r>
                        <a:rPr lang="en-AU" sz="1200" b="0" u="none" strike="noStrike" dirty="0">
                          <a:effectLst/>
                          <a:latin typeface="+mj-lt"/>
                        </a:rPr>
                        <a:t>European Union^</a:t>
                      </a:r>
                      <a:endParaRPr lang="en-AU" sz="1200" b="0" i="0" u="none" strike="noStrike" dirty="0">
                        <a:solidFill>
                          <a:srgbClr val="000000"/>
                        </a:solidFill>
                        <a:effectLst/>
                        <a:latin typeface="+mj-lt"/>
                      </a:endParaRPr>
                    </a:p>
                  </a:txBody>
                  <a:tcPr marL="36000" marR="6350" marT="6350" marB="0" anchor="b">
                    <a:solidFill>
                      <a:srgbClr val="F7F7F7"/>
                    </a:solidFill>
                  </a:tcPr>
                </a:tc>
                <a:tc>
                  <a:txBody>
                    <a:bodyPr/>
                    <a:lstStyle/>
                    <a:p>
                      <a:pPr algn="ctr" fontAlgn="b"/>
                      <a:r>
                        <a:rPr lang="en-AU" sz="1200" b="0" u="none" strike="noStrike" dirty="0">
                          <a:effectLst/>
                          <a:latin typeface="+mj-lt"/>
                        </a:rPr>
                        <a:t>20%</a:t>
                      </a:r>
                      <a:endParaRPr lang="en-AU" sz="1200" b="0" i="0" u="none" strike="noStrike" dirty="0">
                        <a:solidFill>
                          <a:srgbClr val="000000"/>
                        </a:solidFill>
                        <a:effectLst/>
                        <a:latin typeface="+mj-lt"/>
                      </a:endParaRPr>
                    </a:p>
                  </a:txBody>
                  <a:tcPr marL="6350" marR="6350" marT="6350" marB="0" anchor="ctr">
                    <a:solidFill>
                      <a:srgbClr val="F4BE9E"/>
                    </a:solidFill>
                  </a:tcPr>
                </a:tc>
                <a:tc>
                  <a:txBody>
                    <a:bodyPr/>
                    <a:lstStyle/>
                    <a:p>
                      <a:pPr algn="ctr" fontAlgn="b"/>
                      <a:r>
                        <a:rPr lang="en-AU" sz="1200" b="0" u="none" strike="noStrike" dirty="0">
                          <a:effectLst/>
                          <a:latin typeface="+mj-lt"/>
                        </a:rPr>
                        <a:t>10%</a:t>
                      </a:r>
                      <a:endParaRPr lang="en-AU" sz="1200" b="0" i="0" u="none" strike="noStrike" dirty="0">
                        <a:solidFill>
                          <a:srgbClr val="000000"/>
                        </a:solidFill>
                        <a:effectLst/>
                        <a:latin typeface="+mj-lt"/>
                      </a:endParaRPr>
                    </a:p>
                  </a:txBody>
                  <a:tcPr marL="6350" marR="6350" marT="6350" marB="0" anchor="ctr">
                    <a:solidFill>
                      <a:schemeClr val="accent1">
                        <a:lumMod val="20000"/>
                        <a:lumOff val="80000"/>
                      </a:schemeClr>
                    </a:solidFill>
                  </a:tcPr>
                </a:tc>
                <a:tc>
                  <a:txBody>
                    <a:bodyPr/>
                    <a:lstStyle/>
                    <a:p>
                      <a:pPr algn="l" fontAlgn="b"/>
                      <a:r>
                        <a:rPr lang="en-AU" sz="1200" b="0" u="none" strike="noStrike" dirty="0">
                          <a:effectLst/>
                          <a:latin typeface="+mj-lt"/>
                        </a:rPr>
                        <a:t>Turkey</a:t>
                      </a:r>
                      <a:endParaRPr lang="en-AU" sz="1200" b="0" i="0" u="none" strike="noStrike" dirty="0">
                        <a:solidFill>
                          <a:srgbClr val="000000"/>
                        </a:solidFill>
                        <a:effectLst/>
                        <a:latin typeface="+mj-lt"/>
                      </a:endParaRPr>
                    </a:p>
                  </a:txBody>
                  <a:tcPr marL="36000" marR="6350" marT="6350" marB="0" anchor="b">
                    <a:solidFill>
                      <a:srgbClr val="F7F7F7"/>
                    </a:solidFill>
                  </a:tcPr>
                </a:tc>
                <a:tc vMerge="1">
                  <a:txBody>
                    <a:bodyPr/>
                    <a:lstStyle/>
                    <a:p>
                      <a:endParaRPr/>
                    </a:p>
                  </a:txBody>
                  <a:tcPr marL="6350" marR="6350" marT="6350" marB="0" anchor="b">
                    <a:solidFill>
                      <a:schemeClr val="accent1">
                        <a:lumMod val="20000"/>
                        <a:lumOff val="80000"/>
                      </a:schemeClr>
                    </a:solidFill>
                  </a:tcPr>
                </a:tc>
                <a:extLst>
                  <a:ext uri="{0D108BD9-81ED-4DB2-BD59-A6C34878D82A}">
                    <a16:rowId xmlns:a16="http://schemas.microsoft.com/office/drawing/2014/main" val="3491037135"/>
                  </a:ext>
                </a:extLst>
              </a:tr>
              <a:tr h="184150">
                <a:tc>
                  <a:txBody>
                    <a:bodyPr/>
                    <a:lstStyle/>
                    <a:p>
                      <a:pPr algn="l" fontAlgn="b"/>
                      <a:r>
                        <a:rPr lang="en-AU" sz="1200" b="0" u="none" strike="noStrike" dirty="0">
                          <a:effectLst/>
                          <a:latin typeface="+mj-lt"/>
                        </a:rPr>
                        <a:t>Philippines</a:t>
                      </a:r>
                      <a:endParaRPr lang="en-AU" sz="1200" b="0" i="0" u="none" strike="noStrike" dirty="0">
                        <a:solidFill>
                          <a:srgbClr val="000000"/>
                        </a:solidFill>
                        <a:effectLst/>
                        <a:latin typeface="+mj-lt"/>
                      </a:endParaRPr>
                    </a:p>
                  </a:txBody>
                  <a:tcPr marL="36000" marR="6350" marT="6350" marB="0" anchor="b">
                    <a:solidFill>
                      <a:srgbClr val="F7F7F7"/>
                    </a:solidFill>
                  </a:tcPr>
                </a:tc>
                <a:tc>
                  <a:txBody>
                    <a:bodyPr/>
                    <a:lstStyle/>
                    <a:p>
                      <a:pPr algn="ctr" fontAlgn="b"/>
                      <a:r>
                        <a:rPr lang="en-AU" sz="1200" b="0" u="none" strike="noStrike" dirty="0">
                          <a:effectLst/>
                          <a:latin typeface="+mj-lt"/>
                        </a:rPr>
                        <a:t>17%</a:t>
                      </a:r>
                      <a:endParaRPr lang="en-AU" sz="1200" b="0" i="0" u="none" strike="noStrike" dirty="0">
                        <a:solidFill>
                          <a:srgbClr val="000000"/>
                        </a:solidFill>
                        <a:effectLst/>
                        <a:latin typeface="+mj-lt"/>
                      </a:endParaRPr>
                    </a:p>
                  </a:txBody>
                  <a:tcPr marL="6350" marR="6350" marT="6350" marB="0" anchor="ctr">
                    <a:solidFill>
                      <a:srgbClr val="F4BE9E"/>
                    </a:solidFill>
                  </a:tcPr>
                </a:tc>
                <a:tc>
                  <a:txBody>
                    <a:bodyPr/>
                    <a:lstStyle/>
                    <a:p>
                      <a:pPr algn="ctr" fontAlgn="b"/>
                      <a:r>
                        <a:rPr lang="en-AU" sz="1200" b="0" u="none" strike="noStrike" dirty="0">
                          <a:effectLst/>
                          <a:latin typeface="+mj-lt"/>
                        </a:rPr>
                        <a:t>10%</a:t>
                      </a:r>
                      <a:endParaRPr lang="en-AU" sz="1200" b="0" i="0" u="none" strike="noStrike" dirty="0">
                        <a:solidFill>
                          <a:srgbClr val="000000"/>
                        </a:solidFill>
                        <a:effectLst/>
                        <a:latin typeface="+mj-lt"/>
                      </a:endParaRPr>
                    </a:p>
                  </a:txBody>
                  <a:tcPr marL="6350" marR="6350" marT="6350" marB="0" anchor="ctr">
                    <a:solidFill>
                      <a:schemeClr val="accent1">
                        <a:lumMod val="20000"/>
                        <a:lumOff val="80000"/>
                      </a:schemeClr>
                    </a:solidFill>
                  </a:tcPr>
                </a:tc>
                <a:tc>
                  <a:txBody>
                    <a:bodyPr/>
                    <a:lstStyle/>
                    <a:p>
                      <a:pPr algn="l" fontAlgn="b"/>
                      <a:r>
                        <a:rPr lang="en-AU" sz="1200" b="0" u="none" strike="noStrike" dirty="0">
                          <a:effectLst/>
                          <a:latin typeface="+mj-lt"/>
                        </a:rPr>
                        <a:t>UAE</a:t>
                      </a:r>
                      <a:endParaRPr lang="en-AU" sz="1200" b="0" i="0" u="none" strike="noStrike" dirty="0">
                        <a:solidFill>
                          <a:srgbClr val="000000"/>
                        </a:solidFill>
                        <a:effectLst/>
                        <a:latin typeface="+mj-lt"/>
                      </a:endParaRPr>
                    </a:p>
                  </a:txBody>
                  <a:tcPr marL="36000" marR="6350" marT="6350" marB="0" anchor="b">
                    <a:solidFill>
                      <a:srgbClr val="F7F7F7"/>
                    </a:solidFill>
                  </a:tcPr>
                </a:tc>
                <a:tc vMerge="1">
                  <a:txBody>
                    <a:bodyPr/>
                    <a:lstStyle/>
                    <a:p>
                      <a:endParaRPr dirty="0"/>
                    </a:p>
                  </a:txBody>
                  <a:tcPr marL="6350" marR="6350" marT="6350" marB="0" anchor="b">
                    <a:solidFill>
                      <a:schemeClr val="accent1">
                        <a:lumMod val="20000"/>
                        <a:lumOff val="80000"/>
                      </a:schemeClr>
                    </a:solidFill>
                  </a:tcPr>
                </a:tc>
                <a:extLst>
                  <a:ext uri="{0D108BD9-81ED-4DB2-BD59-A6C34878D82A}">
                    <a16:rowId xmlns:a16="http://schemas.microsoft.com/office/drawing/2014/main" val="2650296131"/>
                  </a:ext>
                </a:extLst>
              </a:tr>
            </a:tbl>
          </a:graphicData>
        </a:graphic>
      </p:graphicFrame>
      <p:graphicFrame>
        <p:nvGraphicFramePr>
          <p:cNvPr id="22" name="Table 21">
            <a:extLst>
              <a:ext uri="{FF2B5EF4-FFF2-40B4-BE49-F238E27FC236}">
                <a16:creationId xmlns:a16="http://schemas.microsoft.com/office/drawing/2014/main" id="{7232EF89-A60F-AA61-013D-7EB2AC99FC07}"/>
              </a:ext>
            </a:extLst>
          </p:cNvPr>
          <p:cNvGraphicFramePr>
            <a:graphicFrameLocks noGrp="1"/>
          </p:cNvGraphicFramePr>
          <p:nvPr>
            <p:extLst>
              <p:ext uri="{D42A27DB-BD31-4B8C-83A1-F6EECF244321}">
                <p14:modId xmlns:p14="http://schemas.microsoft.com/office/powerpoint/2010/main" val="1277986079"/>
              </p:ext>
            </p:extLst>
          </p:nvPr>
        </p:nvGraphicFramePr>
        <p:xfrm>
          <a:off x="122196" y="4056760"/>
          <a:ext cx="2712445" cy="1225550"/>
        </p:xfrm>
        <a:graphic>
          <a:graphicData uri="http://schemas.openxmlformats.org/drawingml/2006/table">
            <a:tbl>
              <a:tblPr/>
              <a:tblGrid>
                <a:gridCol w="1239325">
                  <a:extLst>
                    <a:ext uri="{9D8B030D-6E8A-4147-A177-3AD203B41FA5}">
                      <a16:colId xmlns:a16="http://schemas.microsoft.com/office/drawing/2014/main" val="3727082684"/>
                    </a:ext>
                  </a:extLst>
                </a:gridCol>
                <a:gridCol w="792000">
                  <a:extLst>
                    <a:ext uri="{9D8B030D-6E8A-4147-A177-3AD203B41FA5}">
                      <a16:colId xmlns:a16="http://schemas.microsoft.com/office/drawing/2014/main" val="3354658590"/>
                    </a:ext>
                  </a:extLst>
                </a:gridCol>
                <a:gridCol w="681120">
                  <a:extLst>
                    <a:ext uri="{9D8B030D-6E8A-4147-A177-3AD203B41FA5}">
                      <a16:colId xmlns:a16="http://schemas.microsoft.com/office/drawing/2014/main" val="1581671864"/>
                    </a:ext>
                  </a:extLst>
                </a:gridCol>
              </a:tblGrid>
              <a:tr h="100250">
                <a:tc>
                  <a:txBody>
                    <a:bodyPr/>
                    <a:lstStyle/>
                    <a:p>
                      <a:pPr algn="l" fontAlgn="b"/>
                      <a:endParaRPr lang="en-AU" sz="1100" b="0" i="0" u="none" strike="noStrike" dirty="0">
                        <a:solidFill>
                          <a:srgbClr val="000000"/>
                        </a:solidFill>
                        <a:effectLst/>
                        <a:latin typeface="+mj-lt"/>
                      </a:endParaRPr>
                    </a:p>
                  </a:txBody>
                  <a:tcPr marL="36000" marR="6350" marT="6350" marB="0" anchor="b">
                    <a:lnL>
                      <a:noFill/>
                    </a:lnL>
                    <a:lnR>
                      <a:noFill/>
                    </a:lnR>
                    <a:lnT>
                      <a:noFill/>
                    </a:lnT>
                    <a:lnB>
                      <a:noFill/>
                    </a:lnB>
                    <a:noFill/>
                  </a:tcPr>
                </a:tc>
                <a:tc>
                  <a:txBody>
                    <a:bodyPr/>
                    <a:lstStyle/>
                    <a:p>
                      <a:pPr algn="ctr" fontAlgn="b"/>
                      <a:endParaRPr lang="en-AU" sz="1100" b="0" i="0" u="none" strike="noStrike" dirty="0">
                        <a:solidFill>
                          <a:srgbClr val="000000"/>
                        </a:solidFill>
                        <a:effectLst/>
                        <a:latin typeface="+mj-lt"/>
                      </a:endParaRPr>
                    </a:p>
                  </a:txBody>
                  <a:tcPr marL="6350" marR="6350" marT="6350" marB="0" anchor="ctr">
                    <a:lnL>
                      <a:noFill/>
                    </a:lnL>
                    <a:lnR>
                      <a:noFill/>
                    </a:lnR>
                    <a:lnT>
                      <a:noFill/>
                    </a:lnT>
                    <a:lnB>
                      <a:noFill/>
                    </a:lnB>
                    <a:solidFill>
                      <a:srgbClr val="F7F7F7"/>
                    </a:solidFill>
                  </a:tcPr>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100" b="1" i="0" u="none" strike="noStrike" kern="1200" dirty="0">
                          <a:solidFill>
                            <a:srgbClr val="000000"/>
                          </a:solidFill>
                          <a:effectLst/>
                          <a:latin typeface="+mn-lt"/>
                          <a:ea typeface="+mn-ea"/>
                          <a:cs typeface="+mn-cs"/>
                        </a:rPr>
                        <a:t>No change to threat</a:t>
                      </a:r>
                    </a:p>
                  </a:txBody>
                  <a:tcPr marL="6350" marR="6350" marT="6350" marB="0" anchor="ctr">
                    <a:lnL>
                      <a:noFill/>
                    </a:lnL>
                    <a:lnR>
                      <a:noFill/>
                    </a:lnR>
                    <a:lnT>
                      <a:noFill/>
                    </a:lnT>
                    <a:lnB>
                      <a:noFill/>
                    </a:lnB>
                    <a:noFill/>
                  </a:tcPr>
                </a:tc>
                <a:extLst>
                  <a:ext uri="{0D108BD9-81ED-4DB2-BD59-A6C34878D82A}">
                    <a16:rowId xmlns:a16="http://schemas.microsoft.com/office/drawing/2014/main" val="3716561284"/>
                  </a:ext>
                </a:extLst>
              </a:tr>
              <a:tr h="100250">
                <a:tc>
                  <a:txBody>
                    <a:bodyPr/>
                    <a:lstStyle/>
                    <a:p>
                      <a:pPr algn="l" fontAlgn="b"/>
                      <a:r>
                        <a:rPr lang="en-AU" sz="1100" b="0" i="0" u="none" strike="noStrike" dirty="0">
                          <a:solidFill>
                            <a:srgbClr val="000000"/>
                          </a:solidFill>
                          <a:effectLst/>
                          <a:latin typeface="+mj-lt"/>
                        </a:rPr>
                        <a:t>Australia</a:t>
                      </a:r>
                    </a:p>
                  </a:txBody>
                  <a:tcPr marL="36000" marR="6350" marT="6350" marB="0" anchor="b">
                    <a:lnL>
                      <a:noFill/>
                    </a:lnL>
                    <a:lnR>
                      <a:noFill/>
                    </a:lnR>
                    <a:lnT>
                      <a:noFill/>
                    </a:lnT>
                    <a:lnB>
                      <a:noFill/>
                    </a:lnB>
                    <a:noFill/>
                  </a:tcPr>
                </a:tc>
                <a:tc>
                  <a:txBody>
                    <a:bodyPr/>
                    <a:lstStyle/>
                    <a:p>
                      <a:pPr algn="ctr" fontAlgn="b"/>
                      <a:endParaRPr lang="en-AU" sz="1100" b="0" i="0" u="none" strike="noStrike" dirty="0">
                        <a:solidFill>
                          <a:srgbClr val="000000"/>
                        </a:solidFill>
                        <a:effectLst/>
                        <a:latin typeface="+mj-lt"/>
                      </a:endParaRPr>
                    </a:p>
                  </a:txBody>
                  <a:tcPr marL="6350" marR="6350" marT="6350" marB="0" anchor="ctr">
                    <a:lnL>
                      <a:noFill/>
                    </a:lnL>
                    <a:lnR>
                      <a:noFill/>
                    </a:lnR>
                    <a:lnT>
                      <a:noFill/>
                    </a:lnT>
                    <a:lnB>
                      <a:noFill/>
                    </a:lnB>
                    <a:solidFill>
                      <a:srgbClr val="F7F7F7"/>
                    </a:solidFill>
                  </a:tcPr>
                </a:tc>
                <a:tc rowSpan="4">
                  <a:txBody>
                    <a:bodyPr/>
                    <a:lstStyle/>
                    <a:p>
                      <a:pPr algn="ctr" fontAlgn="b"/>
                      <a:r>
                        <a:rPr lang="en-AU" sz="1100" b="0" i="0" u="none" strike="noStrike" dirty="0">
                          <a:solidFill>
                            <a:srgbClr val="000000"/>
                          </a:solidFill>
                          <a:effectLst/>
                          <a:latin typeface="+mj-lt"/>
                        </a:rPr>
                        <a:t>10%</a:t>
                      </a:r>
                    </a:p>
                  </a:txBody>
                  <a:tcPr marL="6350" marR="6350" marT="635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6080546"/>
                  </a:ext>
                </a:extLst>
              </a:tr>
              <a:tr h="184150">
                <a:tc>
                  <a:txBody>
                    <a:bodyPr/>
                    <a:lstStyle/>
                    <a:p>
                      <a:pPr algn="l" fontAlgn="b"/>
                      <a:r>
                        <a:rPr lang="en-AU" sz="1100" b="0" i="0" u="none" strike="noStrike" dirty="0">
                          <a:solidFill>
                            <a:srgbClr val="000000"/>
                          </a:solidFill>
                          <a:effectLst/>
                          <a:latin typeface="+mj-lt"/>
                        </a:rPr>
                        <a:t>New Zealand</a:t>
                      </a:r>
                    </a:p>
                  </a:txBody>
                  <a:tcPr marL="36000" marR="6350" marT="6350" marB="0" anchor="b">
                    <a:lnL>
                      <a:noFill/>
                    </a:lnL>
                    <a:lnR>
                      <a:noFill/>
                    </a:lnR>
                    <a:lnT>
                      <a:noFill/>
                    </a:lnT>
                    <a:lnB>
                      <a:noFill/>
                    </a:lnB>
                    <a:noFill/>
                  </a:tcPr>
                </a:tc>
                <a:tc>
                  <a:txBody>
                    <a:bodyPr/>
                    <a:lstStyle/>
                    <a:p>
                      <a:pPr algn="ctr" fontAlgn="b"/>
                      <a:endParaRPr lang="en-AU" sz="1100" b="0" i="0" u="none" strike="noStrike" dirty="0">
                        <a:solidFill>
                          <a:srgbClr val="000000"/>
                        </a:solidFill>
                        <a:effectLst/>
                        <a:latin typeface="+mj-lt"/>
                      </a:endParaRPr>
                    </a:p>
                  </a:txBody>
                  <a:tcPr marL="6350" marR="6350" marT="6350" marB="0" anchor="ctr">
                    <a:lnL>
                      <a:noFill/>
                    </a:lnL>
                    <a:lnR>
                      <a:noFill/>
                    </a:lnR>
                    <a:lnT>
                      <a:noFill/>
                    </a:lnT>
                    <a:lnB>
                      <a:noFill/>
                    </a:lnB>
                    <a:solidFill>
                      <a:srgbClr val="F7F7F7"/>
                    </a:solidFill>
                  </a:tcPr>
                </a:tc>
                <a:tc vMerge="1">
                  <a:txBody>
                    <a:bodyPr/>
                    <a:lstStyle/>
                    <a:p>
                      <a:endParaRPr/>
                    </a:p>
                  </a:txBody>
                  <a:tcPr marL="6350" marR="6350" marT="635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097273648"/>
                  </a:ext>
                </a:extLst>
              </a:tr>
              <a:tr h="184150">
                <a:tc>
                  <a:txBody>
                    <a:bodyPr/>
                    <a:lstStyle/>
                    <a:p>
                      <a:pPr algn="l" fontAlgn="b"/>
                      <a:r>
                        <a:rPr lang="en-AU" sz="1100" b="0" i="0" u="none" strike="noStrike" dirty="0">
                          <a:solidFill>
                            <a:srgbClr val="000000"/>
                          </a:solidFill>
                          <a:effectLst/>
                          <a:latin typeface="+mj-lt"/>
                        </a:rPr>
                        <a:t>Singapore</a:t>
                      </a:r>
                    </a:p>
                  </a:txBody>
                  <a:tcPr marL="36000" marR="6350" marT="6350" marB="0" anchor="b">
                    <a:lnL>
                      <a:noFill/>
                    </a:lnL>
                    <a:lnR>
                      <a:noFill/>
                    </a:lnR>
                    <a:lnT>
                      <a:noFill/>
                    </a:lnT>
                    <a:lnB>
                      <a:noFill/>
                    </a:lnB>
                    <a:noFill/>
                  </a:tcPr>
                </a:tc>
                <a:tc>
                  <a:txBody>
                    <a:bodyPr/>
                    <a:lstStyle/>
                    <a:p>
                      <a:pPr algn="ctr" fontAlgn="b"/>
                      <a:endParaRPr lang="en-AU" sz="1100" b="0" i="0" u="none" strike="noStrike" dirty="0">
                        <a:solidFill>
                          <a:srgbClr val="000000"/>
                        </a:solidFill>
                        <a:effectLst/>
                        <a:latin typeface="+mj-lt"/>
                      </a:endParaRPr>
                    </a:p>
                  </a:txBody>
                  <a:tcPr marL="6350" marR="6350" marT="6350" marB="0" anchor="ctr">
                    <a:lnL>
                      <a:noFill/>
                    </a:lnL>
                    <a:lnR>
                      <a:noFill/>
                    </a:lnR>
                    <a:lnT>
                      <a:noFill/>
                    </a:lnT>
                    <a:lnB>
                      <a:noFill/>
                    </a:lnB>
                    <a:solidFill>
                      <a:srgbClr val="F7F7F7"/>
                    </a:solidFill>
                  </a:tcPr>
                </a:tc>
                <a:tc vMerge="1">
                  <a:txBody>
                    <a:bodyPr/>
                    <a:lstStyle/>
                    <a:p>
                      <a:endParaRPr/>
                    </a:p>
                  </a:txBody>
                  <a:tcPr marL="6350" marR="6350" marT="635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956940246"/>
                  </a:ext>
                </a:extLst>
              </a:tr>
              <a:tr h="0">
                <a:tc>
                  <a:txBody>
                    <a:bodyPr/>
                    <a:lstStyle/>
                    <a:p>
                      <a:pPr algn="l" fontAlgn="b"/>
                      <a:r>
                        <a:rPr lang="en-AU" sz="1100" b="0" i="0" u="none" strike="noStrike" dirty="0">
                          <a:solidFill>
                            <a:srgbClr val="000000"/>
                          </a:solidFill>
                          <a:effectLst/>
                          <a:latin typeface="+mj-lt"/>
                        </a:rPr>
                        <a:t>United Kingdom</a:t>
                      </a:r>
                    </a:p>
                  </a:txBody>
                  <a:tcPr marL="36000" marR="6350" marT="6350" marB="0" anchor="b">
                    <a:lnL>
                      <a:noFill/>
                    </a:lnL>
                    <a:lnR>
                      <a:noFill/>
                    </a:lnR>
                    <a:lnT>
                      <a:noFill/>
                    </a:lnT>
                    <a:lnB>
                      <a:noFill/>
                    </a:lnB>
                    <a:noFill/>
                  </a:tcPr>
                </a:tc>
                <a:tc>
                  <a:txBody>
                    <a:bodyPr/>
                    <a:lstStyle/>
                    <a:p>
                      <a:pPr algn="ctr" fontAlgn="b"/>
                      <a:endParaRPr lang="en-AU" sz="1100" b="0" i="0" u="none" strike="noStrike" dirty="0">
                        <a:solidFill>
                          <a:srgbClr val="000000"/>
                        </a:solidFill>
                        <a:effectLst/>
                        <a:latin typeface="+mj-lt"/>
                      </a:endParaRPr>
                    </a:p>
                  </a:txBody>
                  <a:tcPr marL="6350" marR="6350" marT="6350" marB="0" anchor="ctr">
                    <a:lnL>
                      <a:noFill/>
                    </a:lnL>
                    <a:lnR>
                      <a:noFill/>
                    </a:lnR>
                    <a:lnT>
                      <a:noFill/>
                    </a:lnT>
                    <a:lnB>
                      <a:noFill/>
                    </a:lnB>
                    <a:solidFill>
                      <a:srgbClr val="F7F7F7"/>
                    </a:solidFill>
                  </a:tcPr>
                </a:tc>
                <a:tc vMerge="1">
                  <a:txBody>
                    <a:bodyPr/>
                    <a:lstStyle/>
                    <a:p>
                      <a:endParaRPr dirty="0"/>
                    </a:p>
                  </a:txBody>
                  <a:tcPr marL="6350" marR="6350" marT="635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203315215"/>
                  </a:ext>
                </a:extLst>
              </a:tr>
            </a:tbl>
          </a:graphicData>
        </a:graphic>
      </p:graphicFrame>
      <p:graphicFrame>
        <p:nvGraphicFramePr>
          <p:cNvPr id="2" name="Table 1">
            <a:extLst>
              <a:ext uri="{FF2B5EF4-FFF2-40B4-BE49-F238E27FC236}">
                <a16:creationId xmlns:a16="http://schemas.microsoft.com/office/drawing/2014/main" id="{2E2F64FE-A27E-B655-0E8D-56DE04183D02}"/>
              </a:ext>
            </a:extLst>
          </p:cNvPr>
          <p:cNvGraphicFramePr>
            <a:graphicFrameLocks noGrp="1"/>
          </p:cNvGraphicFramePr>
          <p:nvPr>
            <p:extLst>
              <p:ext uri="{D42A27DB-BD31-4B8C-83A1-F6EECF244321}">
                <p14:modId xmlns:p14="http://schemas.microsoft.com/office/powerpoint/2010/main" val="1066734282"/>
              </p:ext>
            </p:extLst>
          </p:nvPr>
        </p:nvGraphicFramePr>
        <p:xfrm>
          <a:off x="7722704" y="2240469"/>
          <a:ext cx="4446490" cy="2825750"/>
        </p:xfrm>
        <a:graphic>
          <a:graphicData uri="http://schemas.openxmlformats.org/drawingml/2006/table">
            <a:tbl>
              <a:tblPr>
                <a:tableStyleId>{5C22544A-7EE6-4342-B048-85BDC9FD1C3A}</a:tableStyleId>
              </a:tblPr>
              <a:tblGrid>
                <a:gridCol w="1250576">
                  <a:extLst>
                    <a:ext uri="{9D8B030D-6E8A-4147-A177-3AD203B41FA5}">
                      <a16:colId xmlns:a16="http://schemas.microsoft.com/office/drawing/2014/main" val="3974375804"/>
                    </a:ext>
                  </a:extLst>
                </a:gridCol>
                <a:gridCol w="764241">
                  <a:extLst>
                    <a:ext uri="{9D8B030D-6E8A-4147-A177-3AD203B41FA5}">
                      <a16:colId xmlns:a16="http://schemas.microsoft.com/office/drawing/2014/main" val="3053666121"/>
                    </a:ext>
                  </a:extLst>
                </a:gridCol>
                <a:gridCol w="625287">
                  <a:extLst>
                    <a:ext uri="{9D8B030D-6E8A-4147-A177-3AD203B41FA5}">
                      <a16:colId xmlns:a16="http://schemas.microsoft.com/office/drawing/2014/main" val="109245925"/>
                    </a:ext>
                  </a:extLst>
                </a:gridCol>
                <a:gridCol w="1111622">
                  <a:extLst>
                    <a:ext uri="{9D8B030D-6E8A-4147-A177-3AD203B41FA5}">
                      <a16:colId xmlns:a16="http://schemas.microsoft.com/office/drawing/2014/main" val="1285416276"/>
                    </a:ext>
                  </a:extLst>
                </a:gridCol>
                <a:gridCol w="694764">
                  <a:extLst>
                    <a:ext uri="{9D8B030D-6E8A-4147-A177-3AD203B41FA5}">
                      <a16:colId xmlns:a16="http://schemas.microsoft.com/office/drawing/2014/main" val="1532853145"/>
                    </a:ext>
                  </a:extLst>
                </a:gridCol>
              </a:tblGrid>
              <a:tr h="468000">
                <a:tc>
                  <a:txBody>
                    <a:bodyPr/>
                    <a:lstStyle/>
                    <a:p>
                      <a:pPr algn="l" fontAlgn="b"/>
                      <a:endParaRPr lang="en-AU" sz="1200" b="1" i="0" u="none" strike="noStrike" dirty="0">
                        <a:solidFill>
                          <a:srgbClr val="000000"/>
                        </a:solidFill>
                        <a:effectLst/>
                        <a:latin typeface="+mj-lt"/>
                      </a:endParaRPr>
                    </a:p>
                  </a:txBody>
                  <a:tcPr marL="6350" marR="6350" marT="6350" marB="0" anchor="b">
                    <a:solidFill>
                      <a:srgbClr val="F7F7F7"/>
                    </a:solidFill>
                  </a:tcPr>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200" b="1" i="0" u="none" strike="noStrike" kern="1200" dirty="0">
                          <a:solidFill>
                            <a:srgbClr val="000000"/>
                          </a:solidFill>
                          <a:effectLst/>
                          <a:latin typeface="+mn-lt"/>
                          <a:ea typeface="+mn-ea"/>
                          <a:cs typeface="+mn-cs"/>
                        </a:rPr>
                        <a:t>Original Threat</a:t>
                      </a:r>
                      <a:endParaRPr lang="en-AU" sz="1200" b="1" i="0" u="none" strike="noStrike" dirty="0">
                        <a:solidFill>
                          <a:srgbClr val="000000"/>
                        </a:solidFill>
                        <a:effectLst/>
                        <a:latin typeface="+mj-lt"/>
                      </a:endParaRPr>
                    </a:p>
                  </a:txBody>
                  <a:tcPr marL="6350" marR="6350" marT="6350" marB="0" anchor="ctr">
                    <a:solidFill>
                      <a:srgbClr val="F7F7F7"/>
                    </a:solidFill>
                  </a:tcPr>
                </a:tc>
                <a:tc>
                  <a:txBody>
                    <a:bodyPr/>
                    <a:lstStyle/>
                    <a:p>
                      <a:pPr algn="ctr" fontAlgn="b"/>
                      <a:r>
                        <a:rPr lang="en-AU" sz="1200" b="1" u="none" strike="noStrike" dirty="0">
                          <a:effectLst/>
                          <a:latin typeface="+mj-lt"/>
                        </a:rPr>
                        <a:t>Updated</a:t>
                      </a:r>
                      <a:endParaRPr lang="en-AU" sz="1200" b="1" i="0" u="none" strike="noStrike" dirty="0">
                        <a:solidFill>
                          <a:srgbClr val="000000"/>
                        </a:solidFill>
                        <a:effectLst/>
                        <a:latin typeface="+mj-lt"/>
                      </a:endParaRPr>
                    </a:p>
                  </a:txBody>
                  <a:tcPr marL="6350" marR="6350" marT="6350" marB="0" anchor="ctr">
                    <a:solidFill>
                      <a:srgbClr val="F7F7F7"/>
                    </a:solidFill>
                  </a:tcPr>
                </a:tc>
                <a:tc>
                  <a:txBody>
                    <a:bodyPr/>
                    <a:lstStyle/>
                    <a:p>
                      <a:pPr algn="ctr" fontAlgn="b"/>
                      <a:endParaRPr lang="en-AU" sz="1200" b="1" i="0" u="none" strike="noStrike" dirty="0">
                        <a:solidFill>
                          <a:srgbClr val="000000"/>
                        </a:solidFill>
                        <a:effectLst/>
                        <a:latin typeface="+mj-lt"/>
                      </a:endParaRPr>
                    </a:p>
                  </a:txBody>
                  <a:tcPr marL="6350" marR="6350" marT="6350" marB="0" anchor="ctr">
                    <a:solidFill>
                      <a:srgbClr val="F7F7F7"/>
                    </a:solidFill>
                  </a:tcPr>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200" b="1" i="0" u="none" strike="noStrike" kern="1200" dirty="0">
                          <a:solidFill>
                            <a:srgbClr val="000000"/>
                          </a:solidFill>
                          <a:effectLst/>
                          <a:latin typeface="+mn-lt"/>
                          <a:ea typeface="+mn-ea"/>
                          <a:cs typeface="+mn-cs"/>
                        </a:rPr>
                        <a:t>No change to threat</a:t>
                      </a:r>
                    </a:p>
                  </a:txBody>
                  <a:tcPr marL="6350" marR="6350" marT="6350" marB="0" anchor="ctr">
                    <a:solidFill>
                      <a:srgbClr val="F7F7F7"/>
                    </a:solidFill>
                  </a:tcPr>
                </a:tc>
                <a:extLst>
                  <a:ext uri="{0D108BD9-81ED-4DB2-BD59-A6C34878D82A}">
                    <a16:rowId xmlns:a16="http://schemas.microsoft.com/office/drawing/2014/main" val="336531949"/>
                  </a:ext>
                </a:extLst>
              </a:tr>
              <a:tr h="184150">
                <a:tc>
                  <a:txBody>
                    <a:bodyPr/>
                    <a:lstStyle/>
                    <a:p>
                      <a:pPr algn="l" fontAlgn="b"/>
                      <a:r>
                        <a:rPr lang="en-AU" sz="1200" b="0" i="0" u="none" strike="noStrike" dirty="0">
                          <a:solidFill>
                            <a:srgbClr val="000000"/>
                          </a:solidFill>
                          <a:effectLst/>
                          <a:latin typeface="+mj-lt"/>
                        </a:rPr>
                        <a:t>Vietnam</a:t>
                      </a:r>
                    </a:p>
                  </a:txBody>
                  <a:tcPr marL="36000" marR="6350" marT="6350" marB="0" anchor="b">
                    <a:solidFill>
                      <a:srgbClr val="F7F7F7"/>
                    </a:solidFill>
                  </a:tcPr>
                </a:tc>
                <a:tc>
                  <a:txBody>
                    <a:bodyPr/>
                    <a:lstStyle/>
                    <a:p>
                      <a:pPr marL="0" algn="ctr" defTabSz="914332" rtl="0" eaLnBrk="1" fontAlgn="b" latinLnBrk="0" hangingPunct="1"/>
                      <a:r>
                        <a:rPr lang="en-AU" sz="1200" b="0" i="0" u="none" strike="noStrike" kern="1200" dirty="0">
                          <a:solidFill>
                            <a:srgbClr val="000000"/>
                          </a:solidFill>
                          <a:effectLst/>
                          <a:latin typeface="+mj-lt"/>
                          <a:ea typeface="+mn-ea"/>
                          <a:cs typeface="+mn-cs"/>
                        </a:rPr>
                        <a:t>46%</a:t>
                      </a:r>
                    </a:p>
                  </a:txBody>
                  <a:tcPr marL="6350" marR="6350" marT="6350" marB="0" anchor="ctr">
                    <a:solidFill>
                      <a:srgbClr val="EF9E6D"/>
                    </a:solidFill>
                  </a:tcPr>
                </a:tc>
                <a:tc>
                  <a:txBody>
                    <a:bodyPr/>
                    <a:lstStyle/>
                    <a:p>
                      <a:pPr marL="0" algn="ctr" defTabSz="914332" rtl="0" eaLnBrk="1" fontAlgn="b" latinLnBrk="0" hangingPunct="1"/>
                      <a:r>
                        <a:rPr lang="en-AU" sz="1200" b="0" i="0" u="none" strike="noStrike" kern="1200" dirty="0">
                          <a:solidFill>
                            <a:srgbClr val="000000"/>
                          </a:solidFill>
                          <a:effectLst/>
                          <a:latin typeface="+mj-lt"/>
                          <a:ea typeface="+mn-ea"/>
                          <a:cs typeface="+mn-cs"/>
                        </a:rPr>
                        <a:t>10%</a:t>
                      </a:r>
                    </a:p>
                  </a:txBody>
                  <a:tcPr marL="6350" marR="6350" marT="6350" marB="0" anchor="ctr">
                    <a:solidFill>
                      <a:schemeClr val="accent1">
                        <a:lumMod val="20000"/>
                        <a:lumOff val="80000"/>
                      </a:schemeClr>
                    </a:solidFill>
                  </a:tcPr>
                </a:tc>
                <a:tc>
                  <a:txBody>
                    <a:bodyPr/>
                    <a:lstStyle/>
                    <a:p>
                      <a:pPr algn="l" fontAlgn="b"/>
                      <a:r>
                        <a:rPr lang="en-AU" sz="1200" b="0" i="0" u="none" strike="noStrike" dirty="0">
                          <a:solidFill>
                            <a:srgbClr val="000000"/>
                          </a:solidFill>
                          <a:effectLst/>
                          <a:latin typeface="+mj-lt"/>
                        </a:rPr>
                        <a:t>Bahrain</a:t>
                      </a:r>
                    </a:p>
                  </a:txBody>
                  <a:tcPr marL="36000" marR="6350" marT="6350" marB="0" anchor="ctr">
                    <a:solidFill>
                      <a:srgbClr val="F7F7F7"/>
                    </a:solidFill>
                  </a:tcPr>
                </a:tc>
                <a:tc rowSpan="11">
                  <a:txBody>
                    <a:bodyPr/>
                    <a:lstStyle/>
                    <a:p>
                      <a:pPr algn="ctr" fontAlgn="b"/>
                      <a:r>
                        <a:rPr lang="en-AU" sz="1200" b="0" i="0" u="none" strike="noStrike" dirty="0">
                          <a:solidFill>
                            <a:srgbClr val="000000"/>
                          </a:solidFill>
                          <a:effectLst/>
                          <a:latin typeface="+mj-lt"/>
                        </a:rPr>
                        <a:t>10%</a:t>
                      </a:r>
                    </a:p>
                  </a:txBody>
                  <a:tcPr marL="6350" marR="6350" marT="6350" marB="0" anchor="ctr">
                    <a:solidFill>
                      <a:srgbClr val="FADFCE"/>
                    </a:solidFill>
                  </a:tcPr>
                </a:tc>
                <a:extLst>
                  <a:ext uri="{0D108BD9-81ED-4DB2-BD59-A6C34878D82A}">
                    <a16:rowId xmlns:a16="http://schemas.microsoft.com/office/drawing/2014/main" val="2981351974"/>
                  </a:ext>
                </a:extLst>
              </a:tr>
              <a:tr h="184150">
                <a:tc>
                  <a:txBody>
                    <a:bodyPr/>
                    <a:lstStyle/>
                    <a:p>
                      <a:pPr algn="l" fontAlgn="b"/>
                      <a:r>
                        <a:rPr lang="en-AU" sz="1200" b="0" i="0" u="none" strike="noStrike" dirty="0">
                          <a:solidFill>
                            <a:srgbClr val="000000"/>
                          </a:solidFill>
                          <a:effectLst/>
                          <a:latin typeface="+mj-lt"/>
                        </a:rPr>
                        <a:t>Sri Lanka</a:t>
                      </a:r>
                    </a:p>
                  </a:txBody>
                  <a:tcPr marL="36000" marR="6350" marT="6350" marB="0" anchor="b">
                    <a:solidFill>
                      <a:srgbClr val="F7F7F7"/>
                    </a:solidFill>
                  </a:tcPr>
                </a:tc>
                <a:tc>
                  <a:txBody>
                    <a:bodyPr/>
                    <a:lstStyle/>
                    <a:p>
                      <a:pPr marL="0" algn="ctr" defTabSz="914332" rtl="0" eaLnBrk="1" fontAlgn="b" latinLnBrk="0" hangingPunct="1"/>
                      <a:r>
                        <a:rPr lang="en-AU" sz="1200" b="0" i="0" u="none" strike="noStrike" kern="1200" dirty="0">
                          <a:solidFill>
                            <a:srgbClr val="000000"/>
                          </a:solidFill>
                          <a:effectLst/>
                          <a:latin typeface="+mj-lt"/>
                          <a:ea typeface="+mn-ea"/>
                          <a:cs typeface="+mn-cs"/>
                        </a:rPr>
                        <a:t>44%</a:t>
                      </a:r>
                    </a:p>
                  </a:txBody>
                  <a:tcPr marL="6350" marR="6350" marT="6350" marB="0" anchor="ctr">
                    <a:solidFill>
                      <a:srgbClr val="EF9E6D"/>
                    </a:solidFill>
                  </a:tcPr>
                </a:tc>
                <a:tc>
                  <a:txBody>
                    <a:bodyPr/>
                    <a:lstStyle/>
                    <a:p>
                      <a:pPr marL="0" algn="ctr" defTabSz="914332" rtl="0" eaLnBrk="1" fontAlgn="b" latinLnBrk="0" hangingPunct="1"/>
                      <a:r>
                        <a:rPr lang="en-AU" sz="1200" b="0" i="0" u="none" strike="noStrike" kern="1200" dirty="0">
                          <a:solidFill>
                            <a:srgbClr val="000000"/>
                          </a:solidFill>
                          <a:effectLst/>
                          <a:latin typeface="+mj-lt"/>
                          <a:ea typeface="+mn-ea"/>
                          <a:cs typeface="+mn-cs"/>
                        </a:rPr>
                        <a:t>10%</a:t>
                      </a:r>
                    </a:p>
                  </a:txBody>
                  <a:tcPr marL="6350" marR="6350" marT="6350" marB="0" anchor="ctr">
                    <a:solidFill>
                      <a:srgbClr val="FADFCE"/>
                    </a:solidFill>
                  </a:tcPr>
                </a:tc>
                <a:tc>
                  <a:txBody>
                    <a:bodyPr/>
                    <a:lstStyle/>
                    <a:p>
                      <a:pPr algn="l" fontAlgn="b"/>
                      <a:r>
                        <a:rPr lang="en-AU" sz="1200" b="0" i="0" u="none" strike="noStrike" dirty="0">
                          <a:solidFill>
                            <a:srgbClr val="000000"/>
                          </a:solidFill>
                          <a:effectLst/>
                          <a:latin typeface="+mj-lt"/>
                        </a:rPr>
                        <a:t>Benin</a:t>
                      </a:r>
                    </a:p>
                  </a:txBody>
                  <a:tcPr marL="36000" marR="6350" marT="6350" marB="0" anchor="ctr">
                    <a:solidFill>
                      <a:srgbClr val="F7F7F7"/>
                    </a:solidFill>
                  </a:tcPr>
                </a:tc>
                <a:tc vMerge="1">
                  <a:txBody>
                    <a:bodyPr/>
                    <a:lstStyle/>
                    <a:p>
                      <a:pPr algn="ctr" fontAlgn="b"/>
                      <a:endParaRPr lang="en-AU" sz="1100" b="0" i="0" u="none" strike="noStrike" dirty="0">
                        <a:solidFill>
                          <a:srgbClr val="000000"/>
                        </a:solidFill>
                        <a:effectLst/>
                        <a:latin typeface="+mj-lt"/>
                      </a:endParaRPr>
                    </a:p>
                  </a:txBody>
                  <a:tcPr marL="6350" marR="6350" marT="6350" marB="0" anchor="ctr">
                    <a:solidFill>
                      <a:srgbClr val="FADFCE"/>
                    </a:solidFill>
                  </a:tcPr>
                </a:tc>
                <a:extLst>
                  <a:ext uri="{0D108BD9-81ED-4DB2-BD59-A6C34878D82A}">
                    <a16:rowId xmlns:a16="http://schemas.microsoft.com/office/drawing/2014/main" val="1557044798"/>
                  </a:ext>
                </a:extLst>
              </a:tr>
              <a:tr h="184150">
                <a:tc>
                  <a:txBody>
                    <a:bodyPr/>
                    <a:lstStyle/>
                    <a:p>
                      <a:pPr algn="l" fontAlgn="b"/>
                      <a:r>
                        <a:rPr lang="en-AU" sz="1200" b="0" i="0" u="none" strike="noStrike" dirty="0">
                          <a:solidFill>
                            <a:srgbClr val="000000"/>
                          </a:solidFill>
                          <a:effectLst/>
                          <a:latin typeface="+mj-lt"/>
                        </a:rPr>
                        <a:t>Mauritius</a:t>
                      </a:r>
                    </a:p>
                  </a:txBody>
                  <a:tcPr marL="36000" marR="6350" marT="6350" marB="0" anchor="b">
                    <a:solidFill>
                      <a:srgbClr val="F7F7F7"/>
                    </a:solidFill>
                  </a:tcPr>
                </a:tc>
                <a:tc>
                  <a:txBody>
                    <a:bodyPr/>
                    <a:lstStyle/>
                    <a:p>
                      <a:pPr marL="0" algn="ctr" defTabSz="914332" rtl="0" eaLnBrk="1" fontAlgn="b" latinLnBrk="0" hangingPunct="1"/>
                      <a:r>
                        <a:rPr lang="en-AU" sz="1200" b="0" i="0" u="none" strike="noStrike" kern="1200" dirty="0">
                          <a:solidFill>
                            <a:srgbClr val="000000"/>
                          </a:solidFill>
                          <a:effectLst/>
                          <a:latin typeface="+mj-lt"/>
                          <a:ea typeface="+mn-ea"/>
                          <a:cs typeface="+mn-cs"/>
                        </a:rPr>
                        <a:t>40%</a:t>
                      </a:r>
                    </a:p>
                  </a:txBody>
                  <a:tcPr marL="6350" marR="6350" marT="6350" marB="0" anchor="ctr">
                    <a:solidFill>
                      <a:srgbClr val="EF9E6D"/>
                    </a:solidFill>
                  </a:tcPr>
                </a:tc>
                <a:tc>
                  <a:txBody>
                    <a:bodyPr/>
                    <a:lstStyle/>
                    <a:p>
                      <a:pPr marL="0" algn="ctr" defTabSz="914332" rtl="0" eaLnBrk="1" fontAlgn="b" latinLnBrk="0" hangingPunct="1"/>
                      <a:r>
                        <a:rPr lang="en-AU" sz="1200" b="0" i="0" u="none" strike="noStrike" kern="1200" dirty="0">
                          <a:solidFill>
                            <a:srgbClr val="000000"/>
                          </a:solidFill>
                          <a:effectLst/>
                          <a:latin typeface="+mj-lt"/>
                          <a:ea typeface="+mn-ea"/>
                          <a:cs typeface="+mn-cs"/>
                        </a:rPr>
                        <a:t>10%</a:t>
                      </a:r>
                    </a:p>
                  </a:txBody>
                  <a:tcPr marL="6350" marR="6350" marT="6350" marB="0" anchor="ctr">
                    <a:solidFill>
                      <a:srgbClr val="FADFCE"/>
                    </a:solidFill>
                  </a:tcPr>
                </a:tc>
                <a:tc>
                  <a:txBody>
                    <a:bodyPr/>
                    <a:lstStyle/>
                    <a:p>
                      <a:pPr algn="l" fontAlgn="b"/>
                      <a:r>
                        <a:rPr lang="en-AU" sz="1200" b="0" i="0" u="none" strike="noStrike" dirty="0">
                          <a:solidFill>
                            <a:srgbClr val="000000"/>
                          </a:solidFill>
                          <a:effectLst/>
                          <a:latin typeface="+mj-lt"/>
                        </a:rPr>
                        <a:t>Guinea-Bissau</a:t>
                      </a:r>
                    </a:p>
                  </a:txBody>
                  <a:tcPr marL="36000" marR="6350" marT="6350" marB="0" anchor="ctr">
                    <a:solidFill>
                      <a:srgbClr val="F7F7F7"/>
                    </a:solidFill>
                  </a:tcPr>
                </a:tc>
                <a:tc vMerge="1">
                  <a:txBody>
                    <a:bodyPr/>
                    <a:lstStyle/>
                    <a:p>
                      <a:pPr algn="ctr" fontAlgn="b"/>
                      <a:endParaRPr lang="en-AU" sz="1100" b="0" i="0" u="none" strike="noStrike" dirty="0">
                        <a:solidFill>
                          <a:srgbClr val="000000"/>
                        </a:solidFill>
                        <a:effectLst/>
                        <a:latin typeface="+mj-lt"/>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2416706383"/>
                  </a:ext>
                </a:extLst>
              </a:tr>
              <a:tr h="184150">
                <a:tc>
                  <a:txBody>
                    <a:bodyPr/>
                    <a:lstStyle/>
                    <a:p>
                      <a:pPr algn="l" fontAlgn="b"/>
                      <a:r>
                        <a:rPr lang="en-AU" sz="1200" b="0" i="0" u="none" strike="noStrike" dirty="0">
                          <a:solidFill>
                            <a:srgbClr val="000000"/>
                          </a:solidFill>
                          <a:effectLst/>
                          <a:latin typeface="+mj-lt"/>
                        </a:rPr>
                        <a:t>Serbia</a:t>
                      </a:r>
                    </a:p>
                  </a:txBody>
                  <a:tcPr marL="36000" marR="6350" marT="6350" marB="0" anchor="b">
                    <a:solidFill>
                      <a:srgbClr val="F7F7F7"/>
                    </a:solidFill>
                  </a:tcPr>
                </a:tc>
                <a:tc>
                  <a:txBody>
                    <a:bodyPr/>
                    <a:lstStyle/>
                    <a:p>
                      <a:pPr marL="0" algn="ctr" defTabSz="914332" rtl="0" eaLnBrk="1" fontAlgn="b" latinLnBrk="0" hangingPunct="1"/>
                      <a:r>
                        <a:rPr lang="en-AU" sz="1200" b="0" i="0" u="none" strike="noStrike" kern="1200" dirty="0">
                          <a:solidFill>
                            <a:srgbClr val="000000"/>
                          </a:solidFill>
                          <a:effectLst/>
                          <a:latin typeface="+mj-lt"/>
                          <a:ea typeface="+mn-ea"/>
                          <a:cs typeface="+mn-cs"/>
                        </a:rPr>
                        <a:t>37%</a:t>
                      </a:r>
                    </a:p>
                  </a:txBody>
                  <a:tcPr marL="6350" marR="6350" marT="6350" marB="0" anchor="ctr">
                    <a:solidFill>
                      <a:srgbClr val="EF9E6D"/>
                    </a:solidFill>
                  </a:tcPr>
                </a:tc>
                <a:tc>
                  <a:txBody>
                    <a:bodyPr/>
                    <a:lstStyle/>
                    <a:p>
                      <a:pPr marL="0" algn="ctr" defTabSz="914332" rtl="0" eaLnBrk="1" fontAlgn="b" latinLnBrk="0" hangingPunct="1"/>
                      <a:r>
                        <a:rPr lang="en-AU" sz="1200" b="0" i="0" u="none" strike="noStrike" kern="1200" dirty="0">
                          <a:solidFill>
                            <a:srgbClr val="000000"/>
                          </a:solidFill>
                          <a:effectLst/>
                          <a:latin typeface="+mj-lt"/>
                          <a:ea typeface="+mn-ea"/>
                          <a:cs typeface="+mn-cs"/>
                        </a:rPr>
                        <a:t>10%</a:t>
                      </a:r>
                    </a:p>
                  </a:txBody>
                  <a:tcPr marL="6350" marR="6350" marT="6350" marB="0" anchor="ctr">
                    <a:solidFill>
                      <a:schemeClr val="accent1">
                        <a:lumMod val="20000"/>
                        <a:lumOff val="80000"/>
                      </a:schemeClr>
                    </a:solidFill>
                  </a:tcPr>
                </a:tc>
                <a:tc>
                  <a:txBody>
                    <a:bodyPr/>
                    <a:lstStyle/>
                    <a:p>
                      <a:pPr algn="l" fontAlgn="b"/>
                      <a:r>
                        <a:rPr lang="en-AU" sz="1200" b="0" i="0" u="none" strike="noStrike" dirty="0">
                          <a:solidFill>
                            <a:srgbClr val="000000"/>
                          </a:solidFill>
                          <a:effectLst/>
                          <a:latin typeface="+mj-lt"/>
                        </a:rPr>
                        <a:t>Iceland</a:t>
                      </a:r>
                    </a:p>
                  </a:txBody>
                  <a:tcPr marL="36000" marR="6350" marT="6350" marB="0" anchor="ctr">
                    <a:solidFill>
                      <a:srgbClr val="F7F7F7"/>
                    </a:solidFill>
                  </a:tcPr>
                </a:tc>
                <a:tc vMerge="1">
                  <a:txBody>
                    <a:bodyPr/>
                    <a:lstStyle/>
                    <a:p>
                      <a:pPr algn="ctr" fontAlgn="b"/>
                      <a:endParaRPr lang="en-AU" sz="1100" b="0" i="0" u="none" strike="noStrike" dirty="0">
                        <a:solidFill>
                          <a:srgbClr val="000000"/>
                        </a:solidFill>
                        <a:effectLst/>
                        <a:latin typeface="+mj-lt"/>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4021634976"/>
                  </a:ext>
                </a:extLst>
              </a:tr>
              <a:tr h="184150">
                <a:tc>
                  <a:txBody>
                    <a:bodyPr/>
                    <a:lstStyle/>
                    <a:p>
                      <a:pPr algn="l" fontAlgn="b"/>
                      <a:r>
                        <a:rPr lang="en-AU" sz="1200" b="0" i="0" u="none" strike="noStrike" dirty="0">
                          <a:solidFill>
                            <a:srgbClr val="000000"/>
                          </a:solidFill>
                          <a:effectLst/>
                          <a:latin typeface="+mj-lt"/>
                        </a:rPr>
                        <a:t>Bangladesh</a:t>
                      </a:r>
                    </a:p>
                  </a:txBody>
                  <a:tcPr marL="36000" marR="6350" marT="6350" marB="0" anchor="b">
                    <a:solidFill>
                      <a:srgbClr val="F7F7F7"/>
                    </a:solidFill>
                  </a:tcPr>
                </a:tc>
                <a:tc>
                  <a:txBody>
                    <a:bodyPr/>
                    <a:lstStyle/>
                    <a:p>
                      <a:pPr marL="0" algn="ctr" defTabSz="914332" rtl="0" eaLnBrk="1" fontAlgn="b" latinLnBrk="0" hangingPunct="1"/>
                      <a:r>
                        <a:rPr lang="en-AU" sz="1200" b="0" i="0" u="none" strike="noStrike" kern="1200" dirty="0">
                          <a:solidFill>
                            <a:srgbClr val="000000"/>
                          </a:solidFill>
                          <a:effectLst/>
                          <a:latin typeface="+mj-lt"/>
                          <a:ea typeface="+mn-ea"/>
                          <a:cs typeface="+mn-cs"/>
                        </a:rPr>
                        <a:t>37%</a:t>
                      </a:r>
                    </a:p>
                  </a:txBody>
                  <a:tcPr marL="6350" marR="6350" marT="6350" marB="0" anchor="ctr">
                    <a:solidFill>
                      <a:srgbClr val="EF9E6D"/>
                    </a:solidFill>
                  </a:tcPr>
                </a:tc>
                <a:tc>
                  <a:txBody>
                    <a:bodyPr/>
                    <a:lstStyle/>
                    <a:p>
                      <a:pPr marL="0" algn="ctr" defTabSz="914332" rtl="0" eaLnBrk="1" fontAlgn="b" latinLnBrk="0" hangingPunct="1"/>
                      <a:r>
                        <a:rPr lang="en-AU" sz="1200" b="0" i="0" u="none" strike="noStrike" kern="1200" dirty="0">
                          <a:solidFill>
                            <a:srgbClr val="000000"/>
                          </a:solidFill>
                          <a:effectLst/>
                          <a:latin typeface="+mj-lt"/>
                          <a:ea typeface="+mn-ea"/>
                          <a:cs typeface="+mn-cs"/>
                        </a:rPr>
                        <a:t>10%</a:t>
                      </a:r>
                    </a:p>
                  </a:txBody>
                  <a:tcPr marL="6350" marR="6350" marT="6350" marB="0" anchor="ctr">
                    <a:solidFill>
                      <a:schemeClr val="accent1">
                        <a:lumMod val="20000"/>
                        <a:lumOff val="80000"/>
                      </a:schemeClr>
                    </a:solidFill>
                  </a:tcPr>
                </a:tc>
                <a:tc>
                  <a:txBody>
                    <a:bodyPr/>
                    <a:lstStyle/>
                    <a:p>
                      <a:pPr algn="l" fontAlgn="b"/>
                      <a:r>
                        <a:rPr lang="en-AU" sz="1200" b="0" i="0" u="none" strike="noStrike" dirty="0">
                          <a:solidFill>
                            <a:srgbClr val="000000"/>
                          </a:solidFill>
                          <a:effectLst/>
                          <a:latin typeface="+mj-lt"/>
                        </a:rPr>
                        <a:t>Kenya</a:t>
                      </a:r>
                    </a:p>
                  </a:txBody>
                  <a:tcPr marL="36000" marR="6350" marT="6350" marB="0" anchor="ctr">
                    <a:solidFill>
                      <a:srgbClr val="F7F7F7"/>
                    </a:solidFill>
                  </a:tcPr>
                </a:tc>
                <a:tc vMerge="1">
                  <a:txBody>
                    <a:bodyPr/>
                    <a:lstStyle/>
                    <a:p>
                      <a:pPr algn="ctr" fontAlgn="b"/>
                      <a:endParaRPr lang="en-AU" sz="1100" b="0" i="0" u="none" strike="noStrike" dirty="0">
                        <a:solidFill>
                          <a:srgbClr val="000000"/>
                        </a:solidFill>
                        <a:effectLst/>
                        <a:latin typeface="+mj-lt"/>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281218032"/>
                  </a:ext>
                </a:extLst>
              </a:tr>
              <a:tr h="184150">
                <a:tc>
                  <a:txBody>
                    <a:bodyPr/>
                    <a:lstStyle/>
                    <a:p>
                      <a:pPr algn="l" fontAlgn="b"/>
                      <a:r>
                        <a:rPr lang="en-AU" sz="1200" b="0" i="0" u="none" strike="noStrike" dirty="0">
                          <a:solidFill>
                            <a:srgbClr val="000000"/>
                          </a:solidFill>
                          <a:effectLst/>
                          <a:latin typeface="+mj-lt"/>
                        </a:rPr>
                        <a:t>Pakistan</a:t>
                      </a:r>
                    </a:p>
                  </a:txBody>
                  <a:tcPr marL="36000" marR="6350" marT="6350" marB="0" anchor="b">
                    <a:solidFill>
                      <a:srgbClr val="F7F7F7"/>
                    </a:solidFill>
                  </a:tcPr>
                </a:tc>
                <a:tc>
                  <a:txBody>
                    <a:bodyPr/>
                    <a:lstStyle/>
                    <a:p>
                      <a:pPr marL="0" algn="ctr" defTabSz="914332" rtl="0" eaLnBrk="1" fontAlgn="b" latinLnBrk="0" hangingPunct="1"/>
                      <a:r>
                        <a:rPr lang="en-AU" sz="1200" b="0" i="0" u="none" strike="noStrike" kern="1200" dirty="0">
                          <a:solidFill>
                            <a:srgbClr val="000000"/>
                          </a:solidFill>
                          <a:effectLst/>
                          <a:latin typeface="+mj-lt"/>
                          <a:ea typeface="+mn-ea"/>
                          <a:cs typeface="+mn-cs"/>
                        </a:rPr>
                        <a:t>29%</a:t>
                      </a:r>
                    </a:p>
                  </a:txBody>
                  <a:tcPr marL="6350" marR="6350" marT="6350" marB="0" anchor="ctr">
                    <a:solidFill>
                      <a:srgbClr val="F4BE9E"/>
                    </a:solidFill>
                  </a:tcPr>
                </a:tc>
                <a:tc>
                  <a:txBody>
                    <a:bodyPr/>
                    <a:lstStyle/>
                    <a:p>
                      <a:pPr marL="0" algn="ctr" defTabSz="914332" rtl="0" eaLnBrk="1" fontAlgn="b" latinLnBrk="0" hangingPunct="1"/>
                      <a:r>
                        <a:rPr lang="en-AU" sz="1200" b="0" i="0" u="none" strike="noStrike" kern="1200" dirty="0">
                          <a:solidFill>
                            <a:srgbClr val="000000"/>
                          </a:solidFill>
                          <a:effectLst/>
                          <a:latin typeface="+mj-lt"/>
                          <a:ea typeface="+mn-ea"/>
                          <a:cs typeface="+mn-cs"/>
                        </a:rPr>
                        <a:t>10%</a:t>
                      </a:r>
                    </a:p>
                  </a:txBody>
                  <a:tcPr marL="6350" marR="6350" marT="6350" marB="0" anchor="ctr">
                    <a:solidFill>
                      <a:schemeClr val="accent1">
                        <a:lumMod val="20000"/>
                        <a:lumOff val="80000"/>
                      </a:schemeClr>
                    </a:solidFill>
                  </a:tcPr>
                </a:tc>
                <a:tc>
                  <a:txBody>
                    <a:bodyPr/>
                    <a:lstStyle/>
                    <a:p>
                      <a:pPr algn="l" fontAlgn="b"/>
                      <a:r>
                        <a:rPr lang="en-AU" sz="1200" b="0" i="0" u="none" strike="noStrike" dirty="0">
                          <a:solidFill>
                            <a:srgbClr val="000000"/>
                          </a:solidFill>
                          <a:effectLst/>
                          <a:latin typeface="+mj-lt"/>
                        </a:rPr>
                        <a:t>Mali</a:t>
                      </a:r>
                    </a:p>
                  </a:txBody>
                  <a:tcPr marL="36000" marR="6350" marT="6350" marB="0" anchor="ctr">
                    <a:solidFill>
                      <a:srgbClr val="F7F7F7"/>
                    </a:solidFill>
                  </a:tcPr>
                </a:tc>
                <a:tc vMerge="1">
                  <a:txBody>
                    <a:bodyPr/>
                    <a:lstStyle/>
                    <a:p>
                      <a:pPr algn="ctr" fontAlgn="b"/>
                      <a:endParaRPr lang="en-AU" sz="1100" b="0" i="0" u="none" strike="noStrike" dirty="0">
                        <a:solidFill>
                          <a:srgbClr val="000000"/>
                        </a:solidFill>
                        <a:effectLst/>
                        <a:latin typeface="+mj-lt"/>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33856570"/>
                  </a:ext>
                </a:extLst>
              </a:tr>
              <a:tr h="184150">
                <a:tc>
                  <a:txBody>
                    <a:bodyPr/>
                    <a:lstStyle/>
                    <a:p>
                      <a:pPr algn="l" fontAlgn="b"/>
                      <a:r>
                        <a:rPr lang="en-AU" sz="1200" b="0" i="0" u="none" strike="noStrike" dirty="0">
                          <a:solidFill>
                            <a:srgbClr val="000000"/>
                          </a:solidFill>
                          <a:effectLst/>
                          <a:latin typeface="+mj-lt"/>
                        </a:rPr>
                        <a:t>Tunisia</a:t>
                      </a:r>
                    </a:p>
                  </a:txBody>
                  <a:tcPr marL="36000" marR="6350" marT="6350" marB="0" anchor="b">
                    <a:solidFill>
                      <a:srgbClr val="F7F7F7"/>
                    </a:solidFill>
                  </a:tcPr>
                </a:tc>
                <a:tc>
                  <a:txBody>
                    <a:bodyPr/>
                    <a:lstStyle/>
                    <a:p>
                      <a:pPr marL="0" algn="ctr" defTabSz="914332" rtl="0" eaLnBrk="1" fontAlgn="b" latinLnBrk="0" hangingPunct="1"/>
                      <a:r>
                        <a:rPr lang="en-AU" sz="1200" b="0" i="0" u="none" strike="noStrike" kern="1200" dirty="0">
                          <a:solidFill>
                            <a:srgbClr val="000000"/>
                          </a:solidFill>
                          <a:effectLst/>
                          <a:latin typeface="+mj-lt"/>
                          <a:ea typeface="+mn-ea"/>
                          <a:cs typeface="+mn-cs"/>
                        </a:rPr>
                        <a:t>28%</a:t>
                      </a:r>
                    </a:p>
                  </a:txBody>
                  <a:tcPr marL="6350" marR="6350" marT="6350" marB="0" anchor="ctr">
                    <a:solidFill>
                      <a:srgbClr val="F4BE9E"/>
                    </a:solidFill>
                  </a:tcPr>
                </a:tc>
                <a:tc>
                  <a:txBody>
                    <a:bodyPr/>
                    <a:lstStyle/>
                    <a:p>
                      <a:pPr marL="0" algn="ctr" defTabSz="914332" rtl="0" eaLnBrk="1" fontAlgn="b" latinLnBrk="0" hangingPunct="1"/>
                      <a:r>
                        <a:rPr lang="en-AU" sz="1200" b="0" i="0" u="none" strike="noStrike" kern="1200" dirty="0">
                          <a:solidFill>
                            <a:srgbClr val="000000"/>
                          </a:solidFill>
                          <a:effectLst/>
                          <a:latin typeface="+mj-lt"/>
                          <a:ea typeface="+mn-ea"/>
                          <a:cs typeface="+mn-cs"/>
                        </a:rPr>
                        <a:t>10%</a:t>
                      </a:r>
                    </a:p>
                  </a:txBody>
                  <a:tcPr marL="6350" marR="6350" marT="6350" marB="0" anchor="ctr">
                    <a:solidFill>
                      <a:schemeClr val="accent1">
                        <a:lumMod val="20000"/>
                        <a:lumOff val="80000"/>
                      </a:schemeClr>
                    </a:solidFill>
                  </a:tcPr>
                </a:tc>
                <a:tc>
                  <a:txBody>
                    <a:bodyPr/>
                    <a:lstStyle/>
                    <a:p>
                      <a:pPr algn="l" fontAlgn="b"/>
                      <a:r>
                        <a:rPr lang="en-AU" sz="1200" b="0" i="0" u="none" strike="noStrike" dirty="0">
                          <a:solidFill>
                            <a:srgbClr val="000000"/>
                          </a:solidFill>
                          <a:effectLst/>
                          <a:latin typeface="+mj-lt"/>
                        </a:rPr>
                        <a:t>Niger</a:t>
                      </a:r>
                    </a:p>
                  </a:txBody>
                  <a:tcPr marL="36000" marR="6350" marT="6350" marB="0" anchor="ctr">
                    <a:solidFill>
                      <a:srgbClr val="F7F7F7"/>
                    </a:solidFill>
                  </a:tcPr>
                </a:tc>
                <a:tc vMerge="1">
                  <a:txBody>
                    <a:bodyPr/>
                    <a:lstStyle/>
                    <a:p>
                      <a:pPr algn="ctr" fontAlgn="b"/>
                      <a:endParaRPr lang="en-AU" sz="1100" b="0" i="0" u="none" strike="noStrike" dirty="0">
                        <a:solidFill>
                          <a:srgbClr val="000000"/>
                        </a:solidFill>
                        <a:effectLst/>
                        <a:latin typeface="+mj-lt"/>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2076063207"/>
                  </a:ext>
                </a:extLst>
              </a:tr>
              <a:tr h="184150">
                <a:tc>
                  <a:txBody>
                    <a:bodyPr/>
                    <a:lstStyle/>
                    <a:p>
                      <a:pPr algn="l" fontAlgn="b"/>
                      <a:r>
                        <a:rPr lang="en-AU" sz="1200" b="0" i="0" u="none" strike="noStrike" dirty="0">
                          <a:solidFill>
                            <a:srgbClr val="000000"/>
                          </a:solidFill>
                          <a:effectLst/>
                          <a:latin typeface="+mj-lt"/>
                        </a:rPr>
                        <a:t>Kazakhstan</a:t>
                      </a:r>
                    </a:p>
                  </a:txBody>
                  <a:tcPr marL="36000" marR="6350" marT="6350" marB="0" anchor="b">
                    <a:solidFill>
                      <a:srgbClr val="F7F7F7"/>
                    </a:solidFill>
                  </a:tcPr>
                </a:tc>
                <a:tc>
                  <a:txBody>
                    <a:bodyPr/>
                    <a:lstStyle/>
                    <a:p>
                      <a:pPr marL="0" algn="ctr" defTabSz="914332" rtl="0" eaLnBrk="1" fontAlgn="b" latinLnBrk="0" hangingPunct="1"/>
                      <a:r>
                        <a:rPr lang="en-AU" sz="1200" b="0" i="0" u="none" strike="noStrike" kern="1200" dirty="0">
                          <a:solidFill>
                            <a:srgbClr val="000000"/>
                          </a:solidFill>
                          <a:effectLst/>
                          <a:latin typeface="+mj-lt"/>
                          <a:ea typeface="+mn-ea"/>
                          <a:cs typeface="+mn-cs"/>
                        </a:rPr>
                        <a:t>27%</a:t>
                      </a:r>
                    </a:p>
                  </a:txBody>
                  <a:tcPr marL="6350" marR="6350" marT="6350" marB="0" anchor="ctr">
                    <a:solidFill>
                      <a:srgbClr val="F4BE9E"/>
                    </a:solidFill>
                  </a:tcPr>
                </a:tc>
                <a:tc>
                  <a:txBody>
                    <a:bodyPr/>
                    <a:lstStyle/>
                    <a:p>
                      <a:pPr marL="0" algn="ctr" defTabSz="914332" rtl="0" eaLnBrk="1" fontAlgn="b" latinLnBrk="0" hangingPunct="1"/>
                      <a:r>
                        <a:rPr lang="en-AU" sz="1200" b="0" i="0" u="none" strike="noStrike" kern="1200" dirty="0">
                          <a:solidFill>
                            <a:srgbClr val="000000"/>
                          </a:solidFill>
                          <a:effectLst/>
                          <a:latin typeface="+mj-lt"/>
                          <a:ea typeface="+mn-ea"/>
                          <a:cs typeface="+mn-cs"/>
                        </a:rPr>
                        <a:t>10%</a:t>
                      </a:r>
                    </a:p>
                  </a:txBody>
                  <a:tcPr marL="6350" marR="6350" marT="6350" marB="0" anchor="ctr">
                    <a:solidFill>
                      <a:schemeClr val="accent1">
                        <a:lumMod val="20000"/>
                        <a:lumOff val="80000"/>
                      </a:schemeClr>
                    </a:solidFill>
                  </a:tcPr>
                </a:tc>
                <a:tc>
                  <a:txBody>
                    <a:bodyPr/>
                    <a:lstStyle/>
                    <a:p>
                      <a:pPr algn="l" fontAlgn="b"/>
                      <a:r>
                        <a:rPr lang="en-AU" sz="1200" b="0" i="0" u="none" strike="noStrike" dirty="0">
                          <a:solidFill>
                            <a:srgbClr val="000000"/>
                          </a:solidFill>
                          <a:effectLst/>
                          <a:latin typeface="+mj-lt"/>
                        </a:rPr>
                        <a:t>Morocco</a:t>
                      </a:r>
                    </a:p>
                  </a:txBody>
                  <a:tcPr marL="36000" marR="6350" marT="6350" marB="0" anchor="ctr">
                    <a:solidFill>
                      <a:srgbClr val="F7F7F7"/>
                    </a:solidFill>
                  </a:tcPr>
                </a:tc>
                <a:tc vMerge="1">
                  <a:txBody>
                    <a:bodyPr/>
                    <a:lstStyle/>
                    <a:p>
                      <a:pPr algn="ctr" fontAlgn="b"/>
                      <a:endParaRPr lang="en-AU" sz="1100" b="0" i="0" u="none" strike="noStrike" dirty="0">
                        <a:solidFill>
                          <a:srgbClr val="000000"/>
                        </a:solidFill>
                        <a:effectLst/>
                        <a:latin typeface="+mj-lt"/>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2172313781"/>
                  </a:ext>
                </a:extLst>
              </a:tr>
              <a:tr h="184150">
                <a:tc>
                  <a:txBody>
                    <a:bodyPr/>
                    <a:lstStyle/>
                    <a:p>
                      <a:pPr algn="l" fontAlgn="b"/>
                      <a:r>
                        <a:rPr lang="en-AU" sz="1200" b="0" i="0" u="none" strike="noStrike" dirty="0">
                          <a:solidFill>
                            <a:srgbClr val="000000"/>
                          </a:solidFill>
                          <a:effectLst/>
                          <a:latin typeface="+mj-lt"/>
                        </a:rPr>
                        <a:t>Ivory Coast</a:t>
                      </a:r>
                    </a:p>
                  </a:txBody>
                  <a:tcPr marL="36000" marR="6350" marT="6350" marB="0" anchor="b">
                    <a:solidFill>
                      <a:srgbClr val="F7F7F7"/>
                    </a:solidFill>
                  </a:tcPr>
                </a:tc>
                <a:tc>
                  <a:txBody>
                    <a:bodyPr/>
                    <a:lstStyle/>
                    <a:p>
                      <a:pPr marL="0" algn="ctr" defTabSz="914332" rtl="0" eaLnBrk="1" fontAlgn="b" latinLnBrk="0" hangingPunct="1"/>
                      <a:r>
                        <a:rPr lang="en-AU" sz="1200" b="0" i="0" u="none" strike="noStrike" kern="1200" dirty="0">
                          <a:solidFill>
                            <a:srgbClr val="000000"/>
                          </a:solidFill>
                          <a:effectLst/>
                          <a:latin typeface="+mj-lt"/>
                          <a:ea typeface="+mn-ea"/>
                          <a:cs typeface="+mn-cs"/>
                        </a:rPr>
                        <a:t>21%</a:t>
                      </a:r>
                    </a:p>
                  </a:txBody>
                  <a:tcPr marL="6350" marR="6350" marT="6350" marB="0" anchor="ctr">
                    <a:solidFill>
                      <a:srgbClr val="F4BE9E"/>
                    </a:solidFill>
                  </a:tcPr>
                </a:tc>
                <a:tc>
                  <a:txBody>
                    <a:bodyPr/>
                    <a:lstStyle/>
                    <a:p>
                      <a:pPr marL="0" algn="ctr" defTabSz="914332" rtl="0" eaLnBrk="1" fontAlgn="b" latinLnBrk="0" hangingPunct="1"/>
                      <a:r>
                        <a:rPr lang="en-AU" sz="1200" b="0" i="0" u="none" strike="noStrike" kern="1200" dirty="0">
                          <a:solidFill>
                            <a:srgbClr val="000000"/>
                          </a:solidFill>
                          <a:effectLst/>
                          <a:latin typeface="+mj-lt"/>
                          <a:ea typeface="+mn-ea"/>
                          <a:cs typeface="+mn-cs"/>
                        </a:rPr>
                        <a:t>10%</a:t>
                      </a:r>
                    </a:p>
                  </a:txBody>
                  <a:tcPr marL="6350" marR="6350" marT="6350" marB="0" anchor="ctr">
                    <a:solidFill>
                      <a:schemeClr val="accent1">
                        <a:lumMod val="20000"/>
                        <a:lumOff val="80000"/>
                      </a:schemeClr>
                    </a:solidFill>
                  </a:tcPr>
                </a:tc>
                <a:tc>
                  <a:txBody>
                    <a:bodyPr/>
                    <a:lstStyle/>
                    <a:p>
                      <a:pPr algn="l" fontAlgn="b"/>
                      <a:r>
                        <a:rPr lang="en-AU" sz="1200" b="0" i="0" u="none" strike="noStrike" dirty="0">
                          <a:solidFill>
                            <a:srgbClr val="000000"/>
                          </a:solidFill>
                          <a:effectLst/>
                          <a:latin typeface="+mj-lt"/>
                        </a:rPr>
                        <a:t>Oman</a:t>
                      </a:r>
                    </a:p>
                  </a:txBody>
                  <a:tcPr marL="36000" marR="6350" marT="6350" marB="0" anchor="ctr">
                    <a:solidFill>
                      <a:srgbClr val="F7F7F7"/>
                    </a:solidFill>
                  </a:tcPr>
                </a:tc>
                <a:tc vMerge="1">
                  <a:txBody>
                    <a:bodyPr/>
                    <a:lstStyle/>
                    <a:p>
                      <a:pPr algn="ctr" fontAlgn="b"/>
                      <a:endParaRPr lang="en-AU" sz="1100" b="0" i="0" u="none" strike="noStrike" dirty="0">
                        <a:solidFill>
                          <a:srgbClr val="000000"/>
                        </a:solidFill>
                        <a:effectLst/>
                        <a:latin typeface="+mj-lt"/>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3491037135"/>
                  </a:ext>
                </a:extLst>
              </a:tr>
              <a:tr h="184150">
                <a:tc>
                  <a:txBody>
                    <a:bodyPr/>
                    <a:lstStyle/>
                    <a:p>
                      <a:pPr algn="l" fontAlgn="b"/>
                      <a:r>
                        <a:rPr lang="en-AU" sz="1200" b="0" i="0" u="none" strike="noStrike" dirty="0">
                          <a:solidFill>
                            <a:srgbClr val="000000"/>
                          </a:solidFill>
                          <a:effectLst/>
                          <a:latin typeface="+mj-lt"/>
                        </a:rPr>
                        <a:t>European Union#</a:t>
                      </a:r>
                    </a:p>
                  </a:txBody>
                  <a:tcPr marL="36000" marR="6350" marT="6350" marB="0" anchor="b">
                    <a:solidFill>
                      <a:srgbClr val="F7F7F7"/>
                    </a:solidFill>
                  </a:tcPr>
                </a:tc>
                <a:tc>
                  <a:txBody>
                    <a:bodyPr/>
                    <a:lstStyle/>
                    <a:p>
                      <a:pPr marL="0" algn="ctr" defTabSz="914332" rtl="0" eaLnBrk="1" fontAlgn="b" latinLnBrk="0" hangingPunct="1"/>
                      <a:r>
                        <a:rPr lang="en-AU" sz="1200" b="0" i="0" u="none" strike="noStrike" kern="1200" dirty="0">
                          <a:solidFill>
                            <a:srgbClr val="000000"/>
                          </a:solidFill>
                          <a:effectLst/>
                          <a:latin typeface="+mj-lt"/>
                          <a:ea typeface="+mn-ea"/>
                          <a:cs typeface="+mn-cs"/>
                        </a:rPr>
                        <a:t>20%</a:t>
                      </a:r>
                    </a:p>
                  </a:txBody>
                  <a:tcPr marL="6350" marR="6350" marT="6350" marB="0" anchor="ctr">
                    <a:solidFill>
                      <a:srgbClr val="F4BE9E"/>
                    </a:solidFill>
                  </a:tcPr>
                </a:tc>
                <a:tc>
                  <a:txBody>
                    <a:bodyPr/>
                    <a:lstStyle/>
                    <a:p>
                      <a:pPr marL="0" algn="ctr" defTabSz="914332" rtl="0" eaLnBrk="1" fontAlgn="b" latinLnBrk="0" hangingPunct="1"/>
                      <a:r>
                        <a:rPr lang="en-AU" sz="1200" b="0" i="0" u="none" strike="noStrike" kern="1200" dirty="0">
                          <a:solidFill>
                            <a:srgbClr val="000000"/>
                          </a:solidFill>
                          <a:effectLst/>
                          <a:latin typeface="+mj-lt"/>
                          <a:ea typeface="+mn-ea"/>
                          <a:cs typeface="+mn-cs"/>
                        </a:rPr>
                        <a:t>10%</a:t>
                      </a:r>
                    </a:p>
                  </a:txBody>
                  <a:tcPr marL="6350" marR="6350" marT="6350" marB="0" anchor="ctr">
                    <a:solidFill>
                      <a:schemeClr val="accent1">
                        <a:lumMod val="20000"/>
                        <a:lumOff val="80000"/>
                      </a:schemeClr>
                    </a:solidFill>
                  </a:tcPr>
                </a:tc>
                <a:tc>
                  <a:txBody>
                    <a:bodyPr/>
                    <a:lstStyle/>
                    <a:p>
                      <a:pPr algn="l" fontAlgn="b"/>
                      <a:r>
                        <a:rPr lang="en-AU" sz="1200" b="0" i="0" u="none" strike="noStrike" dirty="0">
                          <a:solidFill>
                            <a:srgbClr val="000000"/>
                          </a:solidFill>
                          <a:effectLst/>
                          <a:latin typeface="+mj-lt"/>
                        </a:rPr>
                        <a:t>Senegal</a:t>
                      </a:r>
                    </a:p>
                  </a:txBody>
                  <a:tcPr marL="36000" marR="6350" marT="6350" marB="0" anchor="ctr">
                    <a:solidFill>
                      <a:srgbClr val="F7F7F7"/>
                    </a:solidFill>
                  </a:tcPr>
                </a:tc>
                <a:tc vMerge="1">
                  <a:txBody>
                    <a:bodyPr/>
                    <a:lstStyle/>
                    <a:p>
                      <a:pPr algn="ctr" fontAlgn="b"/>
                      <a:endParaRPr lang="en-AU" sz="1100" b="0" i="0" u="none" strike="noStrike" dirty="0">
                        <a:solidFill>
                          <a:srgbClr val="000000"/>
                        </a:solidFill>
                        <a:effectLst/>
                        <a:latin typeface="+mj-lt"/>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2650296131"/>
                  </a:ext>
                </a:extLst>
              </a:tr>
              <a:tr h="184150">
                <a:tc>
                  <a:txBody>
                    <a:bodyPr/>
                    <a:lstStyle/>
                    <a:p>
                      <a:pPr algn="l" fontAlgn="b"/>
                      <a:r>
                        <a:rPr lang="en-AU" sz="1200" b="0" i="0" u="none" strike="noStrike" dirty="0">
                          <a:solidFill>
                            <a:srgbClr val="000000"/>
                          </a:solidFill>
                          <a:effectLst/>
                          <a:latin typeface="+mj-lt"/>
                        </a:rPr>
                        <a:t>Jordan</a:t>
                      </a:r>
                    </a:p>
                  </a:txBody>
                  <a:tcPr marL="36000" marR="6350" marT="6350" marB="0" anchor="b">
                    <a:solidFill>
                      <a:srgbClr val="F7F7F7"/>
                    </a:solidFill>
                  </a:tcPr>
                </a:tc>
                <a:tc>
                  <a:txBody>
                    <a:bodyPr/>
                    <a:lstStyle/>
                    <a:p>
                      <a:pPr marL="0" algn="ctr" defTabSz="914332" rtl="0" eaLnBrk="1" fontAlgn="b" latinLnBrk="0" hangingPunct="1"/>
                      <a:r>
                        <a:rPr lang="en-AU" sz="1200" b="0" i="0" u="none" strike="noStrike" kern="1200" dirty="0">
                          <a:solidFill>
                            <a:srgbClr val="000000"/>
                          </a:solidFill>
                          <a:effectLst/>
                          <a:latin typeface="+mj-lt"/>
                          <a:ea typeface="+mn-ea"/>
                          <a:cs typeface="+mn-cs"/>
                        </a:rPr>
                        <a:t>20%</a:t>
                      </a:r>
                    </a:p>
                  </a:txBody>
                  <a:tcPr marL="6350" marR="6350" marT="6350" marB="0" anchor="ctr">
                    <a:solidFill>
                      <a:srgbClr val="F4BE9E"/>
                    </a:solidFill>
                  </a:tcPr>
                </a:tc>
                <a:tc>
                  <a:txBody>
                    <a:bodyPr/>
                    <a:lstStyle/>
                    <a:p>
                      <a:pPr marL="0" algn="ctr" defTabSz="914332" rtl="0" eaLnBrk="1" fontAlgn="b" latinLnBrk="0" hangingPunct="1"/>
                      <a:r>
                        <a:rPr lang="en-AU" sz="1200" b="0" i="0" u="none" strike="noStrike" kern="1200" dirty="0">
                          <a:solidFill>
                            <a:srgbClr val="000000"/>
                          </a:solidFill>
                          <a:effectLst/>
                          <a:latin typeface="+mj-lt"/>
                          <a:ea typeface="+mn-ea"/>
                          <a:cs typeface="+mn-cs"/>
                        </a:rPr>
                        <a:t>10%</a:t>
                      </a:r>
                    </a:p>
                  </a:txBody>
                  <a:tcPr marL="6350" marR="6350" marT="6350" marB="0" anchor="ctr">
                    <a:solidFill>
                      <a:schemeClr val="accent1">
                        <a:lumMod val="20000"/>
                        <a:lumOff val="80000"/>
                      </a:schemeClr>
                    </a:solidFill>
                  </a:tcPr>
                </a:tc>
                <a:tc>
                  <a:txBody>
                    <a:bodyPr/>
                    <a:lstStyle/>
                    <a:p>
                      <a:pPr algn="l" fontAlgn="b"/>
                      <a:r>
                        <a:rPr lang="en-AU" sz="1200" b="0" i="0" u="none" strike="noStrike" dirty="0">
                          <a:solidFill>
                            <a:srgbClr val="000000"/>
                          </a:solidFill>
                          <a:effectLst/>
                          <a:latin typeface="+mj-lt"/>
                        </a:rPr>
                        <a:t>Togo</a:t>
                      </a:r>
                    </a:p>
                  </a:txBody>
                  <a:tcPr marL="36000" marR="6350" marT="6350" marB="0" anchor="ctr">
                    <a:solidFill>
                      <a:srgbClr val="F7F7F7"/>
                    </a:solidFill>
                  </a:tcPr>
                </a:tc>
                <a:tc vMerge="1">
                  <a:txBody>
                    <a:bodyPr/>
                    <a:lstStyle/>
                    <a:p>
                      <a:pPr algn="ctr" fontAlgn="b"/>
                      <a:endParaRPr lang="en-AU" sz="1100" b="0" i="0" u="none" strike="noStrike" dirty="0">
                        <a:solidFill>
                          <a:srgbClr val="000000"/>
                        </a:solidFill>
                        <a:effectLst/>
                        <a:latin typeface="+mj-lt"/>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4057549623"/>
                  </a:ext>
                </a:extLst>
              </a:tr>
              <a:tr h="184150">
                <a:tc>
                  <a:txBody>
                    <a:bodyPr/>
                    <a:lstStyle/>
                    <a:p>
                      <a:pPr algn="l" fontAlgn="b"/>
                      <a:r>
                        <a:rPr lang="en-AU" sz="1200" b="0" i="0" u="none" strike="noStrike" dirty="0">
                          <a:solidFill>
                            <a:srgbClr val="000000"/>
                          </a:solidFill>
                          <a:effectLst/>
                          <a:latin typeface="+mj-lt"/>
                        </a:rPr>
                        <a:t>Nigeria</a:t>
                      </a:r>
                    </a:p>
                  </a:txBody>
                  <a:tcPr marL="36000" marR="6350" marT="6350" marB="0" anchor="b">
                    <a:solidFill>
                      <a:srgbClr val="F7F7F7"/>
                    </a:solidFill>
                  </a:tcPr>
                </a:tc>
                <a:tc>
                  <a:txBody>
                    <a:bodyPr/>
                    <a:lstStyle/>
                    <a:p>
                      <a:pPr marL="0" algn="ctr" defTabSz="914332" rtl="0" eaLnBrk="1" fontAlgn="b" latinLnBrk="0" hangingPunct="1"/>
                      <a:r>
                        <a:rPr lang="en-AU" sz="1200" b="0" i="0" u="none" strike="noStrike" kern="1200" dirty="0">
                          <a:solidFill>
                            <a:srgbClr val="000000"/>
                          </a:solidFill>
                          <a:effectLst/>
                          <a:latin typeface="+mj-lt"/>
                          <a:ea typeface="+mn-ea"/>
                          <a:cs typeface="+mn-cs"/>
                        </a:rPr>
                        <a:t>14%</a:t>
                      </a:r>
                    </a:p>
                  </a:txBody>
                  <a:tcPr marL="6350" marR="6350" marT="6350" marB="0" anchor="ctr">
                    <a:solidFill>
                      <a:srgbClr val="F4BE9E"/>
                    </a:solidFill>
                  </a:tcPr>
                </a:tc>
                <a:tc>
                  <a:txBody>
                    <a:bodyPr/>
                    <a:lstStyle/>
                    <a:p>
                      <a:pPr marL="0" algn="ctr" defTabSz="914332" rtl="0" eaLnBrk="1" fontAlgn="b" latinLnBrk="0" hangingPunct="1"/>
                      <a:r>
                        <a:rPr lang="en-AU" sz="1200" b="0" i="0" u="none" strike="noStrike" kern="1200" dirty="0">
                          <a:solidFill>
                            <a:srgbClr val="000000"/>
                          </a:solidFill>
                          <a:effectLst/>
                          <a:latin typeface="+mj-lt"/>
                          <a:ea typeface="+mn-ea"/>
                          <a:cs typeface="+mn-cs"/>
                        </a:rPr>
                        <a:t>10%</a:t>
                      </a:r>
                    </a:p>
                  </a:txBody>
                  <a:tcPr marL="6350" marR="6350" marT="6350" marB="0" anchor="ctr">
                    <a:solidFill>
                      <a:schemeClr val="accent1">
                        <a:lumMod val="20000"/>
                        <a:lumOff val="80000"/>
                      </a:schemeClr>
                    </a:solidFill>
                  </a:tcPr>
                </a:tc>
                <a:tc>
                  <a:txBody>
                    <a:bodyPr/>
                    <a:lstStyle/>
                    <a:p>
                      <a:pPr algn="ctr" fontAlgn="b"/>
                      <a:endParaRPr lang="en-AU" sz="1200" b="0" i="0" u="none" strike="noStrike" dirty="0">
                        <a:solidFill>
                          <a:srgbClr val="000000"/>
                        </a:solidFill>
                        <a:effectLst/>
                        <a:latin typeface="+mj-lt"/>
                      </a:endParaRPr>
                    </a:p>
                  </a:txBody>
                  <a:tcPr marL="6350" marR="6350" marT="6350" marB="0" anchor="ctr">
                    <a:solidFill>
                      <a:srgbClr val="F7F7F7"/>
                    </a:solidFill>
                  </a:tcPr>
                </a:tc>
                <a:tc>
                  <a:txBody>
                    <a:bodyPr/>
                    <a:lstStyle/>
                    <a:p>
                      <a:pPr algn="ctr" fontAlgn="b"/>
                      <a:endParaRPr lang="en-AU" sz="1200" b="0" i="0" u="none" strike="noStrike" dirty="0">
                        <a:solidFill>
                          <a:srgbClr val="000000"/>
                        </a:solidFill>
                        <a:effectLst/>
                        <a:latin typeface="+mj-lt"/>
                      </a:endParaRPr>
                    </a:p>
                  </a:txBody>
                  <a:tcPr marL="6350" marR="6350" marT="6350" marB="0" anchor="ctr">
                    <a:solidFill>
                      <a:srgbClr val="F7F7F7"/>
                    </a:solidFill>
                  </a:tcPr>
                </a:tc>
                <a:extLst>
                  <a:ext uri="{0D108BD9-81ED-4DB2-BD59-A6C34878D82A}">
                    <a16:rowId xmlns:a16="http://schemas.microsoft.com/office/drawing/2014/main" val="396559640"/>
                  </a:ext>
                </a:extLst>
              </a:tr>
            </a:tbl>
          </a:graphicData>
        </a:graphic>
      </p:graphicFrame>
      <p:sp>
        <p:nvSpPr>
          <p:cNvPr id="11" name="TextBox 10">
            <a:extLst>
              <a:ext uri="{FF2B5EF4-FFF2-40B4-BE49-F238E27FC236}">
                <a16:creationId xmlns:a16="http://schemas.microsoft.com/office/drawing/2014/main" id="{FEE490BF-97F5-413E-A129-B1C2D82ABD9A}"/>
              </a:ext>
            </a:extLst>
          </p:cNvPr>
          <p:cNvSpPr txBox="1"/>
          <p:nvPr/>
        </p:nvSpPr>
        <p:spPr>
          <a:xfrm>
            <a:off x="161975" y="6166087"/>
            <a:ext cx="94163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494642"/>
                </a:solidFill>
                <a:effectLst/>
                <a:uLnTx/>
                <a:uFillTx/>
                <a:latin typeface="Arial" panose="020B0604020202020204"/>
                <a:ea typeface="+mn-ea"/>
                <a:cs typeface="+mn-cs"/>
              </a:rPr>
              <a:t>Source:</a:t>
            </a:r>
            <a:r>
              <a:rPr kumimoji="0" lang="en-AU" sz="900" b="0" i="0" u="none" strike="noStrike" kern="1200" cap="none" spc="0" normalizeH="0" baseline="0" noProof="0" dirty="0">
                <a:ln>
                  <a:noFill/>
                </a:ln>
                <a:solidFill>
                  <a:srgbClr val="494642"/>
                </a:solidFill>
                <a:effectLst/>
                <a:uLnTx/>
                <a:uFillTx/>
                <a:latin typeface="Arial" panose="020B0604020202020204"/>
                <a:ea typeface="+mn-ea"/>
                <a:cs typeface="+mn-cs"/>
              </a:rPr>
              <a:t> BBC, MSCI  Updated: 11 April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dirty="0">
                <a:solidFill>
                  <a:srgbClr val="494642"/>
                </a:solidFill>
                <a:latin typeface="Arial" panose="020B0604020202020204"/>
              </a:rPr>
              <a:t>*</a:t>
            </a:r>
            <a:r>
              <a:rPr lang="en-AU" sz="900" dirty="0">
                <a:solidFill>
                  <a:srgbClr val="494642"/>
                </a:solidFill>
                <a:latin typeface="Arial" panose="020B0604020202020204"/>
              </a:rPr>
              <a:t>European Union, Developed: Austria, Belgium, Denmark, Finland, France, Germany, Ireland, Italy, Netherlands, Portugal, Spain, Sweden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a:solidFill>
                  <a:srgbClr val="494642"/>
                </a:solidFill>
                <a:latin typeface="Arial" panose="020B0604020202020204"/>
              </a:rPr>
              <a:t>^European Union, Emerging: Czech Republic, Greece, Hungary, Poland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a:solidFill>
                  <a:srgbClr val="494642"/>
                </a:solidFill>
                <a:latin typeface="Arial" panose="020B0604020202020204"/>
              </a:rPr>
              <a:t># European Union, Frontier: </a:t>
            </a:r>
            <a:r>
              <a:rPr lang="it-IT" sz="900" dirty="0">
                <a:solidFill>
                  <a:srgbClr val="494642"/>
                </a:solidFill>
                <a:latin typeface="Arial" panose="020B0604020202020204"/>
              </a:rPr>
              <a:t>Croatia, Estonia, Lithuania, Romania, Slovenia</a:t>
            </a:r>
            <a:endParaRPr kumimoji="0" lang="en-AU" sz="90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798A7EF1-88F8-1D7F-3B01-6A2EC8A1B112}"/>
              </a:ext>
            </a:extLst>
          </p:cNvPr>
          <p:cNvSpPr txBox="1"/>
          <p:nvPr/>
        </p:nvSpPr>
        <p:spPr>
          <a:xfrm>
            <a:off x="335034" y="5677510"/>
            <a:ext cx="11874855" cy="276999"/>
          </a:xfrm>
          <a:prstGeom prst="rect">
            <a:avLst/>
          </a:prstGeom>
          <a:noFill/>
        </p:spPr>
        <p:txBody>
          <a:bodyPr wrap="square" rtlCol="0">
            <a:spAutoFit/>
          </a:bodyPr>
          <a:lstStyle/>
          <a:p>
            <a:r>
              <a:rPr lang="en-AU" sz="1200" b="1" dirty="0"/>
              <a:t>Mexico and Canada</a:t>
            </a:r>
            <a:r>
              <a:rPr lang="en-AU" sz="1200" dirty="0"/>
              <a:t>: On 1 February, the Trump administration imposed 25% tariffs on all goods. Except for Canadian oil and energy exports which received a 10% tariff. </a:t>
            </a:r>
          </a:p>
        </p:txBody>
      </p:sp>
      <p:sp>
        <p:nvSpPr>
          <p:cNvPr id="15" name="Speech Bubble: Rectangle with Corners Rounded 14">
            <a:extLst>
              <a:ext uri="{FF2B5EF4-FFF2-40B4-BE49-F238E27FC236}">
                <a16:creationId xmlns:a16="http://schemas.microsoft.com/office/drawing/2014/main" id="{7C440EB2-B4F6-146A-73B9-77646BF24013}"/>
              </a:ext>
            </a:extLst>
          </p:cNvPr>
          <p:cNvSpPr/>
          <p:nvPr/>
        </p:nvSpPr>
        <p:spPr>
          <a:xfrm>
            <a:off x="444108" y="1644011"/>
            <a:ext cx="2315333" cy="309580"/>
          </a:xfrm>
          <a:prstGeom prst="wedgeRoundRectCallout">
            <a:avLst>
              <a:gd name="adj1" fmla="val -21178"/>
              <a:gd name="adj2" fmla="val 45089"/>
              <a:gd name="adj3" fmla="val 16667"/>
            </a:avLst>
          </a:prstGeom>
          <a:solidFill>
            <a:schemeClr val="accent3"/>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AU" sz="15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br>
            <a:br>
              <a:rPr kumimoji="0" lang="en-AU" sz="15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br>
            <a:br>
              <a:rPr kumimoji="0" lang="en-AU" sz="15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br>
            <a:r>
              <a:rPr kumimoji="0" lang="en-AU" sz="16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t>Developed Markets</a:t>
            </a:r>
            <a:endParaRPr kumimoji="0" lang="en-AU" sz="16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5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5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5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7" name="Speech Bubble: Rectangle with Corners Rounded 16">
            <a:extLst>
              <a:ext uri="{FF2B5EF4-FFF2-40B4-BE49-F238E27FC236}">
                <a16:creationId xmlns:a16="http://schemas.microsoft.com/office/drawing/2014/main" id="{BC332782-3F44-8715-AAEC-F9B6878F74EC}"/>
              </a:ext>
            </a:extLst>
          </p:cNvPr>
          <p:cNvSpPr/>
          <p:nvPr/>
        </p:nvSpPr>
        <p:spPr>
          <a:xfrm>
            <a:off x="4285848" y="1644011"/>
            <a:ext cx="2463877" cy="315537"/>
          </a:xfrm>
          <a:prstGeom prst="wedgeRoundRectCallout">
            <a:avLst>
              <a:gd name="adj1" fmla="val -21178"/>
              <a:gd name="adj2" fmla="val 45089"/>
              <a:gd name="adj3" fmla="val 16667"/>
            </a:avLst>
          </a:prstGeom>
          <a:solidFill>
            <a:schemeClr val="accent3"/>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AU" sz="15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br>
            <a:br>
              <a:rPr kumimoji="0" lang="en-AU" sz="15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br>
            <a:br>
              <a:rPr kumimoji="0" lang="en-AU" sz="15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br>
            <a:r>
              <a:rPr kumimoji="0" lang="en-AU" sz="16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t>Emerging Markets</a:t>
            </a:r>
            <a:endParaRPr kumimoji="0" lang="en-AU" sz="16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5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5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5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Speech Bubble: Rectangle with Corners Rounded 17">
            <a:extLst>
              <a:ext uri="{FF2B5EF4-FFF2-40B4-BE49-F238E27FC236}">
                <a16:creationId xmlns:a16="http://schemas.microsoft.com/office/drawing/2014/main" id="{CB273899-E171-D391-0E21-9FFD58290EA2}"/>
              </a:ext>
            </a:extLst>
          </p:cNvPr>
          <p:cNvSpPr/>
          <p:nvPr/>
        </p:nvSpPr>
        <p:spPr>
          <a:xfrm>
            <a:off x="8771700" y="1647326"/>
            <a:ext cx="2463877" cy="315537"/>
          </a:xfrm>
          <a:prstGeom prst="wedgeRoundRectCallout">
            <a:avLst>
              <a:gd name="adj1" fmla="val -21178"/>
              <a:gd name="adj2" fmla="val 45089"/>
              <a:gd name="adj3" fmla="val 16667"/>
            </a:avLst>
          </a:prstGeom>
          <a:solidFill>
            <a:schemeClr val="accent3"/>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AU" sz="15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br>
            <a:br>
              <a:rPr kumimoji="0" lang="en-AU" sz="15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br>
            <a:br>
              <a:rPr kumimoji="0" lang="en-AU" sz="15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br>
            <a:r>
              <a:rPr kumimoji="0" lang="en-AU" sz="16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t>Frontier Markets</a:t>
            </a:r>
            <a:endParaRPr kumimoji="0" lang="en-AU" sz="16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5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5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5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37278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AEA7E5-43D7-70AF-C5FA-CD7CBB3B70EC}"/>
              </a:ext>
            </a:extLst>
          </p:cNvPr>
          <p:cNvSpPr/>
          <p:nvPr/>
        </p:nvSpPr>
        <p:spPr>
          <a:xfrm>
            <a:off x="0" y="1320800"/>
            <a:ext cx="12192000" cy="553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E757FECC-7953-A1FB-FC93-C6C21C42F198}"/>
              </a:ext>
            </a:extLst>
          </p:cNvPr>
          <p:cNvSpPr>
            <a:spLocks noGrp="1"/>
          </p:cNvSpPr>
          <p:nvPr>
            <p:ph type="sldNum" sz="quarter" idx="12"/>
          </p:nvPr>
        </p:nvSpPr>
        <p:spPr/>
        <p:txBody>
          <a:bodyPr/>
          <a:lstStyle/>
          <a:p>
            <a:fld id="{E6316B6A-336A-44FF-82DA-A4D1594FA055}" type="slidenum">
              <a:rPr lang="en-AU" smtClean="0"/>
              <a:t>14</a:t>
            </a:fld>
            <a:endParaRPr lang="en-AU" dirty="0"/>
          </a:p>
        </p:txBody>
      </p:sp>
      <p:sp>
        <p:nvSpPr>
          <p:cNvPr id="7" name="Title 3">
            <a:extLst>
              <a:ext uri="{FF2B5EF4-FFF2-40B4-BE49-F238E27FC236}">
                <a16:creationId xmlns:a16="http://schemas.microsoft.com/office/drawing/2014/main" id="{1849B764-14BB-E353-2AEB-5FBC8D018F01}"/>
              </a:ext>
            </a:extLst>
          </p:cNvPr>
          <p:cNvSpPr>
            <a:spLocks noGrp="1"/>
          </p:cNvSpPr>
          <p:nvPr>
            <p:ph type="title"/>
          </p:nvPr>
        </p:nvSpPr>
        <p:spPr>
          <a:xfrm>
            <a:off x="439972" y="405791"/>
            <a:ext cx="9416317" cy="692024"/>
          </a:xfrm>
        </p:spPr>
        <p:txBody>
          <a:bodyPr/>
          <a:lstStyle/>
          <a:p>
            <a:r>
              <a:rPr lang="en-AU" sz="2400" dirty="0"/>
              <a:t>Manufacturing: someone’s American dream</a:t>
            </a:r>
            <a:br>
              <a:rPr lang="en-US" sz="2400" dirty="0"/>
            </a:br>
            <a:r>
              <a:rPr lang="en-AU" sz="2000" b="0" dirty="0">
                <a:solidFill>
                  <a:schemeClr val="accent1"/>
                </a:solidFill>
              </a:rPr>
              <a:t>Just not mine…</a:t>
            </a:r>
            <a:br>
              <a:rPr lang="en-US" sz="2400" dirty="0"/>
            </a:br>
            <a:br>
              <a:rPr lang="en-US" sz="2400" dirty="0"/>
            </a:br>
            <a:endParaRPr lang="en-AU" b="0" dirty="0"/>
          </a:p>
        </p:txBody>
      </p:sp>
      <p:sp>
        <p:nvSpPr>
          <p:cNvPr id="2" name="TextBox 1">
            <a:extLst>
              <a:ext uri="{FF2B5EF4-FFF2-40B4-BE49-F238E27FC236}">
                <a16:creationId xmlns:a16="http://schemas.microsoft.com/office/drawing/2014/main" id="{2C97B566-230A-C146-5747-8430257D6B61}"/>
              </a:ext>
            </a:extLst>
          </p:cNvPr>
          <p:cNvSpPr txBox="1"/>
          <p:nvPr/>
        </p:nvSpPr>
        <p:spPr>
          <a:xfrm>
            <a:off x="624797" y="6556157"/>
            <a:ext cx="962101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494642"/>
                </a:solidFill>
                <a:effectLst/>
                <a:uLnTx/>
                <a:uFillTx/>
                <a:latin typeface="Arial" panose="020B0604020202020204"/>
                <a:ea typeface="+mn-ea"/>
                <a:cs typeface="+mn-cs"/>
              </a:rPr>
              <a:t>Source: </a:t>
            </a:r>
            <a:r>
              <a:rPr kumimoji="0" lang="en-AU" sz="900" b="0" i="0" u="none" strike="noStrike" kern="1200" cap="none" spc="0" normalizeH="0" baseline="0" noProof="0" dirty="0">
                <a:ln>
                  <a:noFill/>
                </a:ln>
                <a:solidFill>
                  <a:srgbClr val="494642"/>
                </a:solidFill>
                <a:effectLst/>
                <a:uLnTx/>
                <a:uFillTx/>
                <a:latin typeface="Arial" panose="020B0604020202020204"/>
                <a:ea typeface="+mn-ea"/>
                <a:cs typeface="+mn-cs"/>
              </a:rPr>
              <a:t>Cato Institute 2024 Trade and Globalization National Survey. </a:t>
            </a:r>
            <a:endParaRPr kumimoji="0" lang="en-AU" sz="9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3" name="Chart 2">
            <a:extLst>
              <a:ext uri="{FF2B5EF4-FFF2-40B4-BE49-F238E27FC236}">
                <a16:creationId xmlns:a16="http://schemas.microsoft.com/office/drawing/2014/main" id="{EEAACE3D-6D6B-543E-EF58-BCF9CB2B54BA}"/>
              </a:ext>
            </a:extLst>
          </p:cNvPr>
          <p:cNvGraphicFramePr>
            <a:graphicFrameLocks noGrp="1"/>
          </p:cNvGraphicFramePr>
          <p:nvPr>
            <p:extLst>
              <p:ext uri="{D42A27DB-BD31-4B8C-83A1-F6EECF244321}">
                <p14:modId xmlns:p14="http://schemas.microsoft.com/office/powerpoint/2010/main" val="640036428"/>
              </p:ext>
            </p:extLst>
          </p:nvPr>
        </p:nvGraphicFramePr>
        <p:xfrm>
          <a:off x="698606" y="1863516"/>
          <a:ext cx="10154121" cy="4469653"/>
        </p:xfrm>
        <a:graphic>
          <a:graphicData uri="http://schemas.openxmlformats.org/drawingml/2006/chart">
            <c:chart xmlns:c="http://schemas.openxmlformats.org/drawingml/2006/chart" xmlns:r="http://schemas.openxmlformats.org/officeDocument/2006/relationships" r:id="rId2"/>
          </a:graphicData>
        </a:graphic>
      </p:graphicFrame>
      <p:sp>
        <p:nvSpPr>
          <p:cNvPr id="6" name="Speech Bubble: Rectangle with Corners Rounded 5">
            <a:extLst>
              <a:ext uri="{FF2B5EF4-FFF2-40B4-BE49-F238E27FC236}">
                <a16:creationId xmlns:a16="http://schemas.microsoft.com/office/drawing/2014/main" id="{5C56808D-80AE-A0D1-480E-1BA05291039F}"/>
              </a:ext>
            </a:extLst>
          </p:cNvPr>
          <p:cNvSpPr/>
          <p:nvPr/>
        </p:nvSpPr>
        <p:spPr>
          <a:xfrm>
            <a:off x="4711938" y="1470432"/>
            <a:ext cx="4054000" cy="393084"/>
          </a:xfrm>
          <a:prstGeom prst="wedgeRoundRectCallout">
            <a:avLst>
              <a:gd name="adj1" fmla="val -21178"/>
              <a:gd name="adj2" fmla="val 45089"/>
              <a:gd name="adj3" fmla="val 16667"/>
            </a:avLst>
          </a:prstGeom>
          <a:solidFill>
            <a:schemeClr val="accent3"/>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AU" sz="15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br>
            <a:br>
              <a:rPr kumimoji="0" lang="en-AU" sz="15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br>
            <a:br>
              <a:rPr kumimoji="0" lang="en-AU" sz="15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br>
            <a:r>
              <a:rPr lang="en-AU" sz="1600" dirty="0">
                <a:solidFill>
                  <a:prstClr val="white"/>
                </a:solidFill>
                <a:latin typeface="Arial" panose="020B0604020202020204"/>
                <a:cs typeface="Calibri" panose="020F0502020204030204" pitchFamily="34" charset="0"/>
              </a:rPr>
              <a:t>% of Americans surveyed in agreement</a:t>
            </a:r>
            <a:endParaRPr kumimoji="0" lang="en-AU" sz="16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5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5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5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9" name="Straight Connector 8">
            <a:extLst>
              <a:ext uri="{FF2B5EF4-FFF2-40B4-BE49-F238E27FC236}">
                <a16:creationId xmlns:a16="http://schemas.microsoft.com/office/drawing/2014/main" id="{7E011A7E-86B6-2B1A-9C52-07246329993B}"/>
              </a:ext>
            </a:extLst>
          </p:cNvPr>
          <p:cNvCxnSpPr/>
          <p:nvPr/>
        </p:nvCxnSpPr>
        <p:spPr>
          <a:xfrm>
            <a:off x="1285875" y="6173927"/>
            <a:ext cx="98012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DD88C8-1E66-C0E0-F7B0-B1CED1B2D849}"/>
              </a:ext>
            </a:extLst>
          </p:cNvPr>
          <p:cNvCxnSpPr>
            <a:cxnSpLocks/>
          </p:cNvCxnSpPr>
          <p:nvPr/>
        </p:nvCxnSpPr>
        <p:spPr>
          <a:xfrm flipV="1">
            <a:off x="1285875" y="1699765"/>
            <a:ext cx="0" cy="42216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peech Bubble: Oval 13">
            <a:extLst>
              <a:ext uri="{FF2B5EF4-FFF2-40B4-BE49-F238E27FC236}">
                <a16:creationId xmlns:a16="http://schemas.microsoft.com/office/drawing/2014/main" id="{E16BB22A-5A1D-018A-F428-4A244873208B}"/>
              </a:ext>
            </a:extLst>
          </p:cNvPr>
          <p:cNvSpPr/>
          <p:nvPr/>
        </p:nvSpPr>
        <p:spPr>
          <a:xfrm>
            <a:off x="4424220" y="2475344"/>
            <a:ext cx="2586180" cy="1400033"/>
          </a:xfrm>
          <a:prstGeom prst="wedgeEllipseCallout">
            <a:avLst>
              <a:gd name="adj1" fmla="val -51901"/>
              <a:gd name="adj2" fmla="val 38617"/>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AU" sz="1600" dirty="0"/>
            </a:br>
            <a:r>
              <a:rPr lang="en-AU" sz="1500" dirty="0"/>
              <a:t>America would be better off if more Americans worked in manufacturing </a:t>
            </a:r>
          </a:p>
          <a:p>
            <a:pPr algn="ctr"/>
            <a:endParaRPr lang="en-AU" dirty="0"/>
          </a:p>
        </p:txBody>
      </p:sp>
      <p:sp>
        <p:nvSpPr>
          <p:cNvPr id="15" name="Speech Bubble: Oval 14">
            <a:extLst>
              <a:ext uri="{FF2B5EF4-FFF2-40B4-BE49-F238E27FC236}">
                <a16:creationId xmlns:a16="http://schemas.microsoft.com/office/drawing/2014/main" id="{76DAC182-6E6F-DF06-07F5-E30BAE3AC978}"/>
              </a:ext>
            </a:extLst>
          </p:cNvPr>
          <p:cNvSpPr/>
          <p:nvPr/>
        </p:nvSpPr>
        <p:spPr>
          <a:xfrm>
            <a:off x="9146203" y="3814107"/>
            <a:ext cx="2796411" cy="1400034"/>
          </a:xfrm>
          <a:prstGeom prst="wedgeEllipseCallout">
            <a:avLst>
              <a:gd name="adj1" fmla="val -51901"/>
              <a:gd name="adj2" fmla="val 38617"/>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AU" sz="1600" dirty="0"/>
            </a:br>
            <a:r>
              <a:rPr lang="en-AU" sz="1500" dirty="0"/>
              <a:t>I would be better off if I worked in a factory instead of my current field of work  </a:t>
            </a:r>
          </a:p>
          <a:p>
            <a:pPr algn="ctr"/>
            <a:endParaRPr lang="en-AU" dirty="0"/>
          </a:p>
        </p:txBody>
      </p:sp>
    </p:spTree>
    <p:extLst>
      <p:ext uri="{BB962C8B-B14F-4D97-AF65-F5344CB8AC3E}">
        <p14:creationId xmlns:p14="http://schemas.microsoft.com/office/powerpoint/2010/main" val="4084067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FEA0-4DCD-42CD-8F75-CF0C0C5F71D7}"/>
              </a:ext>
            </a:extLst>
          </p:cNvPr>
          <p:cNvSpPr>
            <a:spLocks noGrp="1"/>
          </p:cNvSpPr>
          <p:nvPr>
            <p:ph type="ctrTitle"/>
          </p:nvPr>
        </p:nvSpPr>
        <p:spPr/>
        <p:txBody>
          <a:bodyPr/>
          <a:lstStyle/>
          <a:p>
            <a:r>
              <a:rPr lang="en-US" dirty="0"/>
              <a:t>Portfolio positioning</a:t>
            </a:r>
            <a:endParaRPr lang="en-AU" dirty="0"/>
          </a:p>
        </p:txBody>
      </p:sp>
    </p:spTree>
    <p:extLst>
      <p:ext uri="{BB962C8B-B14F-4D97-AF65-F5344CB8AC3E}">
        <p14:creationId xmlns:p14="http://schemas.microsoft.com/office/powerpoint/2010/main" val="1208758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411652-67EA-44B9-984D-6CE2CE2F0A4A}"/>
              </a:ext>
            </a:extLst>
          </p:cNvPr>
          <p:cNvSpPr/>
          <p:nvPr/>
        </p:nvSpPr>
        <p:spPr>
          <a:xfrm>
            <a:off x="0" y="1073020"/>
            <a:ext cx="12192000" cy="57849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 name="Title 3">
            <a:extLst>
              <a:ext uri="{FF2B5EF4-FFF2-40B4-BE49-F238E27FC236}">
                <a16:creationId xmlns:a16="http://schemas.microsoft.com/office/drawing/2014/main" id="{A39531B8-B910-3108-C7C3-808BEF50D61F}"/>
              </a:ext>
            </a:extLst>
          </p:cNvPr>
          <p:cNvSpPr txBox="1">
            <a:spLocks/>
          </p:cNvSpPr>
          <p:nvPr/>
        </p:nvSpPr>
        <p:spPr>
          <a:xfrm>
            <a:off x="439972" y="425575"/>
            <a:ext cx="9416317" cy="516637"/>
          </a:xfrm>
          <a:prstGeom prst="rect">
            <a:avLst/>
          </a:prstGeom>
        </p:spPr>
        <p:txBody>
          <a:bodyPr vert="horz" lIns="0" tIns="0" rIns="0" bIns="0" rtlCol="0" anchor="t" anchorCtr="0">
            <a:noAutofit/>
          </a:bodyPr>
          <a:lstStyle>
            <a:lvl1pPr algn="l" defTabSz="914332" rtl="0" eaLnBrk="1" latinLnBrk="0" hangingPunct="1">
              <a:lnSpc>
                <a:spcPct val="90000"/>
              </a:lnSpc>
              <a:spcBef>
                <a:spcPct val="0"/>
              </a:spcBef>
              <a:buNone/>
              <a:defRPr sz="3200" b="1" kern="1200">
                <a:solidFill>
                  <a:schemeClr val="accent4"/>
                </a:solidFill>
                <a:latin typeface="+mj-lt"/>
                <a:ea typeface="+mj-ea"/>
                <a:cs typeface="+mj-cs"/>
              </a:defRPr>
            </a:lvl1pPr>
          </a:lstStyle>
          <a:p>
            <a:pPr marL="0" marR="0" lvl="0" indent="0" algn="l" defTabSz="914332"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161818"/>
                </a:solidFill>
                <a:effectLst/>
                <a:uLnTx/>
                <a:uFillTx/>
                <a:latin typeface="Arial" panose="020B0604020202020204"/>
                <a:ea typeface="+mj-ea"/>
                <a:cs typeface="+mj-cs"/>
              </a:rPr>
              <a:t>Current positioning</a:t>
            </a:r>
            <a:br>
              <a:rPr kumimoji="0" lang="en-US" sz="2400" b="1" i="0" u="none" strike="noStrike" kern="1200" cap="none" spc="0" normalizeH="0" baseline="0" noProof="0" dirty="0">
                <a:ln>
                  <a:noFill/>
                </a:ln>
                <a:solidFill>
                  <a:srgbClr val="161818"/>
                </a:solidFill>
                <a:effectLst/>
                <a:uLnTx/>
                <a:uFillTx/>
                <a:latin typeface="Arial" panose="020B0604020202020204"/>
                <a:ea typeface="+mj-ea"/>
                <a:cs typeface="+mj-cs"/>
              </a:rPr>
            </a:br>
            <a:br>
              <a:rPr kumimoji="0" lang="en-US" sz="2400" b="1" i="0" u="none" strike="noStrike" kern="1200" cap="none" spc="0" normalizeH="0" baseline="0" noProof="0" dirty="0">
                <a:ln>
                  <a:noFill/>
                </a:ln>
                <a:solidFill>
                  <a:srgbClr val="161818"/>
                </a:solidFill>
                <a:effectLst/>
                <a:uLnTx/>
                <a:uFillTx/>
                <a:latin typeface="Arial" panose="020B0604020202020204"/>
                <a:ea typeface="+mj-ea"/>
                <a:cs typeface="+mj-cs"/>
              </a:rPr>
            </a:br>
            <a:endParaRPr kumimoji="0" lang="en-AU" sz="3200" b="0" i="0" u="none" strike="noStrike" kern="1200" cap="none" spc="0" normalizeH="0" baseline="0" noProof="0" dirty="0">
              <a:ln>
                <a:noFill/>
              </a:ln>
              <a:solidFill>
                <a:srgbClr val="161818"/>
              </a:solidFill>
              <a:effectLst/>
              <a:uLnTx/>
              <a:uFillTx/>
              <a:latin typeface="Arial" panose="020B0604020202020204"/>
              <a:ea typeface="+mj-ea"/>
              <a:cs typeface="+mj-cs"/>
            </a:endParaRPr>
          </a:p>
        </p:txBody>
      </p:sp>
      <p:graphicFrame>
        <p:nvGraphicFramePr>
          <p:cNvPr id="2" name="Table 1">
            <a:extLst>
              <a:ext uri="{FF2B5EF4-FFF2-40B4-BE49-F238E27FC236}">
                <a16:creationId xmlns:a16="http://schemas.microsoft.com/office/drawing/2014/main" id="{6FF140CC-EC29-D319-0F60-3D7AD9A092EF}"/>
              </a:ext>
            </a:extLst>
          </p:cNvPr>
          <p:cNvGraphicFramePr>
            <a:graphicFrameLocks noGrp="1"/>
          </p:cNvGraphicFramePr>
          <p:nvPr>
            <p:extLst>
              <p:ext uri="{D42A27DB-BD31-4B8C-83A1-F6EECF244321}">
                <p14:modId xmlns:p14="http://schemas.microsoft.com/office/powerpoint/2010/main" val="1832929140"/>
              </p:ext>
            </p:extLst>
          </p:nvPr>
        </p:nvGraphicFramePr>
        <p:xfrm>
          <a:off x="193683" y="1325199"/>
          <a:ext cx="11777488" cy="4701680"/>
        </p:xfrm>
        <a:graphic>
          <a:graphicData uri="http://schemas.openxmlformats.org/drawingml/2006/table">
            <a:tbl>
              <a:tblPr firstRow="1" bandRow="1">
                <a:tableStyleId>{5C22544A-7EE6-4342-B048-85BDC9FD1C3A}</a:tableStyleId>
              </a:tblPr>
              <a:tblGrid>
                <a:gridCol w="2508169">
                  <a:extLst>
                    <a:ext uri="{9D8B030D-6E8A-4147-A177-3AD203B41FA5}">
                      <a16:colId xmlns:a16="http://schemas.microsoft.com/office/drawing/2014/main" val="1943239670"/>
                    </a:ext>
                  </a:extLst>
                </a:gridCol>
                <a:gridCol w="399853">
                  <a:extLst>
                    <a:ext uri="{9D8B030D-6E8A-4147-A177-3AD203B41FA5}">
                      <a16:colId xmlns:a16="http://schemas.microsoft.com/office/drawing/2014/main" val="1201818814"/>
                    </a:ext>
                  </a:extLst>
                </a:gridCol>
                <a:gridCol w="399853">
                  <a:extLst>
                    <a:ext uri="{9D8B030D-6E8A-4147-A177-3AD203B41FA5}">
                      <a16:colId xmlns:a16="http://schemas.microsoft.com/office/drawing/2014/main" val="3436735640"/>
                    </a:ext>
                  </a:extLst>
                </a:gridCol>
                <a:gridCol w="399853">
                  <a:extLst>
                    <a:ext uri="{9D8B030D-6E8A-4147-A177-3AD203B41FA5}">
                      <a16:colId xmlns:a16="http://schemas.microsoft.com/office/drawing/2014/main" val="39044535"/>
                    </a:ext>
                  </a:extLst>
                </a:gridCol>
                <a:gridCol w="399853">
                  <a:extLst>
                    <a:ext uri="{9D8B030D-6E8A-4147-A177-3AD203B41FA5}">
                      <a16:colId xmlns:a16="http://schemas.microsoft.com/office/drawing/2014/main" val="2417156216"/>
                    </a:ext>
                  </a:extLst>
                </a:gridCol>
                <a:gridCol w="399853">
                  <a:extLst>
                    <a:ext uri="{9D8B030D-6E8A-4147-A177-3AD203B41FA5}">
                      <a16:colId xmlns:a16="http://schemas.microsoft.com/office/drawing/2014/main" val="3206954402"/>
                    </a:ext>
                  </a:extLst>
                </a:gridCol>
                <a:gridCol w="7270054">
                  <a:extLst>
                    <a:ext uri="{9D8B030D-6E8A-4147-A177-3AD203B41FA5}">
                      <a16:colId xmlns:a16="http://schemas.microsoft.com/office/drawing/2014/main" val="798409680"/>
                    </a:ext>
                  </a:extLst>
                </a:gridCol>
              </a:tblGrid>
              <a:tr h="370840">
                <a:tc rowSpan="2">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en-AU" sz="1600" b="1" dirty="0">
                          <a:solidFill>
                            <a:schemeClr val="bg1"/>
                          </a:solidFill>
                        </a:rPr>
                        <a:t>Asset Class</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gridSpan="5">
                  <a:txBody>
                    <a:bodyPr/>
                    <a:lstStyle/>
                    <a:p>
                      <a:pPr algn="ctr"/>
                      <a:r>
                        <a:rPr lang="en-AU" sz="1600" dirty="0"/>
                        <a:t>Attractiveness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en-AU" dirty="0"/>
                    </a:p>
                  </a:txBody>
                  <a:tcPr/>
                </a:tc>
                <a:tc hMerge="1">
                  <a:txBody>
                    <a:bodyPr/>
                    <a:lstStyle/>
                    <a:p>
                      <a:endParaRPr lang="en-AU" dirty="0"/>
                    </a:p>
                  </a:txBody>
                  <a:tcPr/>
                </a:tc>
                <a:tc hMerge="1">
                  <a:txBody>
                    <a:bodyPr/>
                    <a:lstStyle/>
                    <a:p>
                      <a:endParaRPr lang="en-AU" dirty="0"/>
                    </a:p>
                  </a:txBody>
                  <a:tcPr/>
                </a:tc>
                <a:tc hMerge="1">
                  <a:txBody>
                    <a:bodyPr/>
                    <a:lstStyle/>
                    <a:p>
                      <a:endParaRPr lang="en-AU" dirty="0"/>
                    </a:p>
                  </a:txBody>
                  <a:tcPr/>
                </a:tc>
                <a:tc rowSpan="2">
                  <a:txBody>
                    <a:bodyPr/>
                    <a:lstStyle/>
                    <a:p>
                      <a:pPr algn="ctr"/>
                      <a:r>
                        <a:rPr lang="en-AU" sz="1600" dirty="0"/>
                        <a:t>Comments</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756677693"/>
                  </a:ext>
                </a:extLst>
              </a:tr>
              <a:tr h="370840">
                <a:tc vMerge="1">
                  <a:txBody>
                    <a:bodyPr/>
                    <a:lstStyle/>
                    <a:p>
                      <a:endParaRP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en-AU" sz="1600" b="1" dirty="0">
                          <a:solidFill>
                            <a:schemeClr val="bg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endParaRPr lang="en-AU" sz="16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endParaRPr lang="en-AU" sz="16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endParaRPr lang="en-AU" sz="16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en-AU" sz="1600" b="1" dirty="0">
                          <a:solidFill>
                            <a:schemeClr val="bg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vMerge="1">
                  <a:txBody>
                    <a:bodyPr/>
                    <a:lstStyle/>
                    <a:p>
                      <a:pPr algn="ctr"/>
                      <a:endParaRPr lang="en-AU" sz="16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457903802"/>
                  </a:ext>
                </a:extLst>
              </a:tr>
              <a:tr h="360000">
                <a:tc>
                  <a:txBody>
                    <a:bodyPr/>
                    <a:lstStyle/>
                    <a:p>
                      <a:pPr algn="l"/>
                      <a:r>
                        <a:rPr lang="en-AU" sz="1400" dirty="0"/>
                        <a:t>Australian shares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11">
                  <a:txBody>
                    <a:bodyPr/>
                    <a:lstStyle/>
                    <a:p>
                      <a:pPr marL="285750" indent="-285750">
                        <a:buClr>
                          <a:srgbClr val="F4BE9E"/>
                        </a:buClr>
                        <a:buFont typeface="Arial" panose="020B0604020202020204" pitchFamily="34" charset="0"/>
                        <a:buChar char="•"/>
                      </a:pPr>
                      <a:endParaRPr lang="en-AU" sz="1400" dirty="0"/>
                    </a:p>
                    <a:p>
                      <a:pPr marL="285750" indent="-285750">
                        <a:buClr>
                          <a:srgbClr val="F4BE9E"/>
                        </a:buClr>
                        <a:buFont typeface="Arial" panose="020B0604020202020204" pitchFamily="34" charset="0"/>
                        <a:buChar char="•"/>
                      </a:pPr>
                      <a:endParaRPr lang="en-AU" sz="1400" dirty="0"/>
                    </a:p>
                    <a:p>
                      <a:pPr marL="285750" indent="-285750">
                        <a:buClr>
                          <a:srgbClr val="F4BE9E"/>
                        </a:buClr>
                        <a:buFont typeface="Arial" panose="020B0604020202020204" pitchFamily="34" charset="0"/>
                        <a:buChar char="•"/>
                      </a:pPr>
                      <a:r>
                        <a:rPr lang="en-AU" sz="1400" dirty="0"/>
                        <a:t>We have a neutral view on growth assets.</a:t>
                      </a:r>
                    </a:p>
                    <a:p>
                      <a:pPr marL="0" indent="0">
                        <a:buClr>
                          <a:srgbClr val="F4BE9E"/>
                        </a:buClr>
                        <a:buFont typeface="Arial" panose="020B0604020202020204" pitchFamily="34" charset="0"/>
                        <a:buNone/>
                      </a:pPr>
                      <a:endParaRPr lang="en-AU" sz="1400" dirty="0"/>
                    </a:p>
                    <a:p>
                      <a:pPr marL="285750" indent="-285750">
                        <a:buClr>
                          <a:srgbClr val="F4BE9E"/>
                        </a:buClr>
                        <a:buFont typeface="Arial" panose="020B0604020202020204" pitchFamily="34" charset="0"/>
                        <a:buChar char="•"/>
                      </a:pPr>
                      <a:r>
                        <a:rPr lang="en-AU" sz="1400" dirty="0"/>
                        <a:t>Australian and global shares are neutral acknowledging softening fundamentals and a cautious outlook against improving valuations</a:t>
                      </a:r>
                      <a:r>
                        <a:rPr lang="en-AU" sz="1400" kern="1200" dirty="0">
                          <a:solidFill>
                            <a:schemeClr val="dk1"/>
                          </a:solidFill>
                          <a:latin typeface="+mn-lt"/>
                          <a:ea typeface="+mn-ea"/>
                          <a:cs typeface="+mn-cs"/>
                        </a:rPr>
                        <a:t>.</a:t>
                      </a:r>
                      <a:br>
                        <a:rPr lang="en-AU" sz="1400" kern="1200" dirty="0">
                          <a:solidFill>
                            <a:schemeClr val="dk1"/>
                          </a:solidFill>
                          <a:latin typeface="+mn-lt"/>
                          <a:ea typeface="+mn-ea"/>
                          <a:cs typeface="+mn-cs"/>
                        </a:rPr>
                      </a:br>
                      <a:endParaRPr lang="en-AU" sz="1400" kern="1200" dirty="0">
                        <a:solidFill>
                          <a:schemeClr val="dk1"/>
                        </a:solidFill>
                        <a:latin typeface="+mn-lt"/>
                        <a:ea typeface="+mn-ea"/>
                        <a:cs typeface="+mn-cs"/>
                      </a:endParaRPr>
                    </a:p>
                    <a:p>
                      <a:pPr marL="285750" marR="0" lvl="0" indent="-285750" algn="l" defTabSz="914332" rtl="0" eaLnBrk="1" fontAlgn="auto" latinLnBrk="0" hangingPunct="1">
                        <a:lnSpc>
                          <a:spcPct val="100000"/>
                        </a:lnSpc>
                        <a:spcBef>
                          <a:spcPts val="0"/>
                        </a:spcBef>
                        <a:spcAft>
                          <a:spcPts val="0"/>
                        </a:spcAft>
                        <a:buClr>
                          <a:srgbClr val="F4BE9E"/>
                        </a:buClr>
                        <a:buSzTx/>
                        <a:buFont typeface="Arial" panose="020B0604020202020204" pitchFamily="34" charset="0"/>
                        <a:buChar char="•"/>
                        <a:tabLst/>
                        <a:defRPr/>
                      </a:pPr>
                      <a:r>
                        <a:rPr lang="en-AU" sz="1400" dirty="0"/>
                        <a:t>Unlisted infrastructure continues to offer attractive yields, but Unlisted property is a modest underweight due to weak valuations.</a:t>
                      </a:r>
                      <a:br>
                        <a:rPr lang="en-AU" sz="1400" dirty="0"/>
                      </a:br>
                      <a:endParaRPr lang="en-AU" sz="1400" dirty="0"/>
                    </a:p>
                    <a:p>
                      <a:pPr marL="285750" indent="-285750">
                        <a:buClr>
                          <a:srgbClr val="F4BE9E"/>
                        </a:buClr>
                        <a:buFont typeface="Arial" panose="020B0604020202020204" pitchFamily="34" charset="0"/>
                        <a:buChar char="•"/>
                      </a:pPr>
                      <a:r>
                        <a:rPr lang="en-AU" sz="1400" kern="1200" dirty="0">
                          <a:solidFill>
                            <a:schemeClr val="dk1"/>
                          </a:solidFill>
                          <a:effectLst/>
                          <a:latin typeface="+mn-lt"/>
                          <a:ea typeface="+mn-ea"/>
                          <a:cs typeface="+mn-cs"/>
                        </a:rPr>
                        <a:t>Credit remains a modest overweight given the </a:t>
                      </a:r>
                      <a:r>
                        <a:rPr lang="en-AU" sz="1400" dirty="0"/>
                        <a:t>high all-in yields, resilient fundamentals, and strong balance sheets.</a:t>
                      </a:r>
                      <a:br>
                        <a:rPr lang="en-AU" sz="1400" dirty="0"/>
                      </a:br>
                      <a:endParaRPr lang="en-AU" sz="1400" dirty="0"/>
                    </a:p>
                    <a:p>
                      <a:pPr marL="285750" indent="-285750">
                        <a:buClr>
                          <a:srgbClr val="F4BE9E"/>
                        </a:buClr>
                        <a:buFont typeface="Arial" panose="020B0604020202020204" pitchFamily="34" charset="0"/>
                        <a:buChar char="•"/>
                      </a:pPr>
                      <a:r>
                        <a:rPr lang="en-AU" sz="1400" kern="1200" dirty="0">
                          <a:solidFill>
                            <a:schemeClr val="dk1"/>
                          </a:solidFill>
                          <a:effectLst/>
                          <a:latin typeface="+mn-lt"/>
                          <a:ea typeface="+mn-ea"/>
                          <a:cs typeface="+mn-cs"/>
                        </a:rPr>
                        <a:t>We prefer Fixed income (all maturity) to Cash in an environment where growth is slowing and the potential for central bank interest rate rises increases. </a:t>
                      </a:r>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59198812"/>
                  </a:ext>
                </a:extLst>
              </a:tr>
              <a:tr h="360000">
                <a:tc>
                  <a:txBody>
                    <a:bodyPr/>
                    <a:lstStyle/>
                    <a:p>
                      <a:pPr algn="l"/>
                      <a:r>
                        <a:rPr lang="en-AU" sz="1400" dirty="0"/>
                        <a:t>Global shares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6381011"/>
                  </a:ext>
                </a:extLst>
              </a:tr>
              <a:tr h="360000">
                <a:tc>
                  <a:txBody>
                    <a:bodyPr/>
                    <a:lstStyle/>
                    <a:p>
                      <a:pPr algn="l"/>
                      <a:r>
                        <a:rPr lang="en-AU" sz="1400" dirty="0"/>
                        <a:t>Emerging market shares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8383984"/>
                  </a:ext>
                </a:extLst>
              </a:tr>
              <a:tr h="360000">
                <a:tc>
                  <a:txBody>
                    <a:bodyPr/>
                    <a:lstStyle/>
                    <a:p>
                      <a:pPr algn="l"/>
                      <a:r>
                        <a:rPr lang="en-AU" sz="1400" dirty="0"/>
                        <a:t>Foreign currency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4334650"/>
                  </a:ext>
                </a:extLst>
              </a:tr>
              <a:tr h="360000">
                <a:tc>
                  <a:txBody>
                    <a:bodyPr/>
                    <a:lstStyle/>
                    <a:p>
                      <a:pPr algn="l"/>
                      <a:r>
                        <a:rPr lang="en-AU" sz="1400" dirty="0"/>
                        <a:t>Private equity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AU"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0619987"/>
                  </a:ext>
                </a:extLst>
              </a:tr>
              <a:tr h="360000">
                <a:tc>
                  <a:txBody>
                    <a:bodyPr/>
                    <a:lstStyle/>
                    <a:p>
                      <a:pPr algn="l"/>
                      <a:r>
                        <a:rPr lang="en-AU" sz="1400" dirty="0"/>
                        <a:t>Unlisted infrastructure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1578880"/>
                  </a:ext>
                </a:extLst>
              </a:tr>
              <a:tr h="360000">
                <a:tc>
                  <a:txBody>
                    <a:bodyPr/>
                    <a:lstStyle/>
                    <a:p>
                      <a:pPr algn="l"/>
                      <a:r>
                        <a:rPr lang="en-AU" sz="1400" dirty="0"/>
                        <a:t>Unlisted property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1864147"/>
                  </a:ext>
                </a:extLst>
              </a:tr>
              <a:tr h="360000">
                <a:tc>
                  <a:txBody>
                    <a:bodyPr/>
                    <a:lstStyle/>
                    <a:p>
                      <a:pPr algn="l"/>
                      <a:r>
                        <a:rPr lang="en-AU" sz="1400" dirty="0"/>
                        <a:t>Credit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1137823"/>
                  </a:ext>
                </a:extLst>
              </a:tr>
              <a:tr h="360000">
                <a:tc>
                  <a:txBody>
                    <a:bodyPr/>
                    <a:lstStyle/>
                    <a:p>
                      <a:pPr algn="l"/>
                      <a:r>
                        <a:rPr lang="en-AU" sz="1400" dirty="0"/>
                        <a:t>Fixed income (all maturity)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928742"/>
                  </a:ext>
                </a:extLst>
              </a:tr>
              <a:tr h="360000">
                <a:tc>
                  <a:txBody>
                    <a:bodyPr/>
                    <a:lstStyle/>
                    <a:p>
                      <a:pPr algn="l"/>
                      <a:r>
                        <a:rPr lang="en-AU" sz="1400" dirty="0"/>
                        <a:t>Fixed income (short maturity)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AU"/>
                    </a:p>
                  </a:txBody>
                  <a:tcPr/>
                </a:tc>
                <a:extLst>
                  <a:ext uri="{0D108BD9-81ED-4DB2-BD59-A6C34878D82A}">
                    <a16:rowId xmlns:a16="http://schemas.microsoft.com/office/drawing/2014/main" val="3745951779"/>
                  </a:ext>
                </a:extLst>
              </a:tr>
              <a:tr h="360000">
                <a:tc>
                  <a:txBody>
                    <a:bodyPr/>
                    <a:lstStyle/>
                    <a:p>
                      <a:pPr algn="l"/>
                      <a:r>
                        <a:rPr lang="en-AU" sz="1400" dirty="0"/>
                        <a:t>Cash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A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02751497"/>
                  </a:ext>
                </a:extLst>
              </a:tr>
            </a:tbl>
          </a:graphicData>
        </a:graphic>
      </p:graphicFrame>
      <p:graphicFrame>
        <p:nvGraphicFramePr>
          <p:cNvPr id="5" name="Table 4">
            <a:extLst>
              <a:ext uri="{FF2B5EF4-FFF2-40B4-BE49-F238E27FC236}">
                <a16:creationId xmlns:a16="http://schemas.microsoft.com/office/drawing/2014/main" id="{BC5CC259-805F-2FAD-D650-2BDE0029E812}"/>
              </a:ext>
            </a:extLst>
          </p:cNvPr>
          <p:cNvGraphicFramePr>
            <a:graphicFrameLocks noGrp="1"/>
          </p:cNvGraphicFramePr>
          <p:nvPr>
            <p:extLst>
              <p:ext uri="{D42A27DB-BD31-4B8C-83A1-F6EECF244321}">
                <p14:modId xmlns:p14="http://schemas.microsoft.com/office/powerpoint/2010/main" val="1613584540"/>
              </p:ext>
            </p:extLst>
          </p:nvPr>
        </p:nvGraphicFramePr>
        <p:xfrm>
          <a:off x="296324" y="6292885"/>
          <a:ext cx="3150822" cy="324000"/>
        </p:xfrm>
        <a:graphic>
          <a:graphicData uri="http://schemas.openxmlformats.org/drawingml/2006/table">
            <a:tbl>
              <a:tblPr firstRow="1" bandRow="1">
                <a:tableStyleId>{5C22544A-7EE6-4342-B048-85BDC9FD1C3A}</a:tableStyleId>
              </a:tblPr>
              <a:tblGrid>
                <a:gridCol w="324000">
                  <a:extLst>
                    <a:ext uri="{9D8B030D-6E8A-4147-A177-3AD203B41FA5}">
                      <a16:colId xmlns:a16="http://schemas.microsoft.com/office/drawing/2014/main" val="3089950920"/>
                    </a:ext>
                  </a:extLst>
                </a:gridCol>
                <a:gridCol w="1168545">
                  <a:extLst>
                    <a:ext uri="{9D8B030D-6E8A-4147-A177-3AD203B41FA5}">
                      <a16:colId xmlns:a16="http://schemas.microsoft.com/office/drawing/2014/main" val="1996021650"/>
                    </a:ext>
                  </a:extLst>
                </a:gridCol>
                <a:gridCol w="324000">
                  <a:extLst>
                    <a:ext uri="{9D8B030D-6E8A-4147-A177-3AD203B41FA5}">
                      <a16:colId xmlns:a16="http://schemas.microsoft.com/office/drawing/2014/main" val="2109143648"/>
                    </a:ext>
                  </a:extLst>
                </a:gridCol>
                <a:gridCol w="1334277">
                  <a:extLst>
                    <a:ext uri="{9D8B030D-6E8A-4147-A177-3AD203B41FA5}">
                      <a16:colId xmlns:a16="http://schemas.microsoft.com/office/drawing/2014/main" val="1287987820"/>
                    </a:ext>
                  </a:extLst>
                </a:gridCol>
              </a:tblGrid>
              <a:tr h="324000">
                <a:tc>
                  <a:txBody>
                    <a:bodyPr/>
                    <a:lstStyle/>
                    <a:p>
                      <a:endParaRPr lang="en-AU" sz="1100" dirty="0"/>
                    </a:p>
                  </a:txBody>
                  <a:tcPr>
                    <a:solidFill>
                      <a:schemeClr val="accent1"/>
                    </a:solidFill>
                  </a:tcPr>
                </a:tc>
                <a:tc>
                  <a:txBody>
                    <a:bodyPr/>
                    <a:lstStyle/>
                    <a:p>
                      <a:pPr algn="l"/>
                      <a:r>
                        <a:rPr lang="en-AU" sz="1100" b="0" dirty="0">
                          <a:solidFill>
                            <a:schemeClr val="tx1"/>
                          </a:solidFill>
                        </a:rPr>
                        <a:t>Current</a:t>
                      </a:r>
                    </a:p>
                  </a:txBody>
                  <a:tcPr anchor="ctr">
                    <a:solidFill>
                      <a:schemeClr val="bg1"/>
                    </a:solidFill>
                  </a:tcPr>
                </a:tc>
                <a:tc>
                  <a:txBody>
                    <a:bodyPr/>
                    <a:lstStyle/>
                    <a:p>
                      <a:pPr algn="l"/>
                      <a:endParaRPr lang="en-AU" sz="1100" b="0" dirty="0">
                        <a:solidFill>
                          <a:schemeClr val="tx1"/>
                        </a:solidFill>
                      </a:endParaRPr>
                    </a:p>
                  </a:txBody>
                  <a:tcPr anchor="ctr">
                    <a:solidFill>
                      <a:schemeClr val="accent1">
                        <a:lumMod val="20000"/>
                        <a:lumOff val="80000"/>
                      </a:schemeClr>
                    </a:solidFill>
                  </a:tcPr>
                </a:tc>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en-AU" sz="1100" b="0" dirty="0">
                          <a:solidFill>
                            <a:schemeClr val="tx1"/>
                          </a:solidFill>
                        </a:rPr>
                        <a:t>Previous quarter</a:t>
                      </a:r>
                    </a:p>
                  </a:txBody>
                  <a:tcPr anchor="ctr">
                    <a:solidFill>
                      <a:schemeClr val="bg1"/>
                    </a:solidFill>
                  </a:tcPr>
                </a:tc>
                <a:extLst>
                  <a:ext uri="{0D108BD9-81ED-4DB2-BD59-A6C34878D82A}">
                    <a16:rowId xmlns:a16="http://schemas.microsoft.com/office/drawing/2014/main" val="1308143765"/>
                  </a:ext>
                </a:extLst>
              </a:tr>
            </a:tbl>
          </a:graphicData>
        </a:graphic>
      </p:graphicFrame>
      <p:sp>
        <p:nvSpPr>
          <p:cNvPr id="18" name="Slide Number Placeholder 3">
            <a:extLst>
              <a:ext uri="{FF2B5EF4-FFF2-40B4-BE49-F238E27FC236}">
                <a16:creationId xmlns:a16="http://schemas.microsoft.com/office/drawing/2014/main" id="{EEDE56B3-EC93-BCFC-1268-14EE79714E38}"/>
              </a:ext>
            </a:extLst>
          </p:cNvPr>
          <p:cNvSpPr>
            <a:spLocks noGrp="1"/>
          </p:cNvSpPr>
          <p:nvPr>
            <p:ph type="sldNum" sz="quarter" idx="12"/>
          </p:nvPr>
        </p:nvSpPr>
        <p:spPr>
          <a:xfrm>
            <a:off x="11749804" y="6666721"/>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49643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02AE61-13E6-4181-8B63-9F1A648BDFA2}"/>
              </a:ext>
            </a:extLst>
          </p:cNvPr>
          <p:cNvSpPr/>
          <p:nvPr/>
        </p:nvSpPr>
        <p:spPr>
          <a:xfrm>
            <a:off x="0" y="996593"/>
            <a:ext cx="12192000" cy="58614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5588252-E579-4F8F-AD68-C427416D0702}"/>
              </a:ext>
            </a:extLst>
          </p:cNvPr>
          <p:cNvSpPr>
            <a:spLocks noGrp="1"/>
          </p:cNvSpPr>
          <p:nvPr>
            <p:ph type="sldNum" sz="quarter" idx="12"/>
          </p:nvPr>
        </p:nvSpPr>
        <p:spPr>
          <a:xfrm>
            <a:off x="11563350" y="6582686"/>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288750" y="407638"/>
            <a:ext cx="9720000" cy="516637"/>
          </a:xfrm>
        </p:spPr>
        <p:txBody>
          <a:bodyPr/>
          <a:lstStyle/>
          <a:p>
            <a:r>
              <a:rPr lang="en-AU" sz="2400" dirty="0">
                <a:solidFill>
                  <a:schemeClr val="tx1"/>
                </a:solidFill>
                <a:latin typeface="Arial" charset="0"/>
                <a:cs typeface="Arial" charset="0"/>
              </a:rPr>
              <a:t>MLC Index Plus – Balanced</a:t>
            </a:r>
            <a:endParaRPr lang="en-AU" sz="2400" dirty="0">
              <a:solidFill>
                <a:schemeClr val="tx1"/>
              </a:solidFill>
            </a:endParaRPr>
          </a:p>
        </p:txBody>
      </p:sp>
      <p:graphicFrame>
        <p:nvGraphicFramePr>
          <p:cNvPr id="9" name="Table 8">
            <a:extLst>
              <a:ext uri="{FF2B5EF4-FFF2-40B4-BE49-F238E27FC236}">
                <a16:creationId xmlns:a16="http://schemas.microsoft.com/office/drawing/2014/main" id="{95DA3864-6D39-4A33-ABBB-0B550D3F94C5}"/>
              </a:ext>
            </a:extLst>
          </p:cNvPr>
          <p:cNvGraphicFramePr>
            <a:graphicFrameLocks noGrp="1"/>
          </p:cNvGraphicFramePr>
          <p:nvPr/>
        </p:nvGraphicFramePr>
        <p:xfrm>
          <a:off x="219074" y="1215876"/>
          <a:ext cx="6097986" cy="5333457"/>
        </p:xfrm>
        <a:graphic>
          <a:graphicData uri="http://schemas.openxmlformats.org/drawingml/2006/table">
            <a:tbl>
              <a:tblPr firstRow="1" bandRow="1">
                <a:tableStyleId>{7DF18680-E054-41AD-8BC1-D1AEF772440D}</a:tableStyleId>
              </a:tblPr>
              <a:tblGrid>
                <a:gridCol w="2785056">
                  <a:extLst>
                    <a:ext uri="{9D8B030D-6E8A-4147-A177-3AD203B41FA5}">
                      <a16:colId xmlns:a16="http://schemas.microsoft.com/office/drawing/2014/main" val="20000"/>
                    </a:ext>
                  </a:extLst>
                </a:gridCol>
                <a:gridCol w="1205392">
                  <a:extLst>
                    <a:ext uri="{9D8B030D-6E8A-4147-A177-3AD203B41FA5}">
                      <a16:colId xmlns:a16="http://schemas.microsoft.com/office/drawing/2014/main" val="3149987986"/>
                    </a:ext>
                  </a:extLst>
                </a:gridCol>
                <a:gridCol w="1132887">
                  <a:extLst>
                    <a:ext uri="{9D8B030D-6E8A-4147-A177-3AD203B41FA5}">
                      <a16:colId xmlns:a16="http://schemas.microsoft.com/office/drawing/2014/main" val="2676959586"/>
                    </a:ext>
                  </a:extLst>
                </a:gridCol>
                <a:gridCol w="974651">
                  <a:extLst>
                    <a:ext uri="{9D8B030D-6E8A-4147-A177-3AD203B41FA5}">
                      <a16:colId xmlns:a16="http://schemas.microsoft.com/office/drawing/2014/main" val="3942467060"/>
                    </a:ext>
                  </a:extLst>
                </a:gridCol>
              </a:tblGrid>
              <a:tr h="616586">
                <a:tc>
                  <a:txBody>
                    <a:bodyPr/>
                    <a:lstStyle/>
                    <a:p>
                      <a:pPr marL="0"/>
                      <a:r>
                        <a:rPr kumimoji="0" lang="en-US" altLang="en-US" sz="1600" b="1" i="0" u="none" strike="noStrike" kern="1200" cap="none" normalizeH="0" baseline="0" dirty="0">
                          <a:ln>
                            <a:noFill/>
                          </a:ln>
                          <a:solidFill>
                            <a:srgbClr val="FFFFFF"/>
                          </a:solidFill>
                          <a:effectLst/>
                          <a:latin typeface="+mn-lt"/>
                          <a:ea typeface="ＭＳ Ｐゴシック" pitchFamily="-65" charset="-128"/>
                          <a:cs typeface="+mn-cs"/>
                        </a:rPr>
                        <a:t>Asset allocation</a:t>
                      </a:r>
                    </a:p>
                    <a:p>
                      <a:pPr marL="0"/>
                      <a:r>
                        <a:rPr kumimoji="0" lang="en-US" sz="1400" b="0" i="0" u="none" strike="noStrike" kern="1200" cap="none" normalizeH="0" baseline="0" dirty="0">
                          <a:ln>
                            <a:noFill/>
                          </a:ln>
                          <a:solidFill>
                            <a:srgbClr val="FFFFFF"/>
                          </a:solidFill>
                          <a:effectLst/>
                          <a:latin typeface="+mn-lt"/>
                          <a:ea typeface="ＭＳ Ｐゴシック" pitchFamily="-65" charset="-128"/>
                          <a:cs typeface="+mn-cs"/>
                        </a:rPr>
                        <a:t>31 March 2025</a:t>
                      </a:r>
                      <a:endParaRPr kumimoji="0" lang="en-AU" sz="1400" b="0" i="0" u="none" strike="noStrike" kern="1200" cap="none" normalizeH="0" baseline="0" dirty="0">
                        <a:ln>
                          <a:noFill/>
                        </a:ln>
                        <a:solidFill>
                          <a:srgbClr val="FFFFFF"/>
                        </a:solidFill>
                        <a:effectLst/>
                        <a:latin typeface="+mn-lt"/>
                        <a:ea typeface="ＭＳ Ｐゴシック" pitchFamily="-65" charset="-128"/>
                        <a:cs typeface="+mn-cs"/>
                      </a:endParaRPr>
                    </a:p>
                  </a:txBody>
                  <a:tcPr marL="121944" marR="1219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Actual </a:t>
                      </a:r>
                      <a:br>
                        <a:rPr kumimoji="0" lang="en-AU" sz="1400" b="1" i="0" u="none" strike="noStrike" kern="1200" cap="none" normalizeH="0" baseline="0" dirty="0">
                          <a:ln>
                            <a:noFill/>
                          </a:ln>
                          <a:solidFill>
                            <a:srgbClr val="FFFFFF"/>
                          </a:solidFill>
                          <a:effectLst/>
                          <a:latin typeface="+mn-lt"/>
                          <a:ea typeface="ＭＳ Ｐゴシック" pitchFamily="-65" charset="-128"/>
                          <a:cs typeface="+mn-cs"/>
                        </a:rPr>
                      </a:b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Strategic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Difference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0"/>
                  </a:ext>
                </a:extLst>
              </a:tr>
              <a:tr h="277463">
                <a:tc>
                  <a:txBody>
                    <a:bodyPr/>
                    <a:lstStyle/>
                    <a:p>
                      <a:pPr algn="l" rtl="0" fontAlgn="b"/>
                      <a:r>
                        <a:rPr lang="en-AU" sz="1300" b="1" kern="1200" dirty="0">
                          <a:solidFill>
                            <a:schemeClr val="tx1"/>
                          </a:solidFill>
                          <a:latin typeface="+mn-lt"/>
                          <a:ea typeface="+mn-ea"/>
                          <a:cs typeface="Arial" pitchFamily="34" charset="0"/>
                        </a:rPr>
                        <a:t>Australian shares</a:t>
                      </a:r>
                    </a:p>
                  </a:txBody>
                  <a:tcPr marL="144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fontAlgn="ctr"/>
                      <a:r>
                        <a:rPr lang="en-AU" sz="1300" b="1" i="0" u="none" strike="noStrike" dirty="0">
                          <a:solidFill>
                            <a:srgbClr val="000000"/>
                          </a:solidFill>
                          <a:effectLst/>
                          <a:latin typeface="Arial" panose="020B0604020202020204" pitchFamily="34" charset="0"/>
                        </a:rPr>
                        <a:t>26.5</a:t>
                      </a:r>
                    </a:p>
                  </a:txBody>
                  <a:tcPr marL="5443" marR="5443" marT="5443" marB="0" anchor="ctr">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27</a:t>
                      </a:r>
                    </a:p>
                  </a:txBody>
                  <a:tcPr marL="0" marR="0" marT="0" marB="0" anchor="ctr">
                    <a:solidFill>
                      <a:srgbClr val="E7E9E9"/>
                    </a:solidFill>
                  </a:tcPr>
                </a:tc>
                <a:tc>
                  <a:txBody>
                    <a:bodyPr/>
                    <a:lstStyle/>
                    <a:p>
                      <a:pPr algn="ctr" rtl="0" fontAlgn="b"/>
                      <a:r>
                        <a:rPr lang="en-AU" sz="1300" b="1" i="0" u="none" strike="noStrike">
                          <a:solidFill>
                            <a:srgbClr val="000000"/>
                          </a:solidFill>
                          <a:effectLst/>
                          <a:latin typeface="Arial" panose="020B0604020202020204" pitchFamily="34" charset="0"/>
                        </a:rPr>
                        <a:t>-0.5</a:t>
                      </a:r>
                    </a:p>
                  </a:txBody>
                  <a:tcPr marL="6350" marR="6350" marT="635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1"/>
                  </a:ext>
                </a:extLst>
              </a:tr>
              <a:tr h="277463">
                <a:tc>
                  <a:txBody>
                    <a:bodyPr/>
                    <a:lstStyle/>
                    <a:p>
                      <a:pPr algn="l" rtl="0" fontAlgn="b"/>
                      <a:r>
                        <a:rPr lang="en-AU" sz="1300" b="1" kern="1200" dirty="0">
                          <a:solidFill>
                            <a:schemeClr val="tx1"/>
                          </a:solidFill>
                          <a:latin typeface="+mn-lt"/>
                          <a:ea typeface="+mn-ea"/>
                          <a:cs typeface="Arial" pitchFamily="34" charset="0"/>
                        </a:rPr>
                        <a:t>Global shares</a:t>
                      </a:r>
                    </a:p>
                  </a:txBody>
                  <a:tcPr marL="144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fontAlgn="ctr"/>
                      <a:r>
                        <a:rPr lang="en-AU" sz="1300" b="1" i="0" u="none" strike="noStrike" dirty="0">
                          <a:solidFill>
                            <a:srgbClr val="000000"/>
                          </a:solidFill>
                          <a:effectLst/>
                          <a:latin typeface="Arial" panose="020B0604020202020204" pitchFamily="34" charset="0"/>
                        </a:rPr>
                        <a:t>33.2</a:t>
                      </a:r>
                    </a:p>
                  </a:txBody>
                  <a:tcPr marL="5443" marR="5443" marT="5443" marB="0" anchor="ctr">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34</a:t>
                      </a:r>
                    </a:p>
                  </a:txBody>
                  <a:tcPr marL="0" marR="0" marT="0" marB="0" anchor="ctr">
                    <a:solidFill>
                      <a:srgbClr val="E7E9E9"/>
                    </a:solidFill>
                  </a:tcPr>
                </a:tc>
                <a:tc>
                  <a:txBody>
                    <a:bodyPr/>
                    <a:lstStyle/>
                    <a:p>
                      <a:pPr algn="ctr" rtl="0" fontAlgn="b"/>
                      <a:r>
                        <a:rPr lang="en-AU" sz="1300" b="1" i="0" u="none" strike="noStrike">
                          <a:solidFill>
                            <a:srgbClr val="000000"/>
                          </a:solidFill>
                          <a:effectLst/>
                          <a:latin typeface="Arial" panose="020B0604020202020204" pitchFamily="34" charset="0"/>
                        </a:rPr>
                        <a:t>-0.8</a:t>
                      </a:r>
                    </a:p>
                  </a:txBody>
                  <a:tcPr marL="6350" marR="6350" marT="635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2368121824"/>
                  </a:ext>
                </a:extLst>
              </a:tr>
              <a:tr h="277463">
                <a:tc>
                  <a:txBody>
                    <a:bodyPr/>
                    <a:lstStyle/>
                    <a:p>
                      <a:pPr algn="l" rtl="0" fontAlgn="b"/>
                      <a:r>
                        <a:rPr lang="en-AU" sz="1200" kern="1200" dirty="0">
                          <a:solidFill>
                            <a:schemeClr val="tx1"/>
                          </a:solidFill>
                          <a:latin typeface="+mn-lt"/>
                          <a:ea typeface="+mn-ea"/>
                          <a:cs typeface="Arial" pitchFamily="34" charset="0"/>
                        </a:rPr>
                        <a:t>Global shares (unhedged)</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fontAlgn="ctr"/>
                      <a:r>
                        <a:rPr lang="en-AU" sz="1300" b="0" i="0" u="none" strike="noStrike" dirty="0">
                          <a:solidFill>
                            <a:srgbClr val="000000"/>
                          </a:solidFill>
                          <a:effectLst/>
                          <a:latin typeface="Arial" panose="020B0604020202020204" pitchFamily="34" charset="0"/>
                        </a:rPr>
                        <a:t>20.6</a:t>
                      </a:r>
                    </a:p>
                  </a:txBody>
                  <a:tcPr marL="5443" marR="5443" marT="5443" marB="0" anchor="ctr">
                    <a:solidFill>
                      <a:schemeClr val="bg1"/>
                    </a:solidFill>
                  </a:tcPr>
                </a:tc>
                <a:tc>
                  <a:txBody>
                    <a:bodyPr/>
                    <a:lstStyle/>
                    <a:p>
                      <a:pPr algn="ctr" rtl="0" fontAlgn="b"/>
                      <a:r>
                        <a:rPr lang="en-AU" sz="1300" b="0" i="0" u="none" strike="noStrike" dirty="0">
                          <a:solidFill>
                            <a:schemeClr val="tx1"/>
                          </a:solidFill>
                          <a:effectLst/>
                          <a:latin typeface="Arial" panose="020B0604020202020204" pitchFamily="34" charset="0"/>
                        </a:rPr>
                        <a:t>21</a:t>
                      </a:r>
                    </a:p>
                  </a:txBody>
                  <a:tcPr marL="0" marR="0" marT="0" marB="0" anchor="ctr">
                    <a:solidFill>
                      <a:schemeClr val="bg1"/>
                    </a:solidFill>
                  </a:tcPr>
                </a:tc>
                <a:tc>
                  <a:txBody>
                    <a:bodyPr/>
                    <a:lstStyle/>
                    <a:p>
                      <a:pPr algn="ctr" rtl="0" fontAlgn="b"/>
                      <a:r>
                        <a:rPr lang="en-AU" sz="1300" b="0" i="0" u="none" strike="noStrike">
                          <a:solidFill>
                            <a:srgbClr val="000000"/>
                          </a:solidFill>
                          <a:effectLst/>
                          <a:latin typeface="Arial" panose="020B0604020202020204" pitchFamily="34" charset="0"/>
                        </a:rPr>
                        <a:t>-0.4</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277463">
                <a:tc>
                  <a:txBody>
                    <a:bodyPr/>
                    <a:lstStyle/>
                    <a:p>
                      <a:pPr algn="l" rtl="0" fontAlgn="b"/>
                      <a:r>
                        <a:rPr lang="en-AU" sz="1200" kern="1200" dirty="0">
                          <a:solidFill>
                            <a:schemeClr val="tx1"/>
                          </a:solidFill>
                          <a:latin typeface="+mn-lt"/>
                          <a:ea typeface="+mn-ea"/>
                          <a:cs typeface="Arial" pitchFamily="34" charset="0"/>
                        </a:rPr>
                        <a:t>Global shares (hedged)</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fontAlgn="ctr"/>
                      <a:r>
                        <a:rPr lang="en-AU" sz="1300" b="0" i="0" u="none" strike="noStrike" dirty="0">
                          <a:solidFill>
                            <a:srgbClr val="000000"/>
                          </a:solidFill>
                          <a:effectLst/>
                          <a:latin typeface="Arial" panose="020B0604020202020204" pitchFamily="34" charset="0"/>
                        </a:rPr>
                        <a:t>12.6</a:t>
                      </a:r>
                    </a:p>
                  </a:txBody>
                  <a:tcPr marL="5443" marR="5443" marT="5443" marB="0" anchor="ctr">
                    <a:solidFill>
                      <a:schemeClr val="bg1"/>
                    </a:solidFill>
                  </a:tcPr>
                </a:tc>
                <a:tc>
                  <a:txBody>
                    <a:bodyPr/>
                    <a:lstStyle/>
                    <a:p>
                      <a:pPr algn="ctr" rtl="0" fontAlgn="b"/>
                      <a:r>
                        <a:rPr lang="en-AU" sz="1300" b="0" i="0" u="none" strike="noStrike" dirty="0">
                          <a:solidFill>
                            <a:schemeClr val="tx1"/>
                          </a:solidFill>
                          <a:effectLst/>
                          <a:latin typeface="Arial" panose="020B0604020202020204" pitchFamily="34" charset="0"/>
                        </a:rPr>
                        <a:t>13</a:t>
                      </a:r>
                    </a:p>
                  </a:txBody>
                  <a:tcPr marL="0" marR="0" marT="0" marB="0" anchor="ctr">
                    <a:solidFill>
                      <a:schemeClr val="bg1"/>
                    </a:solidFill>
                  </a:tcPr>
                </a:tc>
                <a:tc>
                  <a:txBody>
                    <a:bodyPr/>
                    <a:lstStyle/>
                    <a:p>
                      <a:pPr algn="ctr" rtl="0" fontAlgn="b"/>
                      <a:r>
                        <a:rPr lang="en-AU" sz="1300" b="0" i="0" u="none" strike="noStrike">
                          <a:solidFill>
                            <a:srgbClr val="000000"/>
                          </a:solidFill>
                          <a:effectLst/>
                          <a:latin typeface="Arial" panose="020B0604020202020204" pitchFamily="34" charset="0"/>
                        </a:rPr>
                        <a:t>-0.4</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277463">
                <a:tc>
                  <a:txBody>
                    <a:bodyPr/>
                    <a:lstStyle/>
                    <a:p>
                      <a:pPr algn="l" rtl="0" fontAlgn="b"/>
                      <a:r>
                        <a:rPr lang="en-AU" sz="1300" b="1" kern="1200" dirty="0">
                          <a:solidFill>
                            <a:schemeClr val="tx1"/>
                          </a:solidFill>
                          <a:latin typeface="+mn-lt"/>
                          <a:ea typeface="+mn-ea"/>
                          <a:cs typeface="Arial" pitchFamily="34" charset="0"/>
                        </a:rPr>
                        <a:t>Property</a:t>
                      </a:r>
                    </a:p>
                  </a:txBody>
                  <a:tcPr marL="144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fontAlgn="ctr"/>
                      <a:r>
                        <a:rPr lang="en-AU" sz="1300" b="1" i="0" u="none" strike="noStrike" dirty="0">
                          <a:solidFill>
                            <a:srgbClr val="000000"/>
                          </a:solidFill>
                          <a:effectLst/>
                          <a:latin typeface="Arial" panose="020B0604020202020204" pitchFamily="34" charset="0"/>
                        </a:rPr>
                        <a:t>3.7</a:t>
                      </a:r>
                    </a:p>
                  </a:txBody>
                  <a:tcPr marL="5443" marR="5443" marT="5443" marB="0" anchor="ctr">
                    <a:solidFill>
                      <a:srgbClr val="E7E9E9"/>
                    </a:solidFill>
                  </a:tcPr>
                </a:tc>
                <a:tc>
                  <a:txBody>
                    <a:bodyPr/>
                    <a:lstStyle/>
                    <a:p>
                      <a:pPr marL="0" algn="ctr" defTabSz="914332" rtl="0" eaLnBrk="1" fontAlgn="b" latinLnBrk="0" hangingPunct="1"/>
                      <a:r>
                        <a:rPr lang="en-AU" sz="1300" b="1" i="0" u="none" strike="noStrike" kern="1200" dirty="0">
                          <a:solidFill>
                            <a:schemeClr val="tx1"/>
                          </a:solidFill>
                          <a:effectLst/>
                          <a:latin typeface="Arial" panose="020B0604020202020204" pitchFamily="34" charset="0"/>
                          <a:ea typeface="+mn-ea"/>
                          <a:cs typeface="+mn-cs"/>
                        </a:rPr>
                        <a:t>4</a:t>
                      </a:r>
                    </a:p>
                  </a:txBody>
                  <a:tcPr marL="0" marR="0" marT="0" marB="0" anchor="ctr">
                    <a:solidFill>
                      <a:srgbClr val="E7E9E9"/>
                    </a:solidFill>
                  </a:tcPr>
                </a:tc>
                <a:tc>
                  <a:txBody>
                    <a:bodyPr/>
                    <a:lstStyle/>
                    <a:p>
                      <a:pPr algn="ctr" rtl="0" fontAlgn="b"/>
                      <a:r>
                        <a:rPr lang="en-AU" sz="1300" b="1" i="0" u="none" strike="noStrike">
                          <a:solidFill>
                            <a:srgbClr val="000000"/>
                          </a:solidFill>
                          <a:effectLst/>
                          <a:latin typeface="Arial" panose="020B0604020202020204" pitchFamily="34" charset="0"/>
                        </a:rPr>
                        <a:t>-0.3</a:t>
                      </a:r>
                    </a:p>
                  </a:txBody>
                  <a:tcPr marL="6350" marR="6350" marT="635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883702527"/>
                  </a:ext>
                </a:extLst>
              </a:tr>
              <a:tr h="277463">
                <a:tc>
                  <a:txBody>
                    <a:bodyPr/>
                    <a:lstStyle/>
                    <a:p>
                      <a:pPr algn="l" rtl="0" fontAlgn="b"/>
                      <a:r>
                        <a:rPr lang="en-AU" sz="1200" b="0" kern="1200" dirty="0">
                          <a:solidFill>
                            <a:schemeClr val="tx1"/>
                          </a:solidFill>
                          <a:latin typeface="+mn-lt"/>
                          <a:ea typeface="+mn-ea"/>
                          <a:cs typeface="Arial" pitchFamily="34" charset="0"/>
                        </a:rPr>
                        <a:t>Listed property</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fontAlgn="ctr"/>
                      <a:r>
                        <a:rPr lang="en-AU" sz="1300" b="0" i="0" u="none" strike="noStrike" dirty="0">
                          <a:solidFill>
                            <a:srgbClr val="000000"/>
                          </a:solidFill>
                          <a:effectLst/>
                          <a:latin typeface="Arial" panose="020B0604020202020204" pitchFamily="34" charset="0"/>
                        </a:rPr>
                        <a:t>3.7</a:t>
                      </a:r>
                    </a:p>
                  </a:txBody>
                  <a:tcPr marL="5443" marR="5443" marT="5443" marB="0" anchor="ctr">
                    <a:solidFill>
                      <a:schemeClr val="bg1"/>
                    </a:solidFill>
                  </a:tcPr>
                </a:tc>
                <a:tc>
                  <a:txBody>
                    <a:bodyPr/>
                    <a:lstStyle/>
                    <a:p>
                      <a:pPr marL="0" algn="ctr" defTabSz="914332" rtl="0" eaLnBrk="1" fontAlgn="b" latinLnBrk="0" hangingPunct="1"/>
                      <a:r>
                        <a:rPr lang="en-AU" sz="1300" b="0" i="0" u="none" strike="noStrike" kern="1200" dirty="0">
                          <a:solidFill>
                            <a:schemeClr val="tx1"/>
                          </a:solidFill>
                          <a:effectLst/>
                          <a:latin typeface="Arial" panose="020B0604020202020204" pitchFamily="34" charset="0"/>
                          <a:ea typeface="+mn-ea"/>
                          <a:cs typeface="+mn-cs"/>
                        </a:rPr>
                        <a:t>4</a:t>
                      </a:r>
                    </a:p>
                  </a:txBody>
                  <a:tcPr marL="0" marR="0" marT="0" marB="0" anchor="ctr">
                    <a:solidFill>
                      <a:schemeClr val="bg1"/>
                    </a:solidFill>
                  </a:tcPr>
                </a:tc>
                <a:tc>
                  <a:txBody>
                    <a:bodyPr/>
                    <a:lstStyle/>
                    <a:p>
                      <a:pPr algn="ctr" rtl="0" fontAlgn="b"/>
                      <a:r>
                        <a:rPr lang="en-AU" sz="1300" b="0" i="0" u="none" strike="noStrike">
                          <a:solidFill>
                            <a:srgbClr val="000000"/>
                          </a:solidFill>
                          <a:effectLst/>
                          <a:latin typeface="Arial" panose="020B0604020202020204" pitchFamily="34" charset="0"/>
                        </a:rPr>
                        <a:t>-0.3</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402472078"/>
                  </a:ext>
                </a:extLst>
              </a:tr>
              <a:tr h="277463">
                <a:tc>
                  <a:txBody>
                    <a:bodyPr/>
                    <a:lstStyle/>
                    <a:p>
                      <a:pPr algn="l" rtl="0" fontAlgn="b"/>
                      <a:r>
                        <a:rPr lang="en-AU" sz="1300" b="1" kern="1200" dirty="0">
                          <a:solidFill>
                            <a:schemeClr val="tx1"/>
                          </a:solidFill>
                          <a:latin typeface="+mn-lt"/>
                          <a:ea typeface="+mn-ea"/>
                          <a:cs typeface="Arial" pitchFamily="34" charset="0"/>
                        </a:rPr>
                        <a:t>Infrastructure</a:t>
                      </a:r>
                    </a:p>
                  </a:txBody>
                  <a:tcPr marL="144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fontAlgn="ctr"/>
                      <a:r>
                        <a:rPr lang="en-AU" sz="1300" b="1" i="0" u="none" strike="noStrike">
                          <a:solidFill>
                            <a:srgbClr val="000000"/>
                          </a:solidFill>
                          <a:effectLst/>
                          <a:latin typeface="Arial" panose="020B0604020202020204" pitchFamily="34" charset="0"/>
                        </a:rPr>
                        <a:t>3.1</a:t>
                      </a:r>
                    </a:p>
                  </a:txBody>
                  <a:tcPr marL="5443" marR="5443" marT="5443" marB="0" anchor="ctr">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3</a:t>
                      </a:r>
                    </a:p>
                  </a:txBody>
                  <a:tcPr marL="0" marR="0" marT="0" marB="0" anchor="ctr">
                    <a:solidFill>
                      <a:srgbClr val="E7E9E9"/>
                    </a:solidFill>
                  </a:tcPr>
                </a:tc>
                <a:tc>
                  <a:txBody>
                    <a:bodyPr/>
                    <a:lstStyle/>
                    <a:p>
                      <a:pPr algn="ctr" rtl="0" fontAlgn="b"/>
                      <a:r>
                        <a:rPr lang="en-AU" sz="1300" b="1" i="0" u="none" strike="noStrike">
                          <a:solidFill>
                            <a:srgbClr val="000000"/>
                          </a:solidFill>
                          <a:effectLst/>
                          <a:latin typeface="Arial" panose="020B0604020202020204" pitchFamily="34" charset="0"/>
                        </a:rPr>
                        <a:t>0.1</a:t>
                      </a:r>
                    </a:p>
                  </a:txBody>
                  <a:tcPr marL="6350" marR="6350" marT="635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977574209"/>
                  </a:ext>
                </a:extLst>
              </a:tr>
              <a:tr h="277463">
                <a:tc>
                  <a:txBody>
                    <a:bodyPr/>
                    <a:lstStyle/>
                    <a:p>
                      <a:pPr algn="l" rtl="0" fontAlgn="b"/>
                      <a:r>
                        <a:rPr lang="en-AU" sz="1200" b="0" kern="1200" dirty="0">
                          <a:solidFill>
                            <a:schemeClr val="tx1"/>
                          </a:solidFill>
                          <a:latin typeface="+mn-lt"/>
                          <a:ea typeface="+mn-ea"/>
                          <a:cs typeface="Arial" pitchFamily="34" charset="0"/>
                        </a:rPr>
                        <a:t>Listed infrastructure</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fontAlgn="ctr"/>
                      <a:r>
                        <a:rPr lang="en-AU" sz="1300" b="0" i="0" u="none" strike="noStrike">
                          <a:solidFill>
                            <a:srgbClr val="000000"/>
                          </a:solidFill>
                          <a:effectLst/>
                          <a:latin typeface="Arial" panose="020B0604020202020204" pitchFamily="34" charset="0"/>
                        </a:rPr>
                        <a:t>3.1</a:t>
                      </a:r>
                    </a:p>
                  </a:txBody>
                  <a:tcPr marL="5443" marR="5443" marT="5443" marB="0" anchor="ctr">
                    <a:solidFill>
                      <a:schemeClr val="bg1"/>
                    </a:solidFill>
                  </a:tcPr>
                </a:tc>
                <a:tc>
                  <a:txBody>
                    <a:bodyPr/>
                    <a:lstStyle/>
                    <a:p>
                      <a:pPr algn="ctr" rtl="0" fontAlgn="b"/>
                      <a:r>
                        <a:rPr lang="en-AU" sz="1300" b="0" i="0" u="none" strike="noStrike" dirty="0">
                          <a:solidFill>
                            <a:schemeClr val="tx1"/>
                          </a:solidFill>
                          <a:effectLst/>
                          <a:latin typeface="Arial" panose="020B0604020202020204" pitchFamily="34" charset="0"/>
                        </a:rPr>
                        <a:t>3</a:t>
                      </a:r>
                    </a:p>
                  </a:txBody>
                  <a:tcPr marL="0" marR="0" marT="0" marB="0" anchor="ctr">
                    <a:solidFill>
                      <a:schemeClr val="bg1"/>
                    </a:solidFill>
                  </a:tcPr>
                </a:tc>
                <a:tc>
                  <a:txBody>
                    <a:bodyPr/>
                    <a:lstStyle/>
                    <a:p>
                      <a:pPr algn="ctr" rtl="0" fontAlgn="b"/>
                      <a:r>
                        <a:rPr lang="en-AU" sz="1300" b="0" i="0" u="none" strike="noStrike">
                          <a:solidFill>
                            <a:srgbClr val="000000"/>
                          </a:solidFill>
                          <a:effectLst/>
                          <a:latin typeface="Arial" panose="020B0604020202020204" pitchFamily="34" charset="0"/>
                        </a:rPr>
                        <a:t>0.1</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660931600"/>
                  </a:ext>
                </a:extLst>
              </a:tr>
              <a:tr h="277463">
                <a:tc>
                  <a:txBody>
                    <a:bodyPr/>
                    <a:lstStyle/>
                    <a:p>
                      <a:pPr algn="l" rtl="0" fontAlgn="b"/>
                      <a:r>
                        <a:rPr lang="en-AU" sz="1300" b="1" kern="1200" dirty="0">
                          <a:solidFill>
                            <a:schemeClr val="tx1"/>
                          </a:solidFill>
                          <a:latin typeface="+mn-lt"/>
                          <a:ea typeface="+mn-ea"/>
                          <a:cs typeface="Arial" pitchFamily="34" charset="0"/>
                        </a:rPr>
                        <a:t>Alternatives</a:t>
                      </a:r>
                    </a:p>
                  </a:txBody>
                  <a:tcPr marL="144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fontAlgn="ctr"/>
                      <a:r>
                        <a:rPr lang="en-AU" sz="1300" b="1" i="0" u="none" strike="noStrike" dirty="0">
                          <a:solidFill>
                            <a:srgbClr val="000000"/>
                          </a:solidFill>
                          <a:effectLst/>
                          <a:latin typeface="Arial" panose="020B0604020202020204" pitchFamily="34" charset="0"/>
                        </a:rPr>
                        <a:t>2.7</a:t>
                      </a:r>
                    </a:p>
                  </a:txBody>
                  <a:tcPr marL="5443" marR="5443" marT="5443" marB="0" anchor="ctr">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3</a:t>
                      </a:r>
                    </a:p>
                  </a:txBody>
                  <a:tcPr marL="0" marR="0" marT="0" marB="0" anchor="ctr">
                    <a:solidFill>
                      <a:srgbClr val="E7E9E9"/>
                    </a:solidFill>
                  </a:tcPr>
                </a:tc>
                <a:tc>
                  <a:txBody>
                    <a:bodyPr/>
                    <a:lstStyle/>
                    <a:p>
                      <a:pPr algn="ctr" rtl="0" fontAlgn="b"/>
                      <a:r>
                        <a:rPr lang="en-AU" sz="1300" b="1" i="0" u="none" strike="noStrike">
                          <a:solidFill>
                            <a:srgbClr val="000000"/>
                          </a:solidFill>
                          <a:effectLst/>
                          <a:latin typeface="Arial" panose="020B0604020202020204" pitchFamily="34" charset="0"/>
                        </a:rPr>
                        <a:t>-0.3</a:t>
                      </a:r>
                    </a:p>
                  </a:txBody>
                  <a:tcPr marL="6350" marR="6350" marT="635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489679031"/>
                  </a:ext>
                </a:extLst>
              </a:tr>
              <a:tr h="277463">
                <a:tc>
                  <a:txBody>
                    <a:bodyPr/>
                    <a:lstStyle/>
                    <a:p>
                      <a:pPr algn="l" rtl="0" fontAlgn="b"/>
                      <a:r>
                        <a:rPr lang="en-AU" sz="1200" kern="1200" dirty="0">
                          <a:solidFill>
                            <a:schemeClr val="tx1"/>
                          </a:solidFill>
                          <a:latin typeface="+mn-lt"/>
                          <a:ea typeface="+mn-ea"/>
                          <a:cs typeface="Arial" pitchFamily="34" charset="0"/>
                        </a:rPr>
                        <a:t>Index Plus Alternatives</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fontAlgn="ctr"/>
                      <a:r>
                        <a:rPr lang="en-AU" sz="1300" b="0" i="0" u="none" strike="noStrike" dirty="0">
                          <a:solidFill>
                            <a:srgbClr val="000000"/>
                          </a:solidFill>
                          <a:effectLst/>
                          <a:latin typeface="Arial" panose="020B0604020202020204" pitchFamily="34" charset="0"/>
                        </a:rPr>
                        <a:t>2.7</a:t>
                      </a:r>
                    </a:p>
                  </a:txBody>
                  <a:tcPr marL="5443" marR="5443" marT="5443" marB="0" anchor="ctr">
                    <a:solidFill>
                      <a:schemeClr val="bg1"/>
                    </a:solidFill>
                  </a:tcPr>
                </a:tc>
                <a:tc>
                  <a:txBody>
                    <a:bodyPr/>
                    <a:lstStyle/>
                    <a:p>
                      <a:pPr algn="ctr" rtl="0" fontAlgn="b"/>
                      <a:r>
                        <a:rPr lang="en-AU" sz="1300" b="0" i="0" u="none" strike="noStrike" dirty="0">
                          <a:solidFill>
                            <a:schemeClr val="tx1"/>
                          </a:solidFill>
                          <a:effectLst/>
                          <a:latin typeface="Arial" panose="020B0604020202020204" pitchFamily="34" charset="0"/>
                        </a:rPr>
                        <a:t>3</a:t>
                      </a:r>
                    </a:p>
                  </a:txBody>
                  <a:tcPr marL="0" marR="0" marT="0" marB="0" anchor="ctr">
                    <a:solidFill>
                      <a:schemeClr val="bg1"/>
                    </a:solidFill>
                  </a:tcPr>
                </a:tc>
                <a:tc>
                  <a:txBody>
                    <a:bodyPr/>
                    <a:lstStyle/>
                    <a:p>
                      <a:pPr algn="ctr" rtl="0" fontAlgn="b"/>
                      <a:r>
                        <a:rPr lang="en-AU" sz="1300" b="0" i="0" u="none" strike="noStrike">
                          <a:solidFill>
                            <a:srgbClr val="000000"/>
                          </a:solidFill>
                          <a:effectLst/>
                          <a:latin typeface="Arial" panose="020B0604020202020204" pitchFamily="34" charset="0"/>
                        </a:rPr>
                        <a:t>-0.3</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106201003"/>
                  </a:ext>
                </a:extLst>
              </a:tr>
              <a:tr h="277463">
                <a:tc>
                  <a:txBody>
                    <a:bodyPr/>
                    <a:lstStyle/>
                    <a:p>
                      <a:pPr algn="l" rtl="0" fontAlgn="b"/>
                      <a:r>
                        <a:rPr lang="en-AU" sz="1300" b="1" kern="1200" dirty="0">
                          <a:solidFill>
                            <a:schemeClr val="tx1"/>
                          </a:solidFill>
                          <a:latin typeface="+mn-lt"/>
                          <a:ea typeface="+mn-ea"/>
                          <a:cs typeface="Arial" pitchFamily="34" charset="0"/>
                        </a:rPr>
                        <a:t>Fixed income</a:t>
                      </a:r>
                    </a:p>
                  </a:txBody>
                  <a:tcPr marL="144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fontAlgn="ctr"/>
                      <a:r>
                        <a:rPr lang="en-AU" sz="1300" b="1" i="0" u="none" strike="noStrike" dirty="0">
                          <a:solidFill>
                            <a:srgbClr val="000000"/>
                          </a:solidFill>
                          <a:effectLst/>
                          <a:latin typeface="Arial" panose="020B0604020202020204" pitchFamily="34" charset="0"/>
                        </a:rPr>
                        <a:t>27.9</a:t>
                      </a:r>
                    </a:p>
                  </a:txBody>
                  <a:tcPr marL="5443" marR="5443" marT="5443" marB="0" anchor="ctr">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23</a:t>
                      </a:r>
                    </a:p>
                  </a:txBody>
                  <a:tcPr marL="0" marR="0" marT="0"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4.9</a:t>
                      </a:r>
                    </a:p>
                  </a:txBody>
                  <a:tcPr marL="6350" marR="6350" marT="635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5"/>
                  </a:ext>
                </a:extLst>
              </a:tr>
              <a:tr h="277463">
                <a:tc>
                  <a:txBody>
                    <a:bodyPr/>
                    <a:lstStyle/>
                    <a:p>
                      <a:pPr algn="l" rtl="0" fontAlgn="b"/>
                      <a:r>
                        <a:rPr lang="en-AU" sz="1200" kern="1200" dirty="0">
                          <a:solidFill>
                            <a:schemeClr val="tx1"/>
                          </a:solidFill>
                          <a:latin typeface="+mn-lt"/>
                          <a:ea typeface="+mn-ea"/>
                          <a:cs typeface="Arial" pitchFamily="34" charset="0"/>
                        </a:rPr>
                        <a:t>All maturities</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fontAlgn="ctr"/>
                      <a:r>
                        <a:rPr lang="en-AU" sz="1300" b="0" i="0" u="none" strike="noStrike" dirty="0">
                          <a:solidFill>
                            <a:srgbClr val="000000"/>
                          </a:solidFill>
                          <a:effectLst/>
                          <a:latin typeface="Arial" panose="020B0604020202020204" pitchFamily="34" charset="0"/>
                        </a:rPr>
                        <a:t>16.9</a:t>
                      </a:r>
                    </a:p>
                  </a:txBody>
                  <a:tcPr marL="5443" marR="5443" marT="5443" marB="0" anchor="ctr">
                    <a:solidFill>
                      <a:schemeClr val="bg1"/>
                    </a:solidFill>
                  </a:tcPr>
                </a:tc>
                <a:tc>
                  <a:txBody>
                    <a:bodyPr/>
                    <a:lstStyle/>
                    <a:p>
                      <a:pPr algn="ctr" rtl="0" fontAlgn="b"/>
                      <a:r>
                        <a:rPr lang="en-AU" sz="1300" b="0" i="0" u="none" strike="noStrike" dirty="0">
                          <a:solidFill>
                            <a:schemeClr val="tx1"/>
                          </a:solidFill>
                          <a:effectLst/>
                          <a:latin typeface="Arial" panose="020B0604020202020204" pitchFamily="34" charset="0"/>
                        </a:rPr>
                        <a:t>17</a:t>
                      </a:r>
                    </a:p>
                  </a:txBody>
                  <a:tcPr marL="0" marR="0" marT="0" marB="0" anchor="ctr">
                    <a:solidFill>
                      <a:schemeClr val="bg1"/>
                    </a:solidFill>
                  </a:tcPr>
                </a:tc>
                <a:tc>
                  <a:txBody>
                    <a:bodyPr/>
                    <a:lstStyle/>
                    <a:p>
                      <a:pPr algn="ctr" rtl="0" fontAlgn="b"/>
                      <a:r>
                        <a:rPr lang="en-AU" sz="1300" b="0" i="0" u="none" strike="noStrike">
                          <a:solidFill>
                            <a:srgbClr val="000000"/>
                          </a:solidFill>
                          <a:effectLst/>
                          <a:latin typeface="Arial" panose="020B0604020202020204" pitchFamily="34" charset="0"/>
                        </a:rPr>
                        <a:t>-0.1</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397506630"/>
                  </a:ext>
                </a:extLst>
              </a:tr>
              <a:tr h="277463">
                <a:tc>
                  <a:txBody>
                    <a:bodyPr/>
                    <a:lstStyle/>
                    <a:p>
                      <a:pPr algn="l" rtl="0" fontAlgn="b"/>
                      <a:r>
                        <a:rPr lang="en-AU" sz="1200" kern="1200" dirty="0">
                          <a:solidFill>
                            <a:schemeClr val="tx1"/>
                          </a:solidFill>
                          <a:latin typeface="+mn-lt"/>
                          <a:ea typeface="+mn-ea"/>
                          <a:cs typeface="Arial" pitchFamily="34" charset="0"/>
                        </a:rPr>
                        <a:t>Short maturities</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fontAlgn="ctr"/>
                      <a:r>
                        <a:rPr lang="en-AU" sz="1300" b="0" i="0" u="none" strike="noStrike" dirty="0">
                          <a:solidFill>
                            <a:srgbClr val="000000"/>
                          </a:solidFill>
                          <a:effectLst/>
                          <a:latin typeface="Arial" panose="020B0604020202020204" pitchFamily="34" charset="0"/>
                        </a:rPr>
                        <a:t>4.7</a:t>
                      </a:r>
                    </a:p>
                  </a:txBody>
                  <a:tcPr marL="5443" marR="5443" marT="5443" marB="0" anchor="ctr">
                    <a:solidFill>
                      <a:schemeClr val="bg1"/>
                    </a:solidFill>
                  </a:tcPr>
                </a:tc>
                <a:tc>
                  <a:txBody>
                    <a:bodyPr/>
                    <a:lstStyle/>
                    <a:p>
                      <a:pPr algn="ctr" rtl="0" fontAlgn="b"/>
                      <a:r>
                        <a:rPr lang="en-AU" sz="1300" b="0" i="0" u="none" strike="noStrike" dirty="0">
                          <a:solidFill>
                            <a:schemeClr val="tx1"/>
                          </a:solidFill>
                          <a:effectLst/>
                          <a:latin typeface="Arial" panose="020B0604020202020204" pitchFamily="34" charset="0"/>
                        </a:rPr>
                        <a:t>-</a:t>
                      </a:r>
                    </a:p>
                  </a:txBody>
                  <a:tcPr marL="0" marR="0" marT="0" marB="0" anchor="ctr">
                    <a:solidFill>
                      <a:schemeClr val="bg1"/>
                    </a:solidFill>
                  </a:tcPr>
                </a:tc>
                <a:tc>
                  <a:txBody>
                    <a:bodyPr/>
                    <a:lstStyle/>
                    <a:p>
                      <a:pPr algn="ctr" rtl="0" fontAlgn="b"/>
                      <a:r>
                        <a:rPr lang="en-AU" sz="1300" b="0" i="0" u="none" strike="noStrike" dirty="0">
                          <a:solidFill>
                            <a:srgbClr val="000000"/>
                          </a:solidFill>
                          <a:effectLst/>
                          <a:latin typeface="Arial" panose="020B0604020202020204" pitchFamily="34" charset="0"/>
                        </a:rPr>
                        <a:t>4.7</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4233329050"/>
                  </a:ext>
                </a:extLst>
              </a:tr>
              <a:tr h="277463">
                <a:tc>
                  <a:txBody>
                    <a:bodyPr/>
                    <a:lstStyle/>
                    <a:p>
                      <a:pPr algn="l" rtl="0" fontAlgn="b"/>
                      <a:r>
                        <a:rPr lang="en-AU" sz="1200" kern="1200" dirty="0">
                          <a:solidFill>
                            <a:schemeClr val="tx1"/>
                          </a:solidFill>
                          <a:latin typeface="+mn-lt"/>
                          <a:ea typeface="+mn-ea"/>
                          <a:cs typeface="Arial" pitchFamily="34" charset="0"/>
                        </a:rPr>
                        <a:t>Australian inflation-linked bonds</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fontAlgn="ctr"/>
                      <a:r>
                        <a:rPr lang="en-AU" sz="1300" b="0" i="0" u="none" strike="noStrike" dirty="0">
                          <a:solidFill>
                            <a:srgbClr val="000000"/>
                          </a:solidFill>
                          <a:effectLst/>
                          <a:latin typeface="Arial" panose="020B0604020202020204" pitchFamily="34" charset="0"/>
                        </a:rPr>
                        <a:t>3.5</a:t>
                      </a:r>
                    </a:p>
                  </a:txBody>
                  <a:tcPr marL="5443" marR="5443" marT="5443" marB="0" anchor="ctr">
                    <a:solidFill>
                      <a:schemeClr val="bg1"/>
                    </a:solidFill>
                  </a:tcPr>
                </a:tc>
                <a:tc>
                  <a:txBody>
                    <a:bodyPr/>
                    <a:lstStyle/>
                    <a:p>
                      <a:pPr algn="ctr" rtl="0" fontAlgn="b"/>
                      <a:r>
                        <a:rPr lang="en-AU" sz="1300" b="0" i="0" u="none" strike="noStrike" dirty="0">
                          <a:solidFill>
                            <a:schemeClr val="tx1"/>
                          </a:solidFill>
                          <a:effectLst/>
                          <a:latin typeface="Arial" panose="020B0604020202020204" pitchFamily="34" charset="0"/>
                        </a:rPr>
                        <a:t>3</a:t>
                      </a:r>
                    </a:p>
                  </a:txBody>
                  <a:tcPr marL="0" marR="0" marT="0" marB="0" anchor="ctr">
                    <a:solidFill>
                      <a:schemeClr val="bg1"/>
                    </a:solidFill>
                  </a:tcPr>
                </a:tc>
                <a:tc>
                  <a:txBody>
                    <a:bodyPr/>
                    <a:lstStyle/>
                    <a:p>
                      <a:pPr algn="ctr" rtl="0" fontAlgn="b"/>
                      <a:r>
                        <a:rPr lang="en-AU" sz="1300" b="0" i="0" u="none" strike="noStrike" dirty="0">
                          <a:solidFill>
                            <a:srgbClr val="000000"/>
                          </a:solidFill>
                          <a:effectLst/>
                          <a:latin typeface="Arial" panose="020B0604020202020204" pitchFamily="34" charset="0"/>
                        </a:rPr>
                        <a:t>0.5</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7"/>
                  </a:ext>
                </a:extLst>
              </a:tr>
              <a:tr h="277463">
                <a:tc>
                  <a:txBody>
                    <a:bodyPr/>
                    <a:lstStyle/>
                    <a:p>
                      <a:pPr marL="0" marR="0" lvl="0" indent="0" algn="l" defTabSz="914332" rtl="0" eaLnBrk="1" fontAlgn="b" latinLnBrk="0" hangingPunct="1">
                        <a:lnSpc>
                          <a:spcPct val="100000"/>
                        </a:lnSpc>
                        <a:spcBef>
                          <a:spcPts val="0"/>
                        </a:spcBef>
                        <a:spcAft>
                          <a:spcPts val="0"/>
                        </a:spcAft>
                        <a:buClrTx/>
                        <a:buSzTx/>
                        <a:buFontTx/>
                        <a:buNone/>
                        <a:tabLst/>
                        <a:defRPr/>
                      </a:pPr>
                      <a:r>
                        <a:rPr lang="en-AU" sz="1200" b="0" i="0" u="none" strike="noStrike" dirty="0">
                          <a:solidFill>
                            <a:srgbClr val="000000"/>
                          </a:solidFill>
                          <a:effectLst/>
                          <a:latin typeface="Arial" panose="020B0604020202020204" pitchFamily="34" charset="0"/>
                        </a:rPr>
                        <a:t>High yield bonds and loans</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fontAlgn="ctr"/>
                      <a:r>
                        <a:rPr lang="en-AU" sz="1300" b="0" i="0" u="none" strike="noStrike" dirty="0">
                          <a:solidFill>
                            <a:srgbClr val="000000"/>
                          </a:solidFill>
                          <a:effectLst/>
                          <a:latin typeface="Arial" panose="020B0604020202020204" pitchFamily="34" charset="0"/>
                        </a:rPr>
                        <a:t>1.3</a:t>
                      </a:r>
                    </a:p>
                  </a:txBody>
                  <a:tcPr marL="5443" marR="5443" marT="5443" marB="0" anchor="ctr">
                    <a:solidFill>
                      <a:schemeClr val="bg1"/>
                    </a:solidFill>
                  </a:tcPr>
                </a:tc>
                <a:tc>
                  <a:txBody>
                    <a:bodyPr/>
                    <a:lstStyle/>
                    <a:p>
                      <a:pPr algn="ctr" rtl="0" fontAlgn="b"/>
                      <a:r>
                        <a:rPr lang="en-AU" sz="1300" b="0" i="0" u="none" strike="noStrike" dirty="0">
                          <a:solidFill>
                            <a:schemeClr val="tx1"/>
                          </a:solidFill>
                          <a:effectLst/>
                          <a:latin typeface="Arial" panose="020B0604020202020204" pitchFamily="34" charset="0"/>
                        </a:rPr>
                        <a:t>1</a:t>
                      </a:r>
                    </a:p>
                  </a:txBody>
                  <a:tcPr marL="0" marR="0" marT="0" marB="0" anchor="ctr">
                    <a:solidFill>
                      <a:schemeClr val="bg1"/>
                    </a:solidFill>
                  </a:tcPr>
                </a:tc>
                <a:tc>
                  <a:txBody>
                    <a:bodyPr/>
                    <a:lstStyle/>
                    <a:p>
                      <a:pPr algn="ctr" rtl="0" fontAlgn="b"/>
                      <a:r>
                        <a:rPr lang="en-AU" sz="1300" b="0" i="0" u="none" strike="noStrike" dirty="0">
                          <a:solidFill>
                            <a:srgbClr val="000000"/>
                          </a:solidFill>
                          <a:effectLst/>
                          <a:latin typeface="Arial" panose="020B0604020202020204" pitchFamily="34" charset="0"/>
                        </a:rPr>
                        <a:t>0.3</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964944375"/>
                  </a:ext>
                </a:extLst>
              </a:tr>
              <a:tr h="277463">
                <a:tc>
                  <a:txBody>
                    <a:bodyPr/>
                    <a:lstStyle/>
                    <a:p>
                      <a:pPr marL="0" marR="0" lvl="0" indent="0" algn="l" defTabSz="914332" rtl="0" eaLnBrk="1" fontAlgn="b" latinLnBrk="0" hangingPunct="1">
                        <a:lnSpc>
                          <a:spcPct val="100000"/>
                        </a:lnSpc>
                        <a:spcBef>
                          <a:spcPts val="0"/>
                        </a:spcBef>
                        <a:spcAft>
                          <a:spcPts val="0"/>
                        </a:spcAft>
                        <a:buClrTx/>
                        <a:buSzTx/>
                        <a:buFontTx/>
                        <a:buNone/>
                        <a:tabLst/>
                        <a:defRPr/>
                      </a:pPr>
                      <a:r>
                        <a:rPr lang="en-AU" sz="1200" b="0" i="0" u="none" strike="noStrike" dirty="0">
                          <a:solidFill>
                            <a:srgbClr val="000000"/>
                          </a:solidFill>
                          <a:effectLst/>
                          <a:latin typeface="Arial" panose="020B0604020202020204" pitchFamily="34" charset="0"/>
                        </a:rPr>
                        <a:t>Insurance-related investments</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fontAlgn="ctr"/>
                      <a:r>
                        <a:rPr lang="en-AU" sz="1300" b="0" i="0" u="none" strike="noStrike" dirty="0">
                          <a:solidFill>
                            <a:srgbClr val="000000"/>
                          </a:solidFill>
                          <a:effectLst/>
                          <a:latin typeface="Arial" panose="020B0604020202020204" pitchFamily="34" charset="0"/>
                        </a:rPr>
                        <a:t>1.5</a:t>
                      </a:r>
                    </a:p>
                  </a:txBody>
                  <a:tcPr marL="5443" marR="5443" marT="5443" marB="0" anchor="ctr">
                    <a:solidFill>
                      <a:schemeClr val="bg1"/>
                    </a:solidFill>
                  </a:tcPr>
                </a:tc>
                <a:tc>
                  <a:txBody>
                    <a:bodyPr/>
                    <a:lstStyle/>
                    <a:p>
                      <a:pPr algn="ctr" rtl="0" fontAlgn="b"/>
                      <a:r>
                        <a:rPr lang="en-AU" sz="1300" b="0" i="0" u="none" strike="noStrike" dirty="0">
                          <a:solidFill>
                            <a:schemeClr val="tx1"/>
                          </a:solidFill>
                          <a:effectLst/>
                          <a:latin typeface="Arial" panose="020B0604020202020204" pitchFamily="34" charset="0"/>
                        </a:rPr>
                        <a:t>2</a:t>
                      </a:r>
                    </a:p>
                  </a:txBody>
                  <a:tcPr marL="0" marR="0" marT="0" marB="0" anchor="ctr">
                    <a:solidFill>
                      <a:schemeClr val="bg1"/>
                    </a:solidFill>
                  </a:tcPr>
                </a:tc>
                <a:tc>
                  <a:txBody>
                    <a:bodyPr/>
                    <a:lstStyle/>
                    <a:p>
                      <a:pPr algn="ctr" rtl="0" fontAlgn="b"/>
                      <a:r>
                        <a:rPr lang="en-AU" sz="1300" b="0" i="0" u="none" strike="noStrike" dirty="0">
                          <a:solidFill>
                            <a:srgbClr val="000000"/>
                          </a:solidFill>
                          <a:effectLst/>
                          <a:latin typeface="Arial" panose="020B0604020202020204" pitchFamily="34" charset="0"/>
                        </a:rPr>
                        <a:t>-0.5</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40021934"/>
                  </a:ext>
                </a:extLst>
              </a:tr>
              <a:tr h="277463">
                <a:tc>
                  <a:txBody>
                    <a:bodyPr/>
                    <a:lstStyle/>
                    <a:p>
                      <a:pPr algn="l" rtl="0" fontAlgn="b"/>
                      <a:r>
                        <a:rPr lang="en-AU" sz="1300" b="1" kern="1200" dirty="0">
                          <a:solidFill>
                            <a:schemeClr val="tx1"/>
                          </a:solidFill>
                          <a:latin typeface="+mn-lt"/>
                          <a:ea typeface="+mn-ea"/>
                          <a:cs typeface="Arial" pitchFamily="34" charset="0"/>
                        </a:rPr>
                        <a:t>Cash</a:t>
                      </a:r>
                    </a:p>
                  </a:txBody>
                  <a:tcPr marL="144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fontAlgn="ctr"/>
                      <a:r>
                        <a:rPr lang="en-AU" sz="1300" b="1" i="0" u="none" strike="noStrike" dirty="0">
                          <a:solidFill>
                            <a:srgbClr val="000000"/>
                          </a:solidFill>
                          <a:effectLst/>
                          <a:latin typeface="Arial" panose="020B0604020202020204" pitchFamily="34" charset="0"/>
                        </a:rPr>
                        <a:t>2.9</a:t>
                      </a:r>
                    </a:p>
                  </a:txBody>
                  <a:tcPr marL="5443" marR="5443" marT="5443" marB="0" anchor="ctr">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6</a:t>
                      </a:r>
                    </a:p>
                  </a:txBody>
                  <a:tcPr marL="0" marR="0" marT="0"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-3.1</a:t>
                      </a:r>
                    </a:p>
                  </a:txBody>
                  <a:tcPr marL="6350" marR="6350" marT="635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9"/>
                  </a:ext>
                </a:extLst>
              </a:tr>
            </a:tbl>
          </a:graphicData>
        </a:graphic>
      </p:graphicFrame>
      <p:sp>
        <p:nvSpPr>
          <p:cNvPr id="13" name="Rectangle 14">
            <a:extLst>
              <a:ext uri="{FF2B5EF4-FFF2-40B4-BE49-F238E27FC236}">
                <a16:creationId xmlns:a16="http://schemas.microsoft.com/office/drawing/2014/main" id="{467008AA-3DF3-4100-8B5E-E1419956F37E}"/>
              </a:ext>
            </a:extLst>
          </p:cNvPr>
          <p:cNvSpPr>
            <a:spLocks noChangeArrowheads="1"/>
          </p:cNvSpPr>
          <p:nvPr/>
        </p:nvSpPr>
        <p:spPr bwMode="auto">
          <a:xfrm>
            <a:off x="6536134" y="1413620"/>
            <a:ext cx="5436792" cy="4666168"/>
          </a:xfrm>
          <a:prstGeom prst="rect">
            <a:avLst/>
          </a:prstGeom>
          <a:solidFill>
            <a:schemeClr val="bg1"/>
          </a:solidFill>
          <a:ln>
            <a:noFill/>
          </a:ln>
        </p:spPr>
        <p:txBody>
          <a:bodyPr lIns="144000" tIns="72000" rIns="72000" bIns="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Strategic asset allocations have been designed to efficiently generate above-inflation outcomes based on long-term investment assumptions. Actual asset allocations differ to strategic asset allocations where there are opportunities to provide better returns, or take on less risk, than what is provided by the strategic asset allocation.</a:t>
            </a:r>
            <a:br>
              <a:rPr kumimoji="0" lang="en-AU" sz="12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br>
              <a:rPr kumimoji="0" lang="en-AU" sz="12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The portfolio’s main positions are:</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171450" indent="-171450">
              <a:buClr>
                <a:srgbClr val="D86018"/>
              </a:buClr>
              <a:buFont typeface="Arial" panose="020B0604020202020204" pitchFamily="34" charset="0"/>
              <a:buChar char="•"/>
              <a:defRPr/>
            </a:pPr>
            <a:r>
              <a:rPr lang="en-AU" sz="1200" b="1" dirty="0">
                <a:solidFill>
                  <a:schemeClr val="accent1"/>
                </a:solidFill>
                <a:latin typeface="Arial" panose="020B0604020202020204"/>
                <a:cs typeface="Arial" panose="020B0604020202020204" pitchFamily="34" charset="0"/>
              </a:rPr>
              <a:t>Australian </a:t>
            </a:r>
            <a:r>
              <a:rPr lang="en-AU" sz="1200" dirty="0">
                <a:latin typeface="Arial" panose="020B0604020202020204"/>
                <a:cs typeface="Arial" panose="020B0604020202020204" pitchFamily="34" charset="0"/>
              </a:rPr>
              <a:t>and </a:t>
            </a:r>
            <a:r>
              <a:rPr lang="en-AU" sz="1200" b="1" dirty="0">
                <a:solidFill>
                  <a:schemeClr val="accent1"/>
                </a:solidFill>
                <a:latin typeface="Arial" panose="020B0604020202020204"/>
                <a:cs typeface="Arial" panose="020B0604020202020204" pitchFamily="34" charset="0"/>
              </a:rPr>
              <a:t>Global shares </a:t>
            </a:r>
            <a:r>
              <a:rPr lang="en-AU" sz="1200" dirty="0">
                <a:solidFill>
                  <a:prstClr val="black"/>
                </a:solidFill>
                <a:latin typeface="Arial" panose="020B0604020202020204"/>
                <a:cs typeface="Arial" panose="020B0604020202020204" pitchFamily="34" charset="0"/>
              </a:rPr>
              <a:t>have drifted underweight with the recent sell-off. We have been using cashflows to add to shares opportunistically. </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Overweight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Fixed income</a:t>
            </a:r>
            <a:r>
              <a:rPr kumimoji="0" lang="en-AU" sz="12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with the overweight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Short maturities</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and the recent addition of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High yield bonds and loans</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providing increased credit exposure. </a:t>
            </a:r>
          </a:p>
          <a:p>
            <a:pPr marL="0" marR="0" lvl="0" indent="0" algn="l" defTabSz="914400" rtl="0" eaLnBrk="1" fontAlgn="auto" latinLnBrk="0" hangingPunct="1">
              <a:lnSpc>
                <a:spcPct val="100000"/>
              </a:lnSpc>
              <a:spcBef>
                <a:spcPts val="0"/>
              </a:spcBef>
              <a:spcAft>
                <a:spcPts val="0"/>
              </a:spcAft>
              <a:buClr>
                <a:srgbClr val="D86018"/>
              </a:buClr>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lang="en-AU" sz="1200" dirty="0">
                <a:solidFill>
                  <a:prstClr val="black"/>
                </a:solidFill>
                <a:latin typeface="Arial" panose="020B0604020202020204"/>
                <a:cs typeface="Arial" panose="020B0604020202020204" pitchFamily="34" charset="0"/>
              </a:rPr>
              <a:t>The</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modest overweight to credit remains one of our highest conviction positions. In the current volatile environment, we prefer higher quality and shorter duration credit.</a:t>
            </a:r>
          </a:p>
          <a:p>
            <a:pPr marL="0" marR="0" lvl="0" indent="0" algn="l" defTabSz="914400" rtl="0" eaLnBrk="1" fontAlgn="auto" latinLnBrk="0" hangingPunct="1">
              <a:lnSpc>
                <a:spcPct val="100000"/>
              </a:lnSpc>
              <a:spcBef>
                <a:spcPts val="0"/>
              </a:spcBef>
              <a:spcAft>
                <a:spcPts val="0"/>
              </a:spcAft>
              <a:buClr>
                <a:srgbClr val="D86018"/>
              </a:buClr>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Underweight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Cash</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to fund the overweights.</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indent="-171450">
              <a:buClr>
                <a:srgbClr val="D86018"/>
              </a:buClr>
              <a:buFont typeface="Arial" panose="020B0604020202020204" pitchFamily="34" charset="0"/>
              <a:buChar char="•"/>
              <a:defRPr/>
            </a:pPr>
            <a:r>
              <a:rPr lang="en-AU" sz="1200" dirty="0">
                <a:solidFill>
                  <a:prstClr val="black"/>
                </a:solidFill>
                <a:latin typeface="Arial" panose="020B0604020202020204"/>
                <a:cs typeface="Arial" pitchFamily="34" charset="0"/>
              </a:rPr>
              <a:t>The recently introduced exposure to </a:t>
            </a:r>
            <a:r>
              <a:rPr lang="en-AU" sz="1200" b="1" dirty="0">
                <a:solidFill>
                  <a:schemeClr val="accent1"/>
                </a:solidFill>
                <a:latin typeface="Arial" panose="020B0604020202020204"/>
                <a:cs typeface="Arial" pitchFamily="34" charset="0"/>
              </a:rPr>
              <a:t>Insurance-related investments </a:t>
            </a:r>
            <a:r>
              <a:rPr lang="en-AU" sz="1200" dirty="0">
                <a:solidFill>
                  <a:prstClr val="black"/>
                </a:solidFill>
                <a:latin typeface="Arial" panose="020B0604020202020204"/>
                <a:cs typeface="Arial" pitchFamily="34" charset="0"/>
              </a:rPr>
              <a:t>benefits the portfolio in the current environment. It provides an attractive source of diversification with performance not related to share markets. </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
                <a:srgbClr val="D86018"/>
              </a:buClr>
              <a:buSzTx/>
              <a:tabLst/>
              <a:defRPr/>
            </a:pPr>
            <a:r>
              <a:rPr lang="en-AU" sz="1200" dirty="0">
                <a:solidFill>
                  <a:prstClr val="black"/>
                </a:solidFill>
                <a:latin typeface="Arial" panose="020B0604020202020204"/>
                <a:cs typeface="Arial" pitchFamily="34" charset="0"/>
              </a:rPr>
              <a:t> </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p:txBody>
      </p:sp>
      <p:sp>
        <p:nvSpPr>
          <p:cNvPr id="14" name="Text Box 4">
            <a:extLst>
              <a:ext uri="{FF2B5EF4-FFF2-40B4-BE49-F238E27FC236}">
                <a16:creationId xmlns:a16="http://schemas.microsoft.com/office/drawing/2014/main" id="{5871E4F8-E172-4B5E-B886-7C35F7F5283D}"/>
              </a:ext>
            </a:extLst>
          </p:cNvPr>
          <p:cNvSpPr txBox="1">
            <a:spLocks noChangeArrowheads="1"/>
          </p:cNvSpPr>
          <p:nvPr/>
        </p:nvSpPr>
        <p:spPr bwMode="auto">
          <a:xfrm>
            <a:off x="288750" y="6621655"/>
            <a:ext cx="111316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a:t>
            </a:r>
            <a:r>
              <a:rPr kumimoji="0" lang="en-AU"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MLC Asset Management Services Limited.</a:t>
            </a:r>
          </a:p>
        </p:txBody>
      </p:sp>
    </p:spTree>
    <p:extLst>
      <p:ext uri="{BB962C8B-B14F-4D97-AF65-F5344CB8AC3E}">
        <p14:creationId xmlns:p14="http://schemas.microsoft.com/office/powerpoint/2010/main" val="1408885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E2C63C-2C40-C348-EFFB-3F3BD17F9674}"/>
              </a:ext>
            </a:extLst>
          </p:cNvPr>
          <p:cNvSpPr/>
          <p:nvPr/>
        </p:nvSpPr>
        <p:spPr>
          <a:xfrm>
            <a:off x="0" y="996955"/>
            <a:ext cx="12192000" cy="58610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5588252-E579-4F8F-AD68-C427416D0702}"/>
              </a:ext>
            </a:extLst>
          </p:cNvPr>
          <p:cNvSpPr>
            <a:spLocks noGrp="1"/>
          </p:cNvSpPr>
          <p:nvPr>
            <p:ph type="sldNum" sz="quarter" idx="12"/>
          </p:nvPr>
        </p:nvSpPr>
        <p:spPr>
          <a:xfrm>
            <a:off x="11563350" y="6582686"/>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300505" y="480318"/>
            <a:ext cx="9720000" cy="516637"/>
          </a:xfrm>
        </p:spPr>
        <p:txBody>
          <a:bodyPr/>
          <a:lstStyle/>
          <a:p>
            <a:r>
              <a:rPr lang="en-AU" sz="2400" dirty="0">
                <a:solidFill>
                  <a:schemeClr val="tx1"/>
                </a:solidFill>
                <a:latin typeface="Arial" charset="0"/>
                <a:cs typeface="Arial" charset="0"/>
              </a:rPr>
              <a:t>MLC MultiSeries – 70</a:t>
            </a:r>
            <a:endParaRPr lang="en-AU" sz="2400" dirty="0">
              <a:solidFill>
                <a:schemeClr val="tx1"/>
              </a:solidFill>
            </a:endParaRPr>
          </a:p>
        </p:txBody>
      </p:sp>
      <p:graphicFrame>
        <p:nvGraphicFramePr>
          <p:cNvPr id="9" name="Table 8">
            <a:extLst>
              <a:ext uri="{FF2B5EF4-FFF2-40B4-BE49-F238E27FC236}">
                <a16:creationId xmlns:a16="http://schemas.microsoft.com/office/drawing/2014/main" id="{95DA3864-6D39-4A33-ABBB-0B550D3F94C5}"/>
              </a:ext>
            </a:extLst>
          </p:cNvPr>
          <p:cNvGraphicFramePr>
            <a:graphicFrameLocks noGrp="1"/>
          </p:cNvGraphicFramePr>
          <p:nvPr>
            <p:extLst>
              <p:ext uri="{D42A27DB-BD31-4B8C-83A1-F6EECF244321}">
                <p14:modId xmlns:p14="http://schemas.microsoft.com/office/powerpoint/2010/main" val="2554177857"/>
              </p:ext>
            </p:extLst>
          </p:nvPr>
        </p:nvGraphicFramePr>
        <p:xfrm>
          <a:off x="300505" y="1165974"/>
          <a:ext cx="5973224" cy="5211708"/>
        </p:xfrm>
        <a:graphic>
          <a:graphicData uri="http://schemas.openxmlformats.org/drawingml/2006/table">
            <a:tbl>
              <a:tblPr firstRow="1" bandRow="1">
                <a:tableStyleId>{7DF18680-E054-41AD-8BC1-D1AEF772440D}</a:tableStyleId>
              </a:tblPr>
              <a:tblGrid>
                <a:gridCol w="2728075">
                  <a:extLst>
                    <a:ext uri="{9D8B030D-6E8A-4147-A177-3AD203B41FA5}">
                      <a16:colId xmlns:a16="http://schemas.microsoft.com/office/drawing/2014/main" val="20000"/>
                    </a:ext>
                  </a:extLst>
                </a:gridCol>
                <a:gridCol w="1180730">
                  <a:extLst>
                    <a:ext uri="{9D8B030D-6E8A-4147-A177-3AD203B41FA5}">
                      <a16:colId xmlns:a16="http://schemas.microsoft.com/office/drawing/2014/main" val="3149987986"/>
                    </a:ext>
                  </a:extLst>
                </a:gridCol>
                <a:gridCol w="1109709">
                  <a:extLst>
                    <a:ext uri="{9D8B030D-6E8A-4147-A177-3AD203B41FA5}">
                      <a16:colId xmlns:a16="http://schemas.microsoft.com/office/drawing/2014/main" val="2676959586"/>
                    </a:ext>
                  </a:extLst>
                </a:gridCol>
                <a:gridCol w="954710">
                  <a:extLst>
                    <a:ext uri="{9D8B030D-6E8A-4147-A177-3AD203B41FA5}">
                      <a16:colId xmlns:a16="http://schemas.microsoft.com/office/drawing/2014/main" val="3942467060"/>
                    </a:ext>
                  </a:extLst>
                </a:gridCol>
              </a:tblGrid>
              <a:tr h="704284">
                <a:tc>
                  <a:txBody>
                    <a:bodyPr/>
                    <a:lstStyle/>
                    <a:p>
                      <a:pPr marL="0"/>
                      <a:r>
                        <a:rPr kumimoji="0" lang="en-US" altLang="en-US" sz="1600" b="1" i="0" u="none" strike="noStrike" kern="1200" cap="none" normalizeH="0" baseline="0" dirty="0">
                          <a:ln>
                            <a:noFill/>
                          </a:ln>
                          <a:solidFill>
                            <a:srgbClr val="FFFFFF"/>
                          </a:solidFill>
                          <a:effectLst/>
                          <a:latin typeface="+mn-lt"/>
                          <a:ea typeface="ＭＳ Ｐゴシック" pitchFamily="-65" charset="-128"/>
                          <a:cs typeface="+mn-cs"/>
                        </a:rPr>
                        <a:t>Asset allocation</a:t>
                      </a:r>
                    </a:p>
                    <a:p>
                      <a:pPr marL="0"/>
                      <a:r>
                        <a:rPr kumimoji="0" lang="en-US" sz="1400" b="0" i="0" u="none" strike="noStrike" kern="1200" cap="none" normalizeH="0" baseline="0" dirty="0">
                          <a:ln>
                            <a:noFill/>
                          </a:ln>
                          <a:solidFill>
                            <a:srgbClr val="FFFFFF"/>
                          </a:solidFill>
                          <a:effectLst/>
                          <a:latin typeface="+mn-lt"/>
                          <a:ea typeface="ＭＳ Ｐゴシック" pitchFamily="-65" charset="-128"/>
                          <a:cs typeface="+mn-cs"/>
                        </a:rPr>
                        <a:t>31 March 2025</a:t>
                      </a:r>
                      <a:endParaRPr kumimoji="0" lang="en-AU" sz="1400" b="0" i="0" u="none" strike="noStrike" kern="1200" cap="none" normalizeH="0" baseline="0" dirty="0">
                        <a:ln>
                          <a:noFill/>
                        </a:ln>
                        <a:solidFill>
                          <a:srgbClr val="FFFFFF"/>
                        </a:solidFill>
                        <a:effectLst/>
                        <a:latin typeface="+mn-lt"/>
                        <a:ea typeface="ＭＳ Ｐゴシック" pitchFamily="-65" charset="-128"/>
                        <a:cs typeface="+mn-cs"/>
                      </a:endParaRPr>
                    </a:p>
                  </a:txBody>
                  <a:tcPr marL="121944" marR="1219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Actual </a:t>
                      </a:r>
                      <a:br>
                        <a:rPr kumimoji="0" lang="en-AU" sz="1400" b="1" i="0" u="none" strike="noStrike" kern="1200" cap="none" normalizeH="0" baseline="0" dirty="0">
                          <a:ln>
                            <a:noFill/>
                          </a:ln>
                          <a:solidFill>
                            <a:srgbClr val="FFFFFF"/>
                          </a:solidFill>
                          <a:effectLst/>
                          <a:latin typeface="+mn-lt"/>
                          <a:ea typeface="ＭＳ Ｐゴシック" pitchFamily="-65" charset="-128"/>
                          <a:cs typeface="+mn-cs"/>
                        </a:rPr>
                      </a:b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Strategic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Difference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0"/>
                  </a:ext>
                </a:extLst>
              </a:tr>
              <a:tr h="281714">
                <a:tc>
                  <a:txBody>
                    <a:bodyPr/>
                    <a:lstStyle/>
                    <a:p>
                      <a:pPr algn="l" rtl="0" fontAlgn="b"/>
                      <a:r>
                        <a:rPr lang="en-AU" sz="1300" b="1" kern="1200" dirty="0">
                          <a:solidFill>
                            <a:schemeClr val="tx1"/>
                          </a:solidFill>
                          <a:latin typeface="+mn-lt"/>
                          <a:ea typeface="+mn-ea"/>
                          <a:cs typeface="Arial" pitchFamily="34" charset="0"/>
                        </a:rPr>
                        <a:t>Australian shares</a:t>
                      </a:r>
                    </a:p>
                  </a:txBody>
                  <a:tcPr marL="108000" marR="10800" marT="1080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23.3</a:t>
                      </a:r>
                    </a:p>
                  </a:txBody>
                  <a:tcPr marL="5443" marR="5443" marT="5443" marB="0" anchor="ctr">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24</a:t>
                      </a:r>
                    </a:p>
                  </a:txBody>
                  <a:tcPr marL="0" marR="0" marT="0"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-0.7</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1"/>
                  </a:ext>
                </a:extLst>
              </a:tr>
              <a:tr h="281714">
                <a:tc>
                  <a:txBody>
                    <a:bodyPr/>
                    <a:lstStyle/>
                    <a:p>
                      <a:pPr algn="l" rtl="0" fontAlgn="b"/>
                      <a:r>
                        <a:rPr lang="en-AU" sz="1300" b="1" kern="1200" dirty="0">
                          <a:solidFill>
                            <a:schemeClr val="tx1"/>
                          </a:solidFill>
                          <a:latin typeface="+mn-lt"/>
                          <a:ea typeface="+mn-ea"/>
                          <a:cs typeface="Arial" pitchFamily="34" charset="0"/>
                        </a:rPr>
                        <a:t>Global shares</a:t>
                      </a:r>
                    </a:p>
                  </a:txBody>
                  <a:tcPr marL="108000" marR="10800" marT="1080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29.4</a:t>
                      </a:r>
                    </a:p>
                  </a:txBody>
                  <a:tcPr marL="5443" marR="5443" marT="5443" marB="0" anchor="ctr">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30</a:t>
                      </a:r>
                    </a:p>
                  </a:txBody>
                  <a:tcPr marL="0" marR="0" marT="0"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-0.6</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210566216"/>
                  </a:ext>
                </a:extLst>
              </a:tr>
              <a:tr h="281714">
                <a:tc>
                  <a:txBody>
                    <a:bodyPr/>
                    <a:lstStyle/>
                    <a:p>
                      <a:pPr algn="l" rtl="0" fontAlgn="b"/>
                      <a:r>
                        <a:rPr lang="en-AU" sz="1200" kern="1200" dirty="0">
                          <a:solidFill>
                            <a:schemeClr val="tx1"/>
                          </a:solidFill>
                          <a:latin typeface="+mn-lt"/>
                          <a:ea typeface="+mn-ea"/>
                          <a:cs typeface="Arial" pitchFamily="34" charset="0"/>
                        </a:rPr>
                        <a:t>Global shares (unhedged)</a:t>
                      </a:r>
                    </a:p>
                  </a:txBody>
                  <a:tcPr marL="108000" marR="10800" marT="1080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19.1</a:t>
                      </a:r>
                    </a:p>
                  </a:txBody>
                  <a:tcPr marL="5443" marR="5443" marT="5443" marB="0" anchor="ctr">
                    <a:solidFill>
                      <a:schemeClr val="bg1"/>
                    </a:solidFill>
                  </a:tcPr>
                </a:tc>
                <a:tc>
                  <a:txBody>
                    <a:bodyPr/>
                    <a:lstStyle/>
                    <a:p>
                      <a:pPr algn="ctr" rtl="0" fontAlgn="b"/>
                      <a:r>
                        <a:rPr lang="en-AU" sz="1200" b="0" i="0" u="none" strike="noStrike" dirty="0">
                          <a:solidFill>
                            <a:schemeClr val="tx1"/>
                          </a:solidFill>
                          <a:effectLst/>
                          <a:latin typeface="Arial" panose="020B0604020202020204" pitchFamily="34" charset="0"/>
                        </a:rPr>
                        <a:t>19.5</a:t>
                      </a:r>
                    </a:p>
                  </a:txBody>
                  <a:tcPr marL="0" marR="0" marT="0" marB="0" anchor="ctr">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-0.4</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281714">
                <a:tc>
                  <a:txBody>
                    <a:bodyPr/>
                    <a:lstStyle/>
                    <a:p>
                      <a:pPr algn="l" rtl="0" fontAlgn="b"/>
                      <a:r>
                        <a:rPr lang="en-AU" sz="1200" kern="1200" dirty="0">
                          <a:solidFill>
                            <a:schemeClr val="tx1"/>
                          </a:solidFill>
                          <a:latin typeface="+mn-lt"/>
                          <a:ea typeface="+mn-ea"/>
                          <a:cs typeface="Arial" pitchFamily="34" charset="0"/>
                        </a:rPr>
                        <a:t>Global shares (hedged)</a:t>
                      </a:r>
                    </a:p>
                  </a:txBody>
                  <a:tcPr marL="108000" marR="10800" marT="1080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10.3</a:t>
                      </a:r>
                    </a:p>
                  </a:txBody>
                  <a:tcPr marL="5443" marR="5443" marT="5443" marB="0" anchor="ctr">
                    <a:solidFill>
                      <a:schemeClr val="bg1"/>
                    </a:solidFill>
                  </a:tcPr>
                </a:tc>
                <a:tc>
                  <a:txBody>
                    <a:bodyPr/>
                    <a:lstStyle/>
                    <a:p>
                      <a:pPr algn="ctr" rtl="0" fontAlgn="b"/>
                      <a:r>
                        <a:rPr lang="en-AU" sz="1200" b="0" i="0" u="none" strike="noStrike" dirty="0">
                          <a:solidFill>
                            <a:schemeClr val="tx1"/>
                          </a:solidFill>
                          <a:effectLst/>
                          <a:latin typeface="Arial" panose="020B0604020202020204" pitchFamily="34" charset="0"/>
                        </a:rPr>
                        <a:t>10.5</a:t>
                      </a:r>
                    </a:p>
                  </a:txBody>
                  <a:tcPr marL="0" marR="0" marT="0" marB="0" anchor="ctr">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-0.2</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281714">
                <a:tc>
                  <a:txBody>
                    <a:bodyPr/>
                    <a:lstStyle/>
                    <a:p>
                      <a:pPr algn="l" rtl="0" fontAlgn="ctr"/>
                      <a:r>
                        <a:rPr lang="en-AU" sz="1300" b="1" i="0" u="none" strike="noStrike" dirty="0">
                          <a:solidFill>
                            <a:srgbClr val="000000"/>
                          </a:solidFill>
                          <a:effectLst/>
                          <a:latin typeface="Arial" panose="020B0604020202020204" pitchFamily="34" charset="0"/>
                        </a:rPr>
                        <a:t>Property</a:t>
                      </a:r>
                    </a:p>
                  </a:txBody>
                  <a:tcPr marL="108000" marR="10800" marT="1080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8.1</a:t>
                      </a:r>
                    </a:p>
                  </a:txBody>
                  <a:tcPr marL="5443" marR="5443" marT="5443" marB="0" anchor="ctr">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10</a:t>
                      </a:r>
                    </a:p>
                  </a:txBody>
                  <a:tcPr marL="0" marR="0" marT="0"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-1.9</a:t>
                      </a:r>
                    </a:p>
                  </a:txBody>
                  <a:tcPr marL="6350" marR="6350" marT="635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4"/>
                  </a:ext>
                </a:extLst>
              </a:tr>
              <a:tr h="281714">
                <a:tc>
                  <a:txBody>
                    <a:bodyPr/>
                    <a:lstStyle/>
                    <a:p>
                      <a:pPr marL="0" algn="l" defTabSz="914332" rtl="0" eaLnBrk="1" fontAlgn="ctr" latinLnBrk="0" hangingPunct="1"/>
                      <a:r>
                        <a:rPr lang="en-AU" sz="1200" b="0" i="0" u="none" strike="noStrike" kern="1200" dirty="0">
                          <a:solidFill>
                            <a:srgbClr val="000000"/>
                          </a:solidFill>
                          <a:effectLst/>
                          <a:latin typeface="Arial" panose="020B0604020202020204" pitchFamily="34" charset="0"/>
                          <a:ea typeface="+mn-ea"/>
                          <a:cs typeface="+mn-cs"/>
                        </a:rPr>
                        <a:t>Unlisted property</a:t>
                      </a:r>
                    </a:p>
                  </a:txBody>
                  <a:tcPr marL="108000" marR="10800" marT="1080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chemeClr val="tx1"/>
                          </a:solidFill>
                          <a:effectLst/>
                          <a:latin typeface="Arial" panose="020B0604020202020204" pitchFamily="34" charset="0"/>
                        </a:rPr>
                        <a:t>4.2</a:t>
                      </a:r>
                    </a:p>
                  </a:txBody>
                  <a:tcPr marL="5443" marR="5443" marT="5443" marB="0" anchor="ctr">
                    <a:solidFill>
                      <a:schemeClr val="bg1"/>
                    </a:solidFill>
                  </a:tcPr>
                </a:tc>
                <a:tc>
                  <a:txBody>
                    <a:bodyPr/>
                    <a:lstStyle/>
                    <a:p>
                      <a:pPr algn="ctr" rtl="0" fontAlgn="b"/>
                      <a:r>
                        <a:rPr lang="en-AU" sz="1200" b="0" i="0" u="none" strike="noStrike" dirty="0">
                          <a:solidFill>
                            <a:schemeClr val="tx1"/>
                          </a:solidFill>
                          <a:effectLst/>
                          <a:latin typeface="Arial" panose="020B0604020202020204" pitchFamily="34" charset="0"/>
                        </a:rPr>
                        <a:t>6</a:t>
                      </a:r>
                    </a:p>
                  </a:txBody>
                  <a:tcPr marL="0" marR="0" marT="0" marB="0" anchor="ctr">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-1.8</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631793079"/>
                  </a:ext>
                </a:extLst>
              </a:tr>
              <a:tr h="281714">
                <a:tc>
                  <a:txBody>
                    <a:bodyPr/>
                    <a:lstStyle/>
                    <a:p>
                      <a:pPr marL="0" marR="0" lvl="0" indent="0" algn="l" defTabSz="914332" rtl="0" eaLnBrk="1" fontAlgn="ctr" latinLnBrk="0" hangingPunct="1">
                        <a:lnSpc>
                          <a:spcPct val="100000"/>
                        </a:lnSpc>
                        <a:spcBef>
                          <a:spcPts val="0"/>
                        </a:spcBef>
                        <a:spcAft>
                          <a:spcPts val="0"/>
                        </a:spcAft>
                        <a:buClrTx/>
                        <a:buSzTx/>
                        <a:buFontTx/>
                        <a:buNone/>
                        <a:tabLst/>
                        <a:defRPr/>
                      </a:pPr>
                      <a:r>
                        <a:rPr lang="en-AU" sz="1200" b="0" i="0" u="none" strike="noStrike" kern="1200" dirty="0">
                          <a:solidFill>
                            <a:srgbClr val="000000"/>
                          </a:solidFill>
                          <a:effectLst/>
                          <a:latin typeface="Arial" panose="020B0604020202020204" pitchFamily="34" charset="0"/>
                          <a:ea typeface="+mn-ea"/>
                          <a:cs typeface="+mn-cs"/>
                        </a:rPr>
                        <a:t>Listed property</a:t>
                      </a:r>
                    </a:p>
                  </a:txBody>
                  <a:tcPr marL="108000" marR="10800" marT="1080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chemeClr val="tx1"/>
                          </a:solidFill>
                          <a:effectLst/>
                          <a:latin typeface="Arial" panose="020B0604020202020204" pitchFamily="34" charset="0"/>
                        </a:rPr>
                        <a:t>3.9</a:t>
                      </a:r>
                    </a:p>
                  </a:txBody>
                  <a:tcPr marL="5443" marR="5443" marT="5443" marB="0" anchor="ctr">
                    <a:solidFill>
                      <a:schemeClr val="bg1"/>
                    </a:solidFill>
                  </a:tcPr>
                </a:tc>
                <a:tc>
                  <a:txBody>
                    <a:bodyPr/>
                    <a:lstStyle/>
                    <a:p>
                      <a:pPr algn="ctr" rtl="0" fontAlgn="b"/>
                      <a:r>
                        <a:rPr lang="en-AU" sz="1200" b="0" i="0" u="none" strike="noStrike" dirty="0">
                          <a:solidFill>
                            <a:schemeClr val="tx1"/>
                          </a:solidFill>
                          <a:effectLst/>
                          <a:latin typeface="Arial" panose="020B0604020202020204" pitchFamily="34" charset="0"/>
                        </a:rPr>
                        <a:t>4</a:t>
                      </a:r>
                    </a:p>
                  </a:txBody>
                  <a:tcPr marL="0" marR="0" marT="0" marB="0" anchor="ctr">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-0.1</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854791549"/>
                  </a:ext>
                </a:extLst>
              </a:tr>
              <a:tr h="281714">
                <a:tc>
                  <a:txBody>
                    <a:bodyPr/>
                    <a:lstStyle/>
                    <a:p>
                      <a:pPr algn="l" rtl="0" fontAlgn="b"/>
                      <a:r>
                        <a:rPr lang="en-AU" sz="1300" b="1" kern="1200" dirty="0">
                          <a:solidFill>
                            <a:schemeClr val="tx1"/>
                          </a:solidFill>
                          <a:latin typeface="+mn-lt"/>
                          <a:ea typeface="+mn-ea"/>
                          <a:cs typeface="Arial" pitchFamily="34" charset="0"/>
                        </a:rPr>
                        <a:t>Infrastructure</a:t>
                      </a:r>
                    </a:p>
                  </a:txBody>
                  <a:tcPr marL="108000" marR="10800" marT="1080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1.2</a:t>
                      </a:r>
                    </a:p>
                  </a:txBody>
                  <a:tcPr marL="5443" marR="5443" marT="5443" marB="0" anchor="ctr">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1</a:t>
                      </a:r>
                    </a:p>
                  </a:txBody>
                  <a:tcPr marL="0" marR="0" marT="0"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0.2</a:t>
                      </a:r>
                    </a:p>
                  </a:txBody>
                  <a:tcPr marL="6350" marR="6350" marT="635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953257891"/>
                  </a:ext>
                </a:extLst>
              </a:tr>
              <a:tr h="281714">
                <a:tc>
                  <a:txBody>
                    <a:bodyPr/>
                    <a:lstStyle/>
                    <a:p>
                      <a:pPr algn="l" rtl="0" fontAlgn="b"/>
                      <a:r>
                        <a:rPr lang="en-AU" sz="1200" b="0" kern="1200" dirty="0">
                          <a:solidFill>
                            <a:schemeClr val="tx1"/>
                          </a:solidFill>
                          <a:latin typeface="+mn-lt"/>
                          <a:ea typeface="+mn-ea"/>
                          <a:cs typeface="Arial" pitchFamily="34" charset="0"/>
                        </a:rPr>
                        <a:t>Listed infrastructure</a:t>
                      </a:r>
                    </a:p>
                  </a:txBody>
                  <a:tcPr marL="108000" marR="10800" marT="1080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chemeClr val="tx1"/>
                          </a:solidFill>
                          <a:effectLst/>
                          <a:latin typeface="Arial" panose="020B0604020202020204" pitchFamily="34" charset="0"/>
                        </a:rPr>
                        <a:t>1.2</a:t>
                      </a:r>
                    </a:p>
                  </a:txBody>
                  <a:tcPr marL="5443" marR="5443" marT="5443" marB="0" anchor="ctr">
                    <a:solidFill>
                      <a:schemeClr val="bg1"/>
                    </a:solidFill>
                  </a:tcPr>
                </a:tc>
                <a:tc>
                  <a:txBody>
                    <a:bodyPr/>
                    <a:lstStyle/>
                    <a:p>
                      <a:pPr algn="ctr" rtl="0" fontAlgn="b"/>
                      <a:r>
                        <a:rPr lang="en-AU" sz="1200" b="0" i="0" u="none" strike="noStrike" dirty="0">
                          <a:solidFill>
                            <a:schemeClr val="tx1"/>
                          </a:solidFill>
                          <a:effectLst/>
                          <a:latin typeface="Arial" panose="020B0604020202020204" pitchFamily="34" charset="0"/>
                        </a:rPr>
                        <a:t>1</a:t>
                      </a:r>
                    </a:p>
                  </a:txBody>
                  <a:tcPr marL="0" marR="0" marT="0" marB="0" anchor="ctr">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0.2</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687605556"/>
                  </a:ext>
                </a:extLst>
              </a:tr>
              <a:tr h="281714">
                <a:tc>
                  <a:txBody>
                    <a:bodyPr/>
                    <a:lstStyle/>
                    <a:p>
                      <a:pPr algn="l" rtl="0" fontAlgn="b"/>
                      <a:r>
                        <a:rPr lang="en-AU" sz="1300" b="1" kern="1200" dirty="0">
                          <a:solidFill>
                            <a:schemeClr val="tx1"/>
                          </a:solidFill>
                          <a:latin typeface="+mn-lt"/>
                          <a:ea typeface="+mn-ea"/>
                          <a:cs typeface="Arial" pitchFamily="34" charset="0"/>
                        </a:rPr>
                        <a:t>Alternatives</a:t>
                      </a:r>
                    </a:p>
                  </a:txBody>
                  <a:tcPr marL="108000" marR="10800" marT="1080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4.9</a:t>
                      </a:r>
                    </a:p>
                  </a:txBody>
                  <a:tcPr marL="5443" marR="5443" marT="5443" marB="0" anchor="ctr">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5</a:t>
                      </a:r>
                    </a:p>
                  </a:txBody>
                  <a:tcPr marL="0" marR="0" marT="0"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-0.1</a:t>
                      </a:r>
                    </a:p>
                  </a:txBody>
                  <a:tcPr marL="6350" marR="6350" marT="635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106201003"/>
                  </a:ext>
                </a:extLst>
              </a:tr>
              <a:tr h="281714">
                <a:tc>
                  <a:txBody>
                    <a:bodyPr/>
                    <a:lstStyle/>
                    <a:p>
                      <a:pPr algn="l" rtl="0" fontAlgn="ctr"/>
                      <a:r>
                        <a:rPr lang="en-AU" sz="1300" b="1" i="0" u="none" strike="noStrike" dirty="0">
                          <a:solidFill>
                            <a:srgbClr val="000000"/>
                          </a:solidFill>
                          <a:effectLst/>
                          <a:latin typeface="Arial" panose="020B0604020202020204" pitchFamily="34" charset="0"/>
                        </a:rPr>
                        <a:t>Fixed income</a:t>
                      </a:r>
                    </a:p>
                  </a:txBody>
                  <a:tcPr marL="108000" marR="10800" marT="1080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28.7</a:t>
                      </a:r>
                    </a:p>
                  </a:txBody>
                  <a:tcPr marL="5443" marR="5443" marT="5443" marB="0" anchor="ctr">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26</a:t>
                      </a:r>
                    </a:p>
                  </a:txBody>
                  <a:tcPr marL="0" marR="0" marT="0"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2.7</a:t>
                      </a:r>
                    </a:p>
                  </a:txBody>
                  <a:tcPr marL="6350" marR="6350" marT="635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2380734556"/>
                  </a:ext>
                </a:extLst>
              </a:tr>
              <a:tr h="281714">
                <a:tc>
                  <a:txBody>
                    <a:bodyPr/>
                    <a:lstStyle/>
                    <a:p>
                      <a:pPr algn="l" rtl="0" fontAlgn="ctr"/>
                      <a:r>
                        <a:rPr lang="en-AU" sz="1200" b="0" i="0" u="none" strike="noStrike" dirty="0">
                          <a:solidFill>
                            <a:srgbClr val="000000"/>
                          </a:solidFill>
                          <a:effectLst/>
                          <a:latin typeface="Arial" panose="020B0604020202020204" pitchFamily="34" charset="0"/>
                        </a:rPr>
                        <a:t>All maturities</a:t>
                      </a:r>
                    </a:p>
                  </a:txBody>
                  <a:tcPr marL="108000" marR="10800" marT="1080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16.2</a:t>
                      </a:r>
                    </a:p>
                  </a:txBody>
                  <a:tcPr marL="5443" marR="5443" marT="5443" marB="0" anchor="ctr">
                    <a:solidFill>
                      <a:schemeClr val="bg1"/>
                    </a:solidFill>
                  </a:tcPr>
                </a:tc>
                <a:tc>
                  <a:txBody>
                    <a:bodyPr/>
                    <a:lstStyle/>
                    <a:p>
                      <a:pPr algn="ctr" rtl="0" fontAlgn="b"/>
                      <a:r>
                        <a:rPr lang="en-AU" sz="1200" b="0" i="0" u="none" strike="noStrike" dirty="0">
                          <a:solidFill>
                            <a:schemeClr val="tx1"/>
                          </a:solidFill>
                          <a:effectLst/>
                          <a:latin typeface="Arial" panose="020B0604020202020204" pitchFamily="34" charset="0"/>
                        </a:rPr>
                        <a:t>16</a:t>
                      </a:r>
                    </a:p>
                  </a:txBody>
                  <a:tcPr marL="0" marR="0" marT="0" marB="0" anchor="ctr">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0.2</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229508018"/>
                  </a:ext>
                </a:extLst>
              </a:tr>
              <a:tr h="281714">
                <a:tc>
                  <a:txBody>
                    <a:bodyPr/>
                    <a:lstStyle/>
                    <a:p>
                      <a:pPr algn="l" rtl="0" fontAlgn="ctr"/>
                      <a:r>
                        <a:rPr lang="en-AU" sz="1200" b="0" i="0" u="none" strike="noStrike" dirty="0">
                          <a:solidFill>
                            <a:srgbClr val="000000"/>
                          </a:solidFill>
                          <a:effectLst/>
                          <a:latin typeface="Arial" panose="020B0604020202020204" pitchFamily="34" charset="0"/>
                        </a:rPr>
                        <a:t>Short maturities</a:t>
                      </a:r>
                    </a:p>
                  </a:txBody>
                  <a:tcPr marL="108000" marR="10800" marT="1080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2.3</a:t>
                      </a:r>
                    </a:p>
                  </a:txBody>
                  <a:tcPr marL="5443" marR="5443" marT="5443" marB="0" anchor="ctr">
                    <a:solidFill>
                      <a:schemeClr val="bg1"/>
                    </a:solidFill>
                  </a:tcPr>
                </a:tc>
                <a:tc>
                  <a:txBody>
                    <a:bodyPr/>
                    <a:lstStyle/>
                    <a:p>
                      <a:pPr algn="ctr" rtl="0" fontAlgn="b"/>
                      <a:r>
                        <a:rPr lang="en-AU" sz="1200" b="0" i="0" u="none" strike="noStrike" dirty="0">
                          <a:solidFill>
                            <a:schemeClr val="tx1"/>
                          </a:solidFill>
                          <a:effectLst/>
                          <a:latin typeface="Arial" panose="020B0604020202020204" pitchFamily="34" charset="0"/>
                        </a:rPr>
                        <a:t>-</a:t>
                      </a:r>
                    </a:p>
                  </a:txBody>
                  <a:tcPr marL="0" marR="0" marT="0" marB="0" anchor="ctr">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2.3</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293835046"/>
                  </a:ext>
                </a:extLst>
              </a:tr>
              <a:tr h="281714">
                <a:tc>
                  <a:txBody>
                    <a:bodyPr/>
                    <a:lstStyle/>
                    <a:p>
                      <a:pPr algn="l" rtl="0" fontAlgn="ctr"/>
                      <a:r>
                        <a:rPr lang="en-AU" sz="1200" b="0" i="0" u="none" strike="noStrike" dirty="0">
                          <a:solidFill>
                            <a:srgbClr val="000000"/>
                          </a:solidFill>
                          <a:effectLst/>
                          <a:latin typeface="Arial" panose="020B0604020202020204" pitchFamily="34" charset="0"/>
                        </a:rPr>
                        <a:t>Private debt</a:t>
                      </a:r>
                    </a:p>
                  </a:txBody>
                  <a:tcPr marL="108000" marR="10800" marT="1080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8.2</a:t>
                      </a:r>
                    </a:p>
                  </a:txBody>
                  <a:tcPr marL="5443" marR="5443" marT="5443" marB="0" anchor="ctr">
                    <a:solidFill>
                      <a:schemeClr val="bg1"/>
                    </a:solidFill>
                  </a:tcPr>
                </a:tc>
                <a:tc>
                  <a:txBody>
                    <a:bodyPr/>
                    <a:lstStyle/>
                    <a:p>
                      <a:pPr algn="ctr" rtl="0" fontAlgn="b"/>
                      <a:r>
                        <a:rPr lang="en-AU" sz="1200" b="0" i="0" u="none" strike="noStrike" dirty="0">
                          <a:solidFill>
                            <a:schemeClr val="tx1"/>
                          </a:solidFill>
                          <a:effectLst/>
                          <a:latin typeface="Arial" panose="020B0604020202020204" pitchFamily="34" charset="0"/>
                        </a:rPr>
                        <a:t>8</a:t>
                      </a:r>
                    </a:p>
                  </a:txBody>
                  <a:tcPr marL="0" marR="0" marT="0" marB="0" anchor="ctr">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0.2</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883337200"/>
                  </a:ext>
                </a:extLst>
              </a:tr>
              <a:tr h="281714">
                <a:tc>
                  <a:txBody>
                    <a:bodyPr/>
                    <a:lstStyle/>
                    <a:p>
                      <a:pPr algn="l" rtl="0" fontAlgn="ctr"/>
                      <a:r>
                        <a:rPr lang="en-AU" sz="1200" b="0" i="0" u="none" strike="noStrike" dirty="0">
                          <a:solidFill>
                            <a:srgbClr val="000000"/>
                          </a:solidFill>
                          <a:effectLst/>
                          <a:latin typeface="Arial" panose="020B0604020202020204" pitchFamily="34" charset="0"/>
                        </a:rPr>
                        <a:t>Insurance-related investments</a:t>
                      </a:r>
                    </a:p>
                  </a:txBody>
                  <a:tcPr marL="108000" marR="10800" marT="1080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2.0</a:t>
                      </a:r>
                    </a:p>
                  </a:txBody>
                  <a:tcPr marL="5443" marR="5443" marT="5443" marB="0" anchor="ctr">
                    <a:solidFill>
                      <a:schemeClr val="bg1"/>
                    </a:solidFill>
                  </a:tcPr>
                </a:tc>
                <a:tc>
                  <a:txBody>
                    <a:bodyPr/>
                    <a:lstStyle/>
                    <a:p>
                      <a:pPr algn="ctr" rtl="0" fontAlgn="b"/>
                      <a:r>
                        <a:rPr lang="en-AU" sz="1200" b="0" i="0" u="none" strike="noStrike" dirty="0">
                          <a:solidFill>
                            <a:schemeClr val="tx1"/>
                          </a:solidFill>
                          <a:effectLst/>
                          <a:latin typeface="Arial" panose="020B0604020202020204" pitchFamily="34" charset="0"/>
                        </a:rPr>
                        <a:t>2</a:t>
                      </a:r>
                    </a:p>
                  </a:txBody>
                  <a:tcPr marL="0" marR="0" marT="0" marB="0" anchor="ctr">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931475219"/>
                  </a:ext>
                </a:extLst>
              </a:tr>
              <a:tr h="281714">
                <a:tc>
                  <a:txBody>
                    <a:bodyPr/>
                    <a:lstStyle/>
                    <a:p>
                      <a:pPr algn="l" rtl="0" fontAlgn="b"/>
                      <a:r>
                        <a:rPr lang="en-AU" sz="1300" b="1" kern="1200" dirty="0">
                          <a:solidFill>
                            <a:schemeClr val="tx1"/>
                          </a:solidFill>
                          <a:latin typeface="+mn-lt"/>
                          <a:ea typeface="+mn-ea"/>
                          <a:cs typeface="Arial" pitchFamily="34" charset="0"/>
                        </a:rPr>
                        <a:t>Cash</a:t>
                      </a:r>
                    </a:p>
                  </a:txBody>
                  <a:tcPr marL="108000" marR="10800" marT="1080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4.5</a:t>
                      </a:r>
                    </a:p>
                  </a:txBody>
                  <a:tcPr marL="5443" marR="5443" marT="5443" marB="0" anchor="ctr">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4</a:t>
                      </a:r>
                    </a:p>
                  </a:txBody>
                  <a:tcPr marL="0" marR="0" marT="0"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0.5</a:t>
                      </a:r>
                    </a:p>
                  </a:txBody>
                  <a:tcPr marL="6350" marR="6350" marT="635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7"/>
                  </a:ext>
                </a:extLst>
              </a:tr>
            </a:tbl>
          </a:graphicData>
        </a:graphic>
      </p:graphicFrame>
      <p:sp>
        <p:nvSpPr>
          <p:cNvPr id="14" name="Text Box 4">
            <a:extLst>
              <a:ext uri="{FF2B5EF4-FFF2-40B4-BE49-F238E27FC236}">
                <a16:creationId xmlns:a16="http://schemas.microsoft.com/office/drawing/2014/main" id="{5871E4F8-E172-4B5E-B886-7C35F7F5283D}"/>
              </a:ext>
            </a:extLst>
          </p:cNvPr>
          <p:cNvSpPr txBox="1">
            <a:spLocks noChangeArrowheads="1"/>
          </p:cNvSpPr>
          <p:nvPr/>
        </p:nvSpPr>
        <p:spPr bwMode="auto">
          <a:xfrm>
            <a:off x="288750" y="6642556"/>
            <a:ext cx="26721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a:t>
            </a:r>
            <a:r>
              <a:rPr kumimoji="0" lang="en-AU"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MLC Asset Management Services Limited.</a:t>
            </a:r>
          </a:p>
        </p:txBody>
      </p:sp>
      <p:sp>
        <p:nvSpPr>
          <p:cNvPr id="2" name="Rectangle 14">
            <a:extLst>
              <a:ext uri="{FF2B5EF4-FFF2-40B4-BE49-F238E27FC236}">
                <a16:creationId xmlns:a16="http://schemas.microsoft.com/office/drawing/2014/main" id="{D9CF62C3-E07D-7E76-5093-C1BE837D61E2}"/>
              </a:ext>
            </a:extLst>
          </p:cNvPr>
          <p:cNvSpPr>
            <a:spLocks noChangeArrowheads="1"/>
          </p:cNvSpPr>
          <p:nvPr/>
        </p:nvSpPr>
        <p:spPr bwMode="auto">
          <a:xfrm>
            <a:off x="6459040" y="1120001"/>
            <a:ext cx="5547648" cy="5462685"/>
          </a:xfrm>
          <a:prstGeom prst="rect">
            <a:avLst/>
          </a:prstGeom>
          <a:solidFill>
            <a:schemeClr val="bg1"/>
          </a:solidFill>
          <a:ln>
            <a:noFill/>
          </a:ln>
        </p:spPr>
        <p:txBody>
          <a:bodyPr lIns="144000" tIns="72000" rIns="72000" bIns="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Strategic asset allocations have been designed to efficiently generate above-inflation outcomes based on long-term investment assumptions. Actual asset allocations differ to strategic asset allocations where there are opportunities to provide better returns, or take on less risk, than what is provided by the strategic asset allocation.</a:t>
            </a:r>
            <a:br>
              <a:rPr kumimoji="0" lang="en-AU" sz="12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endParaRPr kumimoji="0" lang="en-AU" sz="1200" b="0" i="0" u="none" strike="noStrike" kern="1200" cap="none" spc="0" normalizeH="0" baseline="0" noProof="0" dirty="0">
              <a:ln>
                <a:noFill/>
              </a:ln>
              <a:solidFill>
                <a:srgbClr val="FF3300"/>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D86018"/>
              </a:buClr>
              <a:buSzTx/>
              <a:buFontTx/>
              <a:buNone/>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The portfolio’s main positions are: </a:t>
            </a:r>
          </a:p>
          <a:p>
            <a:pPr marL="0" marR="0" lvl="0" indent="0" algn="l" defTabSz="914400" rtl="0" eaLnBrk="1" fontAlgn="auto" latinLnBrk="0" hangingPunct="1">
              <a:lnSpc>
                <a:spcPct val="100000"/>
              </a:lnSpc>
              <a:spcBef>
                <a:spcPts val="0"/>
              </a:spcBef>
              <a:spcAft>
                <a:spcPts val="0"/>
              </a:spcAft>
              <a:buClr>
                <a:srgbClr val="D86018"/>
              </a:buClr>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lang="en-AU" sz="1200" b="1" dirty="0">
                <a:solidFill>
                  <a:schemeClr val="accent1"/>
                </a:solidFill>
                <a:latin typeface="Arial" panose="020B0604020202020204"/>
                <a:cs typeface="Arial" panose="020B0604020202020204" pitchFamily="34" charset="0"/>
              </a:rPr>
              <a:t>Australian</a:t>
            </a:r>
            <a:r>
              <a:rPr lang="en-AU" sz="1200" dirty="0">
                <a:latin typeface="Arial" panose="020B0604020202020204"/>
                <a:cs typeface="Arial" panose="020B0604020202020204" pitchFamily="34" charset="0"/>
              </a:rPr>
              <a:t> and </a:t>
            </a:r>
            <a:r>
              <a:rPr lang="en-AU" sz="1200" b="1" dirty="0">
                <a:solidFill>
                  <a:schemeClr val="accent1"/>
                </a:solidFill>
                <a:latin typeface="Arial" panose="020B0604020202020204"/>
                <a:cs typeface="Arial" panose="020B0604020202020204" pitchFamily="34" charset="0"/>
              </a:rPr>
              <a:t>Global shares </a:t>
            </a:r>
            <a:r>
              <a:rPr lang="en-AU" sz="1200" dirty="0">
                <a:solidFill>
                  <a:prstClr val="black"/>
                </a:solidFill>
                <a:latin typeface="Arial" panose="020B0604020202020204"/>
                <a:cs typeface="Arial" panose="020B0604020202020204" pitchFamily="34" charset="0"/>
              </a:rPr>
              <a:t>have drifted underweight with the recent sell-off. An underweight to the US has helped recent performance vs benchmark and we have been using cashflows to add to shares opportunistically.</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Underweight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Unlisted property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given the shorter-term return outlook for some sectors is below long-term averages.  </a:t>
            </a: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The overweight to </a:t>
            </a:r>
            <a:r>
              <a:rPr kumimoji="0" lang="en-AU" sz="12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Fixed income</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includes an overweight to credit via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Short maturities</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A modest overweight to credit remains one of our highest conviction positions.</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171450" indent="-171450">
              <a:buClr>
                <a:srgbClr val="D86018"/>
              </a:buClr>
              <a:buFont typeface="Arial" panose="020B0604020202020204" pitchFamily="34" charset="0"/>
              <a:buChar char="•"/>
              <a:defRPr/>
            </a:pPr>
            <a:r>
              <a:rPr lang="en-AU" sz="1200" dirty="0">
                <a:solidFill>
                  <a:prstClr val="black"/>
                </a:solidFill>
                <a:latin typeface="Arial" panose="020B0604020202020204"/>
                <a:cs typeface="Arial" pitchFamily="34" charset="0"/>
              </a:rPr>
              <a:t>Duration positioning within </a:t>
            </a:r>
            <a:r>
              <a:rPr lang="en-AU" sz="1200" b="1" dirty="0">
                <a:solidFill>
                  <a:schemeClr val="accent1"/>
                </a:solidFill>
                <a:latin typeface="Arial" panose="020B0604020202020204"/>
                <a:cs typeface="Arial" pitchFamily="34" charset="0"/>
              </a:rPr>
              <a:t>Fixed income </a:t>
            </a:r>
            <a:r>
              <a:rPr lang="en-AU" sz="1200" dirty="0">
                <a:solidFill>
                  <a:prstClr val="black"/>
                </a:solidFill>
                <a:latin typeface="Arial" panose="020B0604020202020204"/>
                <a:cs typeface="Arial" pitchFamily="34" charset="0"/>
              </a:rPr>
              <a:t>has increased to provide additional protection to the portfolio. </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endParaRPr lang="en-AU" sz="1200" dirty="0">
              <a:solidFill>
                <a:prstClr val="black"/>
              </a:solidFill>
              <a:latin typeface="Arial" panose="020B0604020202020204"/>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lang="en-AU" sz="1200" dirty="0">
                <a:solidFill>
                  <a:prstClr val="black"/>
                </a:solidFill>
                <a:latin typeface="Arial" panose="020B0604020202020204"/>
                <a:cs typeface="Arial" panose="020B0604020202020204" pitchFamily="34" charset="0"/>
              </a:rPr>
              <a:t>Allocations to </a:t>
            </a:r>
            <a:r>
              <a:rPr lang="en-AU" sz="1200" b="1" dirty="0">
                <a:solidFill>
                  <a:schemeClr val="accent1"/>
                </a:solidFill>
                <a:latin typeface="Arial" panose="020B0604020202020204"/>
                <a:cs typeface="Arial" panose="020B0604020202020204" pitchFamily="34" charset="0"/>
              </a:rPr>
              <a:t>Private debt </a:t>
            </a:r>
            <a:r>
              <a:rPr lang="en-AU" sz="1200" dirty="0">
                <a:solidFill>
                  <a:prstClr val="black"/>
                </a:solidFill>
                <a:latin typeface="Arial" panose="020B0604020202020204"/>
                <a:cs typeface="Arial" panose="020B0604020202020204" pitchFamily="34" charset="0"/>
              </a:rPr>
              <a:t>continue to be a strong contributor to the portfolio. The private debt portfolio is predominately Australian and provides a strong volatility dampener to the portfolio.  </a:t>
            </a:r>
            <a:br>
              <a:rPr lang="en-AU" sz="1200" dirty="0">
                <a:solidFill>
                  <a:prstClr val="black"/>
                </a:solidFill>
                <a:latin typeface="Arial" panose="020B0604020202020204"/>
                <a:cs typeface="Arial" panose="020B0604020202020204" pitchFamily="34" charset="0"/>
              </a:rPr>
            </a:br>
            <a:endParaRPr lang="en-AU" sz="1200" dirty="0">
              <a:solidFill>
                <a:prstClr val="black"/>
              </a:solidFill>
              <a:latin typeface="Arial" panose="020B0604020202020204"/>
              <a:cs typeface="Arial" panose="020B0604020202020204" pitchFamily="34" charset="0"/>
            </a:endParaRPr>
          </a:p>
          <a:p>
            <a:pPr marL="171450" indent="-171450">
              <a:buClr>
                <a:srgbClr val="D86018"/>
              </a:buClr>
              <a:buFont typeface="Arial" panose="020B0604020202020204" pitchFamily="34" charset="0"/>
              <a:buChar char="•"/>
              <a:defRPr/>
            </a:pPr>
            <a:r>
              <a:rPr lang="en-AU" sz="1200" dirty="0">
                <a:solidFill>
                  <a:prstClr val="black"/>
                </a:solidFill>
                <a:latin typeface="Arial" panose="020B0604020202020204"/>
                <a:cs typeface="Arial" panose="020B0604020202020204" pitchFamily="34" charset="0"/>
              </a:rPr>
              <a:t>The recently introduced exposure to </a:t>
            </a:r>
            <a:r>
              <a:rPr lang="en-AU" sz="1200" b="1" dirty="0">
                <a:solidFill>
                  <a:schemeClr val="accent1"/>
                </a:solidFill>
                <a:latin typeface="Arial" panose="020B0604020202020204"/>
                <a:cs typeface="Arial" pitchFamily="34" charset="0"/>
              </a:rPr>
              <a:t>Insurance-related investments </a:t>
            </a:r>
            <a:r>
              <a:rPr lang="en-AU" sz="1200" dirty="0">
                <a:solidFill>
                  <a:prstClr val="black"/>
                </a:solidFill>
                <a:latin typeface="Arial" panose="020B0604020202020204"/>
                <a:cs typeface="Arial" pitchFamily="34" charset="0"/>
              </a:rPr>
              <a:t>benefits the portfolio in the current environment. It provides an attractive source of diversification with performance not related to share markets.</a:t>
            </a:r>
            <a:br>
              <a:rPr lang="en-AU" sz="1200" dirty="0">
                <a:solidFill>
                  <a:prstClr val="black"/>
                </a:solidFill>
                <a:latin typeface="Arial" panose="020B0604020202020204"/>
                <a:cs typeface="Arial" pitchFamily="34" charset="0"/>
              </a:rPr>
            </a:br>
            <a:endParaRPr lang="en-AU" sz="1200" dirty="0">
              <a:solidFill>
                <a:prstClr val="black"/>
              </a:solidFill>
              <a:latin typeface="Arial" panose="020B0604020202020204"/>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200" b="1"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300"/>
              </a:spcAft>
              <a:buClr>
                <a:srgbClr val="D86018"/>
              </a:buClr>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p:txBody>
      </p:sp>
    </p:spTree>
    <p:extLst>
      <p:ext uri="{BB962C8B-B14F-4D97-AF65-F5344CB8AC3E}">
        <p14:creationId xmlns:p14="http://schemas.microsoft.com/office/powerpoint/2010/main" val="4018433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02AE61-13E6-4181-8B63-9F1A648BDFA2}"/>
              </a:ext>
            </a:extLst>
          </p:cNvPr>
          <p:cNvSpPr/>
          <p:nvPr/>
        </p:nvSpPr>
        <p:spPr>
          <a:xfrm>
            <a:off x="0" y="914400"/>
            <a:ext cx="12192000" cy="5943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5588252-E579-4F8F-AD68-C427416D0702}"/>
              </a:ext>
            </a:extLst>
          </p:cNvPr>
          <p:cNvSpPr>
            <a:spLocks noGrp="1"/>
          </p:cNvSpPr>
          <p:nvPr>
            <p:ph type="sldNum" sz="quarter" idx="12"/>
          </p:nvPr>
        </p:nvSpPr>
        <p:spPr>
          <a:xfrm>
            <a:off x="11820525" y="6580814"/>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288657" y="397763"/>
            <a:ext cx="4498358" cy="516637"/>
          </a:xfrm>
        </p:spPr>
        <p:txBody>
          <a:bodyPr/>
          <a:lstStyle/>
          <a:p>
            <a:r>
              <a:rPr lang="en-AU" sz="2400" dirty="0">
                <a:solidFill>
                  <a:schemeClr val="tx1"/>
                </a:solidFill>
                <a:latin typeface="Arial" charset="0"/>
                <a:cs typeface="Arial" charset="0"/>
              </a:rPr>
              <a:t>MLC MultiActive – Balanced</a:t>
            </a:r>
            <a:endParaRPr lang="en-AU" sz="2400" dirty="0">
              <a:solidFill>
                <a:schemeClr val="tx1"/>
              </a:solidFill>
            </a:endParaRPr>
          </a:p>
        </p:txBody>
      </p:sp>
      <p:graphicFrame>
        <p:nvGraphicFramePr>
          <p:cNvPr id="9" name="Table 8">
            <a:extLst>
              <a:ext uri="{FF2B5EF4-FFF2-40B4-BE49-F238E27FC236}">
                <a16:creationId xmlns:a16="http://schemas.microsoft.com/office/drawing/2014/main" id="{95DA3864-6D39-4A33-ABBB-0B550D3F94C5}"/>
              </a:ext>
            </a:extLst>
          </p:cNvPr>
          <p:cNvGraphicFramePr>
            <a:graphicFrameLocks noGrp="1"/>
          </p:cNvGraphicFramePr>
          <p:nvPr/>
        </p:nvGraphicFramePr>
        <p:xfrm>
          <a:off x="238310" y="999323"/>
          <a:ext cx="6012000" cy="5677200"/>
        </p:xfrm>
        <a:graphic>
          <a:graphicData uri="http://schemas.openxmlformats.org/drawingml/2006/table">
            <a:tbl>
              <a:tblPr firstRow="1" bandRow="1">
                <a:tableStyleId>{7DF18680-E054-41AD-8BC1-D1AEF772440D}</a:tableStyleId>
              </a:tblPr>
              <a:tblGrid>
                <a:gridCol w="2520000">
                  <a:extLst>
                    <a:ext uri="{9D8B030D-6E8A-4147-A177-3AD203B41FA5}">
                      <a16:colId xmlns:a16="http://schemas.microsoft.com/office/drawing/2014/main" val="20000"/>
                    </a:ext>
                  </a:extLst>
                </a:gridCol>
                <a:gridCol w="1152000">
                  <a:extLst>
                    <a:ext uri="{9D8B030D-6E8A-4147-A177-3AD203B41FA5}">
                      <a16:colId xmlns:a16="http://schemas.microsoft.com/office/drawing/2014/main" val="3149987986"/>
                    </a:ext>
                  </a:extLst>
                </a:gridCol>
                <a:gridCol w="1152000">
                  <a:extLst>
                    <a:ext uri="{9D8B030D-6E8A-4147-A177-3AD203B41FA5}">
                      <a16:colId xmlns:a16="http://schemas.microsoft.com/office/drawing/2014/main" val="2676959586"/>
                    </a:ext>
                  </a:extLst>
                </a:gridCol>
                <a:gridCol w="1188000">
                  <a:extLst>
                    <a:ext uri="{9D8B030D-6E8A-4147-A177-3AD203B41FA5}">
                      <a16:colId xmlns:a16="http://schemas.microsoft.com/office/drawing/2014/main" val="3942467060"/>
                    </a:ext>
                  </a:extLst>
                </a:gridCol>
              </a:tblGrid>
              <a:tr h="612000">
                <a:tc>
                  <a:txBody>
                    <a:bodyPr/>
                    <a:lstStyle/>
                    <a:p>
                      <a:pPr marL="0"/>
                      <a:r>
                        <a:rPr kumimoji="0" lang="en-US" altLang="en-US" sz="1300" b="1" i="0" u="none" strike="noStrike" kern="1200" cap="none" normalizeH="0" baseline="0" dirty="0">
                          <a:ln>
                            <a:noFill/>
                          </a:ln>
                          <a:solidFill>
                            <a:srgbClr val="FFFFFF"/>
                          </a:solidFill>
                          <a:effectLst/>
                          <a:latin typeface="+mn-lt"/>
                          <a:ea typeface="ＭＳ Ｐゴシック" pitchFamily="-65" charset="-128"/>
                          <a:cs typeface="+mn-cs"/>
                        </a:rPr>
                        <a:t>Asset allocation</a:t>
                      </a:r>
                    </a:p>
                    <a:p>
                      <a:pPr marL="0"/>
                      <a:r>
                        <a:rPr kumimoji="0" lang="en-US" sz="1300" b="0" i="0" u="none" strike="noStrike" kern="1200" cap="none" normalizeH="0" baseline="0" dirty="0">
                          <a:ln>
                            <a:noFill/>
                          </a:ln>
                          <a:solidFill>
                            <a:srgbClr val="FFFFFF"/>
                          </a:solidFill>
                          <a:effectLst/>
                          <a:latin typeface="+mn-lt"/>
                          <a:ea typeface="ＭＳ Ｐゴシック" pitchFamily="-65" charset="-128"/>
                          <a:cs typeface="+mn-cs"/>
                        </a:rPr>
                        <a:t>31 March 2025</a:t>
                      </a:r>
                      <a:endParaRPr kumimoji="0" lang="en-AU" sz="1300" b="0" i="0" u="none" strike="noStrike" kern="1200" cap="none" normalizeH="0" baseline="0" dirty="0">
                        <a:ln>
                          <a:noFill/>
                        </a:ln>
                        <a:solidFill>
                          <a:srgbClr val="FFFFFF"/>
                        </a:solidFill>
                        <a:effectLst/>
                        <a:latin typeface="+mn-lt"/>
                        <a:ea typeface="ＭＳ Ｐゴシック" pitchFamily="-65" charset="-128"/>
                        <a:cs typeface="+mn-cs"/>
                      </a:endParaRPr>
                    </a:p>
                  </a:txBody>
                  <a:tcPr marL="121944" marR="1219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300" b="1" i="0" u="none" strike="noStrike" kern="1200" cap="none" normalizeH="0" baseline="0" dirty="0">
                          <a:ln>
                            <a:noFill/>
                          </a:ln>
                          <a:solidFill>
                            <a:srgbClr val="FFFFFF"/>
                          </a:solidFill>
                          <a:effectLst/>
                          <a:latin typeface="+mn-lt"/>
                          <a:ea typeface="ＭＳ Ｐゴシック" pitchFamily="-65" charset="-128"/>
                          <a:cs typeface="+mn-cs"/>
                        </a:rPr>
                        <a:t>Actual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300" b="1" i="0" u="none" strike="noStrike" kern="1200" cap="none" normalizeH="0" baseline="0" dirty="0">
                          <a:ln>
                            <a:noFill/>
                          </a:ln>
                          <a:solidFill>
                            <a:srgbClr val="FFFFFF"/>
                          </a:solidFill>
                          <a:effectLst/>
                          <a:latin typeface="+mn-lt"/>
                          <a:ea typeface="ＭＳ Ｐゴシック" pitchFamily="-65" charset="-128"/>
                          <a:cs typeface="+mn-cs"/>
                        </a:rPr>
                        <a:t>Strategic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300" b="1" i="0" u="none" strike="noStrike" kern="1200" cap="none" normalizeH="0" baseline="0" dirty="0">
                          <a:ln>
                            <a:noFill/>
                          </a:ln>
                          <a:solidFill>
                            <a:srgbClr val="FFFFFF"/>
                          </a:solidFill>
                          <a:effectLst/>
                          <a:latin typeface="+mn-lt"/>
                          <a:ea typeface="ＭＳ Ｐゴシック" pitchFamily="-65" charset="-128"/>
                          <a:cs typeface="+mn-cs"/>
                        </a:rPr>
                        <a:t>Difference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0"/>
                  </a:ext>
                </a:extLst>
              </a:tr>
              <a:tr h="241200">
                <a:tc>
                  <a:txBody>
                    <a:bodyPr/>
                    <a:lstStyle/>
                    <a:p>
                      <a:pPr algn="l" rtl="0" fontAlgn="ctr"/>
                      <a:r>
                        <a:rPr lang="en-AU" sz="1300" b="1" i="0" u="none" strike="noStrike" dirty="0">
                          <a:solidFill>
                            <a:srgbClr val="000000"/>
                          </a:solidFill>
                          <a:effectLst/>
                          <a:latin typeface="Arial" panose="020B0604020202020204" pitchFamily="34" charset="0"/>
                        </a:rPr>
                        <a:t>Australian shares</a:t>
                      </a:r>
                    </a:p>
                  </a:txBody>
                  <a:tcPr marL="108000" marR="0" marT="1080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chemeClr val="tx1"/>
                          </a:solidFill>
                          <a:effectLst/>
                          <a:latin typeface="Arial" panose="020B0604020202020204" pitchFamily="34" charset="0"/>
                        </a:rPr>
                        <a:t>24.1</a:t>
                      </a:r>
                    </a:p>
                  </a:txBody>
                  <a:tcPr marL="5443" marR="5443" marT="5443"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25</a:t>
                      </a:r>
                    </a:p>
                  </a:txBody>
                  <a:tcPr marL="6350" marR="6350" marT="6350"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-0.9</a:t>
                      </a:r>
                    </a:p>
                  </a:txBody>
                  <a:tcPr marL="6350" marR="6350" marT="635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1"/>
                  </a:ext>
                </a:extLst>
              </a:tr>
              <a:tr h="241200">
                <a:tc>
                  <a:txBody>
                    <a:bodyPr/>
                    <a:lstStyle/>
                    <a:p>
                      <a:pPr algn="l" rtl="0" fontAlgn="ctr"/>
                      <a:r>
                        <a:rPr lang="en-AU" sz="1300" b="1" i="0" u="none" strike="noStrike" dirty="0">
                          <a:solidFill>
                            <a:srgbClr val="000000"/>
                          </a:solidFill>
                          <a:effectLst/>
                          <a:latin typeface="Arial" panose="020B0604020202020204" pitchFamily="34" charset="0"/>
                        </a:rPr>
                        <a:t>Global shares</a:t>
                      </a:r>
                    </a:p>
                  </a:txBody>
                  <a:tcPr marL="108000" marR="0" marT="1080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chemeClr val="tx1"/>
                          </a:solidFill>
                          <a:effectLst/>
                          <a:latin typeface="Arial" panose="020B0604020202020204" pitchFamily="34" charset="0"/>
                        </a:rPr>
                        <a:t>28.8</a:t>
                      </a:r>
                    </a:p>
                  </a:txBody>
                  <a:tcPr marL="5443" marR="5443" marT="5443"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29</a:t>
                      </a:r>
                    </a:p>
                  </a:txBody>
                  <a:tcPr marL="6350" marR="6350" marT="6350"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-0.2</a:t>
                      </a:r>
                    </a:p>
                  </a:txBody>
                  <a:tcPr marL="6350" marR="6350" marT="635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200128800"/>
                  </a:ext>
                </a:extLst>
              </a:tr>
              <a:tr h="241200">
                <a:tc>
                  <a:txBody>
                    <a:bodyPr/>
                    <a:lstStyle/>
                    <a:p>
                      <a:pPr algn="l" rtl="0" fontAlgn="ctr"/>
                      <a:r>
                        <a:rPr lang="en-AU" sz="1200" b="0" i="0" u="none" strike="noStrike" dirty="0">
                          <a:solidFill>
                            <a:srgbClr val="000000"/>
                          </a:solidFill>
                          <a:effectLst/>
                          <a:latin typeface="Arial" panose="020B0604020202020204" pitchFamily="34" charset="0"/>
                        </a:rPr>
                        <a:t>Global shares (unhedged)</a:t>
                      </a:r>
                    </a:p>
                  </a:txBody>
                  <a:tcPr marL="108000" marR="0" marT="1080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16.9</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17</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241200">
                <a:tc>
                  <a:txBody>
                    <a:bodyPr/>
                    <a:lstStyle/>
                    <a:p>
                      <a:pPr algn="l" rtl="0" fontAlgn="ctr"/>
                      <a:r>
                        <a:rPr lang="en-AU" sz="1200" b="0" i="0" u="none" strike="noStrike" dirty="0">
                          <a:solidFill>
                            <a:srgbClr val="000000"/>
                          </a:solidFill>
                          <a:effectLst/>
                          <a:latin typeface="Arial" panose="020B0604020202020204" pitchFamily="34" charset="0"/>
                        </a:rPr>
                        <a:t>Global shares (hedged)</a:t>
                      </a:r>
                    </a:p>
                  </a:txBody>
                  <a:tcPr marL="108000" marR="0" marT="1080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11.9</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12</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241200">
                <a:tc>
                  <a:txBody>
                    <a:bodyPr/>
                    <a:lstStyle/>
                    <a:p>
                      <a:pPr algn="l" rtl="0" fontAlgn="ctr"/>
                      <a:r>
                        <a:rPr lang="en-AU" sz="1300" b="1" i="0" u="none" strike="noStrike" dirty="0">
                          <a:solidFill>
                            <a:srgbClr val="000000"/>
                          </a:solidFill>
                          <a:effectLst/>
                          <a:latin typeface="Arial" panose="020B0604020202020204" pitchFamily="34" charset="0"/>
                        </a:rPr>
                        <a:t>Property</a:t>
                      </a:r>
                    </a:p>
                  </a:txBody>
                  <a:tcPr marL="108000" marR="0" marT="1080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chemeClr val="tx1"/>
                          </a:solidFill>
                          <a:effectLst/>
                          <a:latin typeface="Arial" panose="020B0604020202020204" pitchFamily="34" charset="0"/>
                        </a:rPr>
                        <a:t>5.6</a:t>
                      </a:r>
                    </a:p>
                  </a:txBody>
                  <a:tcPr marL="5443" marR="5443" marT="5443"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7</a:t>
                      </a:r>
                    </a:p>
                  </a:txBody>
                  <a:tcPr marL="6350" marR="6350" marT="6350"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-1.4</a:t>
                      </a:r>
                    </a:p>
                  </a:txBody>
                  <a:tcPr marL="6350" marR="6350" marT="635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2974361812"/>
                  </a:ext>
                </a:extLst>
              </a:tr>
              <a:tr h="241200">
                <a:tc>
                  <a:txBody>
                    <a:bodyPr/>
                    <a:lstStyle/>
                    <a:p>
                      <a:pPr marL="0" algn="l" defTabSz="914332" rtl="0" eaLnBrk="1" fontAlgn="ctr" latinLnBrk="0" hangingPunct="1"/>
                      <a:r>
                        <a:rPr lang="en-AU" sz="1200" b="0" i="0" u="none" strike="noStrike" kern="1200" dirty="0">
                          <a:solidFill>
                            <a:srgbClr val="000000"/>
                          </a:solidFill>
                          <a:effectLst/>
                          <a:latin typeface="Arial" panose="020B0604020202020204" pitchFamily="34" charset="0"/>
                          <a:ea typeface="+mn-ea"/>
                          <a:cs typeface="+mn-cs"/>
                        </a:rPr>
                        <a:t>Unlisted property</a:t>
                      </a:r>
                    </a:p>
                  </a:txBody>
                  <a:tcPr marL="108000" marR="0" marT="1080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chemeClr val="tx1"/>
                          </a:solidFill>
                          <a:effectLst/>
                          <a:latin typeface="Arial" panose="020B0604020202020204" pitchFamily="34" charset="0"/>
                        </a:rPr>
                        <a:t>2.9</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4</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-1.1</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4"/>
                  </a:ext>
                </a:extLst>
              </a:tr>
              <a:tr h="241200">
                <a:tc>
                  <a:txBody>
                    <a:bodyPr/>
                    <a:lstStyle/>
                    <a:p>
                      <a:pPr marL="0" marR="0" lvl="0" indent="0" algn="l" defTabSz="914332" rtl="0" eaLnBrk="1" fontAlgn="ctr" latinLnBrk="0" hangingPunct="1">
                        <a:lnSpc>
                          <a:spcPct val="100000"/>
                        </a:lnSpc>
                        <a:spcBef>
                          <a:spcPts val="0"/>
                        </a:spcBef>
                        <a:spcAft>
                          <a:spcPts val="0"/>
                        </a:spcAft>
                        <a:buClrTx/>
                        <a:buSzTx/>
                        <a:buFontTx/>
                        <a:buNone/>
                        <a:tabLst/>
                        <a:defRPr/>
                      </a:pPr>
                      <a:r>
                        <a:rPr lang="en-AU" sz="1200" b="0" i="0" u="none" strike="noStrike" kern="1200" dirty="0">
                          <a:solidFill>
                            <a:srgbClr val="000000"/>
                          </a:solidFill>
                          <a:effectLst/>
                          <a:latin typeface="Arial" panose="020B0604020202020204" pitchFamily="34" charset="0"/>
                          <a:ea typeface="+mn-ea"/>
                          <a:cs typeface="+mn-cs"/>
                        </a:rPr>
                        <a:t>Listed property</a:t>
                      </a:r>
                    </a:p>
                  </a:txBody>
                  <a:tcPr marL="108000" marR="0" marT="1080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chemeClr val="tx1"/>
                          </a:solidFill>
                          <a:effectLst/>
                          <a:latin typeface="Arial" panose="020B0604020202020204" pitchFamily="34" charset="0"/>
                        </a:rPr>
                        <a:t>2.7</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3</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-0.3</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931811167"/>
                  </a:ext>
                </a:extLst>
              </a:tr>
              <a:tr h="241200">
                <a:tc>
                  <a:txBody>
                    <a:bodyPr/>
                    <a:lstStyle/>
                    <a:p>
                      <a:pPr algn="l" rtl="0" fontAlgn="ctr"/>
                      <a:r>
                        <a:rPr lang="en-AU" sz="1300" b="1" i="0" u="none" strike="noStrike" dirty="0">
                          <a:solidFill>
                            <a:srgbClr val="000000"/>
                          </a:solidFill>
                          <a:effectLst/>
                          <a:latin typeface="Arial" panose="020B0604020202020204" pitchFamily="34" charset="0"/>
                        </a:rPr>
                        <a:t>Infrastructure</a:t>
                      </a:r>
                    </a:p>
                  </a:txBody>
                  <a:tcPr marL="108000" marR="0" marT="1080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chemeClr val="tx1"/>
                          </a:solidFill>
                          <a:effectLst/>
                          <a:latin typeface="Arial" panose="020B0604020202020204" pitchFamily="34" charset="0"/>
                        </a:rPr>
                        <a:t>4</a:t>
                      </a:r>
                    </a:p>
                  </a:txBody>
                  <a:tcPr marL="5443" marR="5443" marT="5443"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4</a:t>
                      </a:r>
                    </a:p>
                  </a:txBody>
                  <a:tcPr marL="6350" marR="6350" marT="6350"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a:t>
                      </a:r>
                    </a:p>
                  </a:txBody>
                  <a:tcPr marL="6350" marR="6350" marT="635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2835963899"/>
                  </a:ext>
                </a:extLst>
              </a:tr>
              <a:tr h="241200">
                <a:tc>
                  <a:txBody>
                    <a:bodyPr/>
                    <a:lstStyle/>
                    <a:p>
                      <a:pPr algn="l" rtl="0" fontAlgn="ctr"/>
                      <a:r>
                        <a:rPr lang="en-AU" sz="1200" b="0" i="0" u="none" strike="noStrike" dirty="0">
                          <a:solidFill>
                            <a:srgbClr val="000000"/>
                          </a:solidFill>
                          <a:effectLst/>
                          <a:latin typeface="Arial" panose="020B0604020202020204" pitchFamily="34" charset="0"/>
                        </a:rPr>
                        <a:t>Listed infrastructure</a:t>
                      </a:r>
                    </a:p>
                  </a:txBody>
                  <a:tcPr marL="108000" marR="0" marT="1080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chemeClr val="tx1"/>
                          </a:solidFill>
                          <a:effectLst/>
                          <a:latin typeface="Arial" panose="020B0604020202020204" pitchFamily="34" charset="0"/>
                        </a:rPr>
                        <a:t>1.9</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-0.1</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4248348082"/>
                  </a:ext>
                </a:extLst>
              </a:tr>
              <a:tr h="241200">
                <a:tc>
                  <a:txBody>
                    <a:bodyPr/>
                    <a:lstStyle/>
                    <a:p>
                      <a:pPr marL="0" marR="0" lvl="0" indent="0" algn="l" defTabSz="914332" rtl="0" eaLnBrk="1" fontAlgn="ctr" latinLnBrk="0" hangingPunct="1">
                        <a:lnSpc>
                          <a:spcPct val="100000"/>
                        </a:lnSpc>
                        <a:spcBef>
                          <a:spcPts val="0"/>
                        </a:spcBef>
                        <a:spcAft>
                          <a:spcPts val="0"/>
                        </a:spcAft>
                        <a:buClrTx/>
                        <a:buSzTx/>
                        <a:buFontTx/>
                        <a:buNone/>
                        <a:tabLst/>
                        <a:defRPr/>
                      </a:pPr>
                      <a:r>
                        <a:rPr lang="en-AU" sz="1200" b="0" i="0" u="none" strike="noStrike" dirty="0">
                          <a:solidFill>
                            <a:srgbClr val="000000"/>
                          </a:solidFill>
                          <a:effectLst/>
                          <a:latin typeface="Arial" panose="020B0604020202020204" pitchFamily="34" charset="0"/>
                        </a:rPr>
                        <a:t>Unlisted infrastructure</a:t>
                      </a:r>
                      <a:endParaRPr lang="en-AU" sz="1200" b="0" i="0" u="none" strike="noStrike" dirty="0">
                        <a:solidFill>
                          <a:srgbClr val="FF0000"/>
                        </a:solidFill>
                        <a:effectLst/>
                        <a:latin typeface="Arial" panose="020B0604020202020204" pitchFamily="34" charset="0"/>
                      </a:endParaRPr>
                    </a:p>
                  </a:txBody>
                  <a:tcPr marL="108000" marR="0" marT="1080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chemeClr val="tx1"/>
                          </a:solidFill>
                          <a:effectLst/>
                          <a:latin typeface="Arial" panose="020B0604020202020204" pitchFamily="34" charset="0"/>
                        </a:rPr>
                        <a:t>2.1</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0.1</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924862254"/>
                  </a:ext>
                </a:extLst>
              </a:tr>
              <a:tr h="241200">
                <a:tc>
                  <a:txBody>
                    <a:bodyPr/>
                    <a:lstStyle/>
                    <a:p>
                      <a:pPr algn="l" rtl="0" fontAlgn="ctr"/>
                      <a:r>
                        <a:rPr lang="en-AU" sz="1300" b="1" i="0" u="none" strike="noStrike" dirty="0">
                          <a:solidFill>
                            <a:srgbClr val="000000"/>
                          </a:solidFill>
                          <a:effectLst/>
                          <a:latin typeface="Arial" panose="020B0604020202020204" pitchFamily="34" charset="0"/>
                        </a:rPr>
                        <a:t>Alternatives</a:t>
                      </a:r>
                    </a:p>
                  </a:txBody>
                  <a:tcPr marL="108000" marR="0" marT="1080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chemeClr val="tx1"/>
                          </a:solidFill>
                          <a:effectLst/>
                          <a:latin typeface="Arial" panose="020B0604020202020204" pitchFamily="34" charset="0"/>
                        </a:rPr>
                        <a:t>8.6</a:t>
                      </a:r>
                    </a:p>
                  </a:txBody>
                  <a:tcPr marL="5443" marR="5443" marT="5443"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8</a:t>
                      </a:r>
                    </a:p>
                  </a:txBody>
                  <a:tcPr marL="6350" marR="6350" marT="6350"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0.6</a:t>
                      </a:r>
                    </a:p>
                  </a:txBody>
                  <a:tcPr marL="6350" marR="6350" marT="635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2239881621"/>
                  </a:ext>
                </a:extLst>
              </a:tr>
              <a:tr h="241200">
                <a:tc>
                  <a:txBody>
                    <a:bodyPr/>
                    <a:lstStyle/>
                    <a:p>
                      <a:pPr algn="l" rtl="0" fontAlgn="ctr"/>
                      <a:r>
                        <a:rPr lang="en-AU" sz="1200" b="0" i="0" u="none" strike="noStrike" dirty="0">
                          <a:solidFill>
                            <a:srgbClr val="000000"/>
                          </a:solidFill>
                          <a:effectLst/>
                          <a:latin typeface="Arial" panose="020B0604020202020204" pitchFamily="34" charset="0"/>
                        </a:rPr>
                        <a:t>Private equity</a:t>
                      </a:r>
                    </a:p>
                  </a:txBody>
                  <a:tcPr marL="108000" marR="0" marT="1080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chemeClr val="tx1"/>
                          </a:solidFill>
                          <a:effectLst/>
                          <a:latin typeface="Arial" panose="020B0604020202020204" pitchFamily="34" charset="0"/>
                        </a:rPr>
                        <a:t>8.6</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8</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0.6</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400258322"/>
                  </a:ext>
                </a:extLst>
              </a:tr>
              <a:tr h="241200">
                <a:tc>
                  <a:txBody>
                    <a:bodyPr/>
                    <a:lstStyle/>
                    <a:p>
                      <a:pPr algn="l" rtl="0" fontAlgn="ctr"/>
                      <a:r>
                        <a:rPr lang="en-AU" sz="1300" b="1" i="0" u="none" strike="noStrike" dirty="0">
                          <a:solidFill>
                            <a:srgbClr val="000000"/>
                          </a:solidFill>
                          <a:effectLst/>
                          <a:latin typeface="Arial" panose="020B0604020202020204" pitchFamily="34" charset="0"/>
                        </a:rPr>
                        <a:t>Fixed income</a:t>
                      </a:r>
                    </a:p>
                  </a:txBody>
                  <a:tcPr marL="108000" marR="0" marT="1080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chemeClr val="tx1"/>
                          </a:solidFill>
                          <a:effectLst/>
                          <a:latin typeface="Arial" panose="020B0604020202020204" pitchFamily="34" charset="0"/>
                        </a:rPr>
                        <a:t>25.7</a:t>
                      </a:r>
                    </a:p>
                  </a:txBody>
                  <a:tcPr marL="5443" marR="5443" marT="5443"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21</a:t>
                      </a:r>
                    </a:p>
                  </a:txBody>
                  <a:tcPr marL="6350" marR="6350" marT="6350"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4.7</a:t>
                      </a:r>
                    </a:p>
                  </a:txBody>
                  <a:tcPr marL="6350" marR="6350" marT="635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2721229996"/>
                  </a:ext>
                </a:extLst>
              </a:tr>
              <a:tr h="241200">
                <a:tc>
                  <a:txBody>
                    <a:bodyPr/>
                    <a:lstStyle/>
                    <a:p>
                      <a:pPr algn="l" rtl="0" fontAlgn="ctr"/>
                      <a:r>
                        <a:rPr lang="en-AU" sz="1200" b="0" i="0" u="none" strike="noStrike" dirty="0">
                          <a:solidFill>
                            <a:srgbClr val="000000"/>
                          </a:solidFill>
                          <a:effectLst/>
                          <a:latin typeface="Arial" panose="020B0604020202020204" pitchFamily="34" charset="0"/>
                        </a:rPr>
                        <a:t>All maturities</a:t>
                      </a:r>
                    </a:p>
                  </a:txBody>
                  <a:tcPr marL="108000" marR="0" marT="1080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11.7</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13</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-1.3</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821491734"/>
                  </a:ext>
                </a:extLst>
              </a:tr>
              <a:tr h="241200">
                <a:tc>
                  <a:txBody>
                    <a:bodyPr/>
                    <a:lstStyle/>
                    <a:p>
                      <a:pPr marL="0" marR="0" lvl="0" indent="0" algn="l" defTabSz="914332" rtl="0" eaLnBrk="1" fontAlgn="ctr" latinLnBrk="0" hangingPunct="1">
                        <a:lnSpc>
                          <a:spcPct val="100000"/>
                        </a:lnSpc>
                        <a:spcBef>
                          <a:spcPts val="0"/>
                        </a:spcBef>
                        <a:spcAft>
                          <a:spcPts val="0"/>
                        </a:spcAft>
                        <a:buClrTx/>
                        <a:buSzTx/>
                        <a:buFontTx/>
                        <a:buNone/>
                        <a:tabLst/>
                        <a:defRPr/>
                      </a:pPr>
                      <a:r>
                        <a:rPr lang="en-AU" sz="1200" b="0" i="0" u="none" strike="noStrike" dirty="0">
                          <a:solidFill>
                            <a:srgbClr val="000000"/>
                          </a:solidFill>
                          <a:effectLst/>
                          <a:latin typeface="Arial" panose="020B0604020202020204" pitchFamily="34" charset="0"/>
                        </a:rPr>
                        <a:t>Short maturities</a:t>
                      </a:r>
                    </a:p>
                  </a:txBody>
                  <a:tcPr marL="108000" marR="0" marT="1080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2.7</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2.7</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886597227"/>
                  </a:ext>
                </a:extLst>
              </a:tr>
              <a:tr h="241200">
                <a:tc>
                  <a:txBody>
                    <a:bodyPr/>
                    <a:lstStyle/>
                    <a:p>
                      <a:pPr marL="0" marR="0" lvl="0" indent="0" algn="l" defTabSz="914332" rtl="0" eaLnBrk="1" fontAlgn="ctr" latinLnBrk="0" hangingPunct="1">
                        <a:lnSpc>
                          <a:spcPct val="100000"/>
                        </a:lnSpc>
                        <a:spcBef>
                          <a:spcPts val="0"/>
                        </a:spcBef>
                        <a:spcAft>
                          <a:spcPts val="0"/>
                        </a:spcAft>
                        <a:buClrTx/>
                        <a:buSzTx/>
                        <a:buFontTx/>
                        <a:buNone/>
                        <a:tabLst/>
                        <a:defRPr/>
                      </a:pPr>
                      <a:r>
                        <a:rPr lang="en-AU" sz="1200" b="0" i="0" u="none" strike="noStrike" dirty="0">
                          <a:solidFill>
                            <a:srgbClr val="000000"/>
                          </a:solidFill>
                          <a:effectLst/>
                          <a:latin typeface="Arial" panose="020B0604020202020204" pitchFamily="34" charset="0"/>
                        </a:rPr>
                        <a:t>Australian inflation-linked bonds</a:t>
                      </a:r>
                    </a:p>
                  </a:txBody>
                  <a:tcPr marL="108000" marR="0" marT="1080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1.0</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1.0</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546476237"/>
                  </a:ext>
                </a:extLst>
              </a:tr>
              <a:tr h="241200">
                <a:tc>
                  <a:txBody>
                    <a:bodyPr/>
                    <a:lstStyle/>
                    <a:p>
                      <a:pPr marL="0" marR="0" lvl="0" indent="0" algn="l" defTabSz="914332" rtl="0" eaLnBrk="1" fontAlgn="ctr" latinLnBrk="0" hangingPunct="1">
                        <a:lnSpc>
                          <a:spcPct val="100000"/>
                        </a:lnSpc>
                        <a:spcBef>
                          <a:spcPts val="0"/>
                        </a:spcBef>
                        <a:spcAft>
                          <a:spcPts val="0"/>
                        </a:spcAft>
                        <a:buClrTx/>
                        <a:buSzTx/>
                        <a:buFontTx/>
                        <a:buNone/>
                        <a:tabLst/>
                        <a:defRPr/>
                      </a:pPr>
                      <a:r>
                        <a:rPr lang="en-AU" sz="1200" b="0" i="0" u="none" strike="noStrike" dirty="0">
                          <a:solidFill>
                            <a:srgbClr val="000000"/>
                          </a:solidFill>
                          <a:effectLst/>
                          <a:latin typeface="Arial" panose="020B0604020202020204" pitchFamily="34" charset="0"/>
                        </a:rPr>
                        <a:t>High yield bonds and loans</a:t>
                      </a:r>
                    </a:p>
                  </a:txBody>
                  <a:tcPr marL="108000" marR="0" marT="1080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2.5</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0.5</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159010286"/>
                  </a:ext>
                </a:extLst>
              </a:tr>
              <a:tr h="241200">
                <a:tc>
                  <a:txBody>
                    <a:bodyPr/>
                    <a:lstStyle/>
                    <a:p>
                      <a:pPr algn="l" rtl="0" fontAlgn="ctr"/>
                      <a:r>
                        <a:rPr lang="en-AU" sz="1200" b="0" i="0" u="none" strike="noStrike" dirty="0">
                          <a:solidFill>
                            <a:srgbClr val="000000"/>
                          </a:solidFill>
                          <a:effectLst/>
                          <a:latin typeface="Arial" panose="020B0604020202020204" pitchFamily="34" charset="0"/>
                        </a:rPr>
                        <a:t>Private debt</a:t>
                      </a:r>
                    </a:p>
                  </a:txBody>
                  <a:tcPr marL="108000" marR="0" marT="1080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2.8</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1.8</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579496194"/>
                  </a:ext>
                </a:extLst>
              </a:tr>
              <a:tr h="241200">
                <a:tc>
                  <a:txBody>
                    <a:bodyPr/>
                    <a:lstStyle/>
                    <a:p>
                      <a:pPr algn="l" rtl="0" fontAlgn="ctr"/>
                      <a:r>
                        <a:rPr lang="en-AU" sz="1200" b="0" i="0" u="none" strike="noStrike" dirty="0">
                          <a:solidFill>
                            <a:srgbClr val="000000"/>
                          </a:solidFill>
                          <a:effectLst/>
                          <a:latin typeface="Arial" panose="020B0604020202020204" pitchFamily="34" charset="0"/>
                        </a:rPr>
                        <a:t>MLC opportunistic capital solutions</a:t>
                      </a:r>
                    </a:p>
                  </a:txBody>
                  <a:tcPr marL="108000" marR="0" marT="1080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2.8</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3</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-0.2</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5"/>
                  </a:ext>
                </a:extLst>
              </a:tr>
              <a:tr h="241200">
                <a:tc>
                  <a:txBody>
                    <a:bodyPr/>
                    <a:lstStyle/>
                    <a:p>
                      <a:pPr algn="l" rtl="0" fontAlgn="ctr"/>
                      <a:r>
                        <a:rPr lang="en-AU" sz="1200" b="0" i="0" u="none" strike="noStrike" dirty="0">
                          <a:solidFill>
                            <a:srgbClr val="000000"/>
                          </a:solidFill>
                          <a:effectLst/>
                          <a:latin typeface="Arial" panose="020B0604020202020204" pitchFamily="34" charset="0"/>
                        </a:rPr>
                        <a:t>Insurance-related investments</a:t>
                      </a:r>
                    </a:p>
                  </a:txBody>
                  <a:tcPr marL="108000" marR="0" marT="1080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2.2</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0.2</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852319372"/>
                  </a:ext>
                </a:extLst>
              </a:tr>
              <a:tr h="241200">
                <a:tc>
                  <a:txBody>
                    <a:bodyPr/>
                    <a:lstStyle/>
                    <a:p>
                      <a:pPr algn="l" rtl="0" fontAlgn="ctr"/>
                      <a:r>
                        <a:rPr lang="en-AU" sz="1300" b="1" i="0" u="none" strike="noStrike" dirty="0">
                          <a:solidFill>
                            <a:srgbClr val="000000"/>
                          </a:solidFill>
                          <a:effectLst/>
                          <a:latin typeface="Arial" panose="020B0604020202020204" pitchFamily="34" charset="0"/>
                        </a:rPr>
                        <a:t>Cash</a:t>
                      </a:r>
                    </a:p>
                  </a:txBody>
                  <a:tcPr marL="108000" marR="0" marT="1080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chemeClr val="tx1"/>
                          </a:solidFill>
                          <a:effectLst/>
                          <a:latin typeface="Arial" panose="020B0604020202020204" pitchFamily="34" charset="0"/>
                        </a:rPr>
                        <a:t>3.2</a:t>
                      </a:r>
                    </a:p>
                  </a:txBody>
                  <a:tcPr marL="5443" marR="5443" marT="5443"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6</a:t>
                      </a:r>
                    </a:p>
                  </a:txBody>
                  <a:tcPr marL="6350" marR="6350" marT="6350"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-2.8</a:t>
                      </a:r>
                    </a:p>
                  </a:txBody>
                  <a:tcPr marL="6350" marR="6350" marT="635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625284165"/>
                  </a:ext>
                </a:extLst>
              </a:tr>
            </a:tbl>
          </a:graphicData>
        </a:graphic>
      </p:graphicFrame>
      <p:sp>
        <p:nvSpPr>
          <p:cNvPr id="7" name="Text Box 4">
            <a:extLst>
              <a:ext uri="{FF2B5EF4-FFF2-40B4-BE49-F238E27FC236}">
                <a16:creationId xmlns:a16="http://schemas.microsoft.com/office/drawing/2014/main" id="{387C81E1-2D00-4496-B8A9-6187153A59E8}"/>
              </a:ext>
            </a:extLst>
          </p:cNvPr>
          <p:cNvSpPr txBox="1">
            <a:spLocks noChangeArrowheads="1"/>
          </p:cNvSpPr>
          <p:nvPr/>
        </p:nvSpPr>
        <p:spPr bwMode="auto">
          <a:xfrm>
            <a:off x="216538" y="6677316"/>
            <a:ext cx="272492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a:t>
            </a:r>
            <a:r>
              <a:rPr kumimoji="0" lang="en-AU"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MLC Asset Management Services Limited.</a:t>
            </a:r>
          </a:p>
        </p:txBody>
      </p:sp>
      <p:sp>
        <p:nvSpPr>
          <p:cNvPr id="2" name="Rectangle 14">
            <a:extLst>
              <a:ext uri="{FF2B5EF4-FFF2-40B4-BE49-F238E27FC236}">
                <a16:creationId xmlns:a16="http://schemas.microsoft.com/office/drawing/2014/main" id="{124B0D96-1C64-D546-06D7-99F11D6D57BE}"/>
              </a:ext>
            </a:extLst>
          </p:cNvPr>
          <p:cNvSpPr>
            <a:spLocks noChangeArrowheads="1"/>
          </p:cNvSpPr>
          <p:nvPr/>
        </p:nvSpPr>
        <p:spPr bwMode="auto">
          <a:xfrm>
            <a:off x="6387915" y="1042061"/>
            <a:ext cx="5624132" cy="5047454"/>
          </a:xfrm>
          <a:prstGeom prst="rect">
            <a:avLst/>
          </a:prstGeom>
          <a:solidFill>
            <a:schemeClr val="bg1"/>
          </a:solidFill>
          <a:ln>
            <a:noFill/>
          </a:ln>
        </p:spPr>
        <p:txBody>
          <a:bodyPr lIns="144000" tIns="72000" rIns="72000" bIns="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Strategic asset allocations have been designed to efficiently generate above-inflation outcomes based on long-term investment assumptions. Actual asset allocations differ to strategic asset allocations where there are opportunities to provide better returns, or take on less risk, than what is provided by the strategic asset allocation.</a:t>
            </a:r>
            <a:br>
              <a:rPr kumimoji="0" lang="en-AU" sz="12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br>
            <a:b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portfolio’s main positions are:</a:t>
            </a:r>
            <a:b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AU"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lang="en-AU" sz="1200" b="1" dirty="0">
                <a:solidFill>
                  <a:schemeClr val="accent1"/>
                </a:solidFill>
                <a:latin typeface="Arial" panose="020B0604020202020204"/>
                <a:cs typeface="Arial" panose="020B0604020202020204" pitchFamily="34" charset="0"/>
              </a:rPr>
              <a:t>Australian</a:t>
            </a:r>
            <a:r>
              <a:rPr lang="en-AU" sz="1200" dirty="0">
                <a:latin typeface="Arial" panose="020B0604020202020204"/>
                <a:cs typeface="Arial" panose="020B0604020202020204" pitchFamily="34" charset="0"/>
              </a:rPr>
              <a:t> and </a:t>
            </a:r>
            <a:r>
              <a:rPr lang="en-AU" sz="1200" b="1" dirty="0">
                <a:solidFill>
                  <a:schemeClr val="accent1"/>
                </a:solidFill>
                <a:latin typeface="Arial" panose="020B0604020202020204"/>
                <a:cs typeface="Arial" panose="020B0604020202020204" pitchFamily="34" charset="0"/>
              </a:rPr>
              <a:t>Global shares </a:t>
            </a:r>
            <a:r>
              <a:rPr lang="en-AU" sz="1200" dirty="0">
                <a:solidFill>
                  <a:prstClr val="black"/>
                </a:solidFill>
                <a:latin typeface="Arial" panose="020B0604020202020204"/>
                <a:cs typeface="Arial" panose="020B0604020202020204" pitchFamily="34" charset="0"/>
              </a:rPr>
              <a:t>have drifted underweight with the recent sell-off. An underweight to the US has helped recent performance vs benchmark and we have been using cashflows to add to shares opportunistically.</a:t>
            </a:r>
            <a:br>
              <a:rPr lang="en-AU" sz="1200" dirty="0">
                <a:solidFill>
                  <a:prstClr val="black"/>
                </a:solidFill>
                <a:latin typeface="Arial" panose="020B0604020202020204"/>
                <a:cs typeface="Arial" panose="020B0604020202020204" pitchFamily="34" charset="0"/>
              </a:rPr>
            </a:br>
            <a:endParaRPr lang="en-AU" sz="1200" dirty="0">
              <a:solidFill>
                <a:prstClr val="black"/>
              </a:solidFill>
              <a:latin typeface="Arial" panose="020B0604020202020204"/>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Underweight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Unlisted property</a:t>
            </a:r>
            <a:r>
              <a:rPr kumimoji="0" lang="en-AU" sz="1200" i="0" u="none" strike="noStrike" kern="1200" cap="none" spc="0" normalizeH="0" baseline="0" noProof="0" dirty="0">
                <a:ln>
                  <a:noFill/>
                </a:ln>
                <a:effectLst/>
                <a:uLnTx/>
                <a:uFillTx/>
                <a:latin typeface="Arial" panose="020B0604020202020204"/>
                <a:ea typeface="+mn-ea"/>
                <a:cs typeface="Arial" panose="020B0604020202020204" pitchFamily="34" charset="0"/>
              </a:rPr>
              <a:t>.</a:t>
            </a:r>
            <a:r>
              <a:rPr kumimoji="0" lang="en-AU" sz="1200"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Whilst unlisted property provides a relatively stable income yield, some inflation protection and the potential for capital growth, the shorter-term return outlook for some sectors is below long-term averages.</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The overweight to </a:t>
            </a:r>
            <a:r>
              <a:rPr kumimoji="0" lang="en-AU" sz="12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Fixed income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includes an overweight to credit via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Short maturities</a:t>
            </a:r>
            <a:r>
              <a:rPr kumimoji="0" lang="en-AU" sz="1200" i="0" u="none" strike="noStrike" kern="1200" cap="none" spc="0" normalizeH="0" baseline="0" noProof="0" dirty="0">
                <a:ln>
                  <a:noFill/>
                </a:ln>
                <a:effectLst/>
                <a:uLnTx/>
                <a:uFillTx/>
                <a:latin typeface="Arial" panose="020B0604020202020204"/>
                <a:ea typeface="+mn-ea"/>
                <a:cs typeface="Arial" panose="020B0604020202020204" pitchFamily="34" charset="0"/>
              </a:rPr>
              <a:t> and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Private debt</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A modest overweight to credit remains one of our highest conviction positions. Given the stage of the cycle, we prefer higher quality and shorter duration credit. </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171450" indent="-171450">
              <a:buClr>
                <a:srgbClr val="D86018"/>
              </a:buClr>
              <a:buFont typeface="Arial" panose="020B0604020202020204" pitchFamily="34" charset="0"/>
              <a:buChar char="•"/>
              <a:defRPr/>
            </a:pPr>
            <a:r>
              <a:rPr lang="en-AU" sz="1200" dirty="0">
                <a:solidFill>
                  <a:prstClr val="black"/>
                </a:solidFill>
                <a:latin typeface="Arial" panose="020B0604020202020204"/>
                <a:cs typeface="Arial" pitchFamily="34" charset="0"/>
              </a:rPr>
              <a:t>Duration positioning within </a:t>
            </a:r>
            <a:r>
              <a:rPr lang="en-AU" sz="1200" b="1" dirty="0">
                <a:solidFill>
                  <a:schemeClr val="accent1"/>
                </a:solidFill>
                <a:latin typeface="Arial" panose="020B0604020202020204"/>
                <a:cs typeface="Arial" pitchFamily="34" charset="0"/>
              </a:rPr>
              <a:t>Fixed income </a:t>
            </a:r>
            <a:r>
              <a:rPr lang="en-AU" sz="1200" dirty="0">
                <a:solidFill>
                  <a:prstClr val="black"/>
                </a:solidFill>
                <a:latin typeface="Arial" panose="020B0604020202020204"/>
                <a:cs typeface="Arial" pitchFamily="34" charset="0"/>
              </a:rPr>
              <a:t>has increased to provide additional protection to the portfolio. </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Underweight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Cash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and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All maturities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to fund the Fixed income overweights.</a:t>
            </a:r>
          </a:p>
        </p:txBody>
      </p:sp>
    </p:spTree>
    <p:extLst>
      <p:ext uri="{BB962C8B-B14F-4D97-AF65-F5344CB8AC3E}">
        <p14:creationId xmlns:p14="http://schemas.microsoft.com/office/powerpoint/2010/main" val="2325441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7C0E5922-C755-47D6-91FF-8DF1D68C21EF}"/>
              </a:ext>
            </a:extLst>
          </p:cNvPr>
          <p:cNvGraphicFramePr>
            <a:graphicFrameLocks noGrp="1"/>
          </p:cNvGraphicFramePr>
          <p:nvPr>
            <p:extLst>
              <p:ext uri="{D42A27DB-BD31-4B8C-83A1-F6EECF244321}">
                <p14:modId xmlns:p14="http://schemas.microsoft.com/office/powerpoint/2010/main" val="2875237107"/>
              </p:ext>
            </p:extLst>
          </p:nvPr>
        </p:nvGraphicFramePr>
        <p:xfrm>
          <a:off x="76940" y="4911023"/>
          <a:ext cx="10338266" cy="1688942"/>
        </p:xfrm>
        <a:graphic>
          <a:graphicData uri="http://schemas.openxmlformats.org/drawingml/2006/table">
            <a:tbl>
              <a:tblPr firstRow="1" firstCol="1" bandRow="1">
                <a:tableStyleId>{2D5ABB26-0587-4C30-8999-92F81FD0307C}</a:tableStyleId>
              </a:tblPr>
              <a:tblGrid>
                <a:gridCol w="2232660">
                  <a:extLst>
                    <a:ext uri="{9D8B030D-6E8A-4147-A177-3AD203B41FA5}">
                      <a16:colId xmlns:a16="http://schemas.microsoft.com/office/drawing/2014/main" val="3169173301"/>
                    </a:ext>
                  </a:extLst>
                </a:gridCol>
                <a:gridCol w="3045460">
                  <a:extLst>
                    <a:ext uri="{9D8B030D-6E8A-4147-A177-3AD203B41FA5}">
                      <a16:colId xmlns:a16="http://schemas.microsoft.com/office/drawing/2014/main" val="801851674"/>
                    </a:ext>
                  </a:extLst>
                </a:gridCol>
                <a:gridCol w="2124710">
                  <a:extLst>
                    <a:ext uri="{9D8B030D-6E8A-4147-A177-3AD203B41FA5}">
                      <a16:colId xmlns:a16="http://schemas.microsoft.com/office/drawing/2014/main" val="2337379427"/>
                    </a:ext>
                  </a:extLst>
                </a:gridCol>
                <a:gridCol w="2935436">
                  <a:extLst>
                    <a:ext uri="{9D8B030D-6E8A-4147-A177-3AD203B41FA5}">
                      <a16:colId xmlns:a16="http://schemas.microsoft.com/office/drawing/2014/main" val="3354316306"/>
                    </a:ext>
                  </a:extLst>
                </a:gridCol>
              </a:tblGrid>
              <a:tr h="180182">
                <a:tc>
                  <a:txBody>
                    <a:bodyPr/>
                    <a:lstStyle/>
                    <a:p>
                      <a:pPr>
                        <a:spcBef>
                          <a:spcPts val="200"/>
                        </a:spcBef>
                        <a:spcAft>
                          <a:spcPts val="200"/>
                        </a:spcAft>
                      </a:pPr>
                      <a:r>
                        <a:rPr lang="en-AU" sz="900" b="1" kern="1200" dirty="0">
                          <a:solidFill>
                            <a:srgbClr val="2C2A29"/>
                          </a:solidFill>
                          <a:latin typeface="+mn-lt"/>
                          <a:ea typeface="+mn-ea"/>
                          <a:cs typeface="+mn-cs"/>
                        </a:rPr>
                        <a:t>MLC MultiActive &amp; MultiSeries Trusts:</a:t>
                      </a:r>
                    </a:p>
                  </a:txBody>
                  <a:tcPr marL="68580" marR="68580" marT="0" marB="0" anchor="ctr"/>
                </a:tc>
                <a:tc>
                  <a:txBody>
                    <a:bodyPr/>
                    <a:lstStyle/>
                    <a:p>
                      <a:pPr algn="l">
                        <a:spcBef>
                          <a:spcPts val="200"/>
                        </a:spcBef>
                        <a:spcAft>
                          <a:spcPts val="200"/>
                        </a:spcAft>
                      </a:pPr>
                      <a:r>
                        <a:rPr lang="en-AU" sz="900" b="1" kern="1200" dirty="0">
                          <a:solidFill>
                            <a:srgbClr val="2C2A29"/>
                          </a:solidFill>
                          <a:latin typeface="+mn-lt"/>
                          <a:ea typeface="+mn-ea"/>
                          <a:cs typeface="+mn-cs"/>
                        </a:rPr>
                        <a:t>MLC Investment Trust:</a:t>
                      </a:r>
                    </a:p>
                  </a:txBody>
                  <a:tcPr marL="68580" marR="68580" marT="0" marB="0" anchor="ctr"/>
                </a:tc>
                <a:tc>
                  <a:txBody>
                    <a:bodyPr/>
                    <a:lstStyle/>
                    <a:p>
                      <a:pPr>
                        <a:spcBef>
                          <a:spcPts val="200"/>
                        </a:spcBef>
                        <a:spcAft>
                          <a:spcPts val="200"/>
                        </a:spcAft>
                      </a:pPr>
                      <a:r>
                        <a:rPr lang="en-AU" sz="900" b="1" kern="1200" dirty="0">
                          <a:solidFill>
                            <a:srgbClr val="2C2A29"/>
                          </a:solidFill>
                          <a:latin typeface="+mn-lt"/>
                          <a:ea typeface="+mn-ea"/>
                          <a:cs typeface="+mn-cs"/>
                        </a:rPr>
                        <a:t>MLC Super Fund:</a:t>
                      </a:r>
                    </a:p>
                  </a:txBody>
                  <a:tcPr marL="68580" marR="68580" marT="0" marB="0" anchor="ctr"/>
                </a:tc>
                <a:tc>
                  <a:txBody>
                    <a:bodyPr/>
                    <a:lstStyle/>
                    <a:p>
                      <a:pPr>
                        <a:spcBef>
                          <a:spcPts val="200"/>
                        </a:spcBef>
                        <a:spcAft>
                          <a:spcPts val="200"/>
                        </a:spcAft>
                      </a:pPr>
                      <a:r>
                        <a:rPr lang="en-AU" sz="900" b="1" kern="1200" dirty="0">
                          <a:solidFill>
                            <a:srgbClr val="2C2A29"/>
                          </a:solidFill>
                          <a:latin typeface="+mn-lt"/>
                          <a:ea typeface="+mn-ea"/>
                          <a:cs typeface="+mn-cs"/>
                        </a:rPr>
                        <a:t>MLC Managed Account Strategies:</a:t>
                      </a:r>
                    </a:p>
                  </a:txBody>
                  <a:tcPr marL="68580" marR="68580" marT="0" marB="0" anchor="ctr"/>
                </a:tc>
                <a:extLst>
                  <a:ext uri="{0D108BD9-81ED-4DB2-BD59-A6C34878D82A}">
                    <a16:rowId xmlns:a16="http://schemas.microsoft.com/office/drawing/2014/main" val="4033625560"/>
                  </a:ext>
                </a:extLst>
              </a:tr>
              <a:tr h="0">
                <a:tc>
                  <a:txBody>
                    <a:bodyPr/>
                    <a:lstStyle/>
                    <a:p>
                      <a:pPr marL="0" marR="0" lvl="0" indent="0" algn="l" defTabSz="914332" rtl="0" eaLnBrk="1" fontAlgn="auto" latinLnBrk="0" hangingPunct="1">
                        <a:lnSpc>
                          <a:spcPct val="100000"/>
                        </a:lnSpc>
                        <a:spcBef>
                          <a:spcPts val="200"/>
                        </a:spcBef>
                        <a:spcAft>
                          <a:spcPts val="200"/>
                        </a:spcAft>
                        <a:buClrTx/>
                        <a:buSzTx/>
                        <a:buFontTx/>
                        <a:buNone/>
                        <a:tabLst/>
                        <a:defRPr/>
                      </a:pPr>
                      <a:r>
                        <a:rPr lang="en-AU" sz="900" kern="1200" dirty="0">
                          <a:solidFill>
                            <a:srgbClr val="2C2A29"/>
                          </a:solidFill>
                          <a:latin typeface="+mn-lt"/>
                          <a:ea typeface="+mn-ea"/>
                          <a:cs typeface="+mn-cs"/>
                        </a:rPr>
                        <a:t>MLC MultiActive Capital Stable</a:t>
                      </a:r>
                    </a:p>
                  </a:txBody>
                  <a:tcPr marL="68580" marR="68580" marT="0" marB="0" anchor="ctr"/>
                </a:tc>
                <a:tc>
                  <a:txBody>
                    <a:bodyPr/>
                    <a:lstStyle/>
                    <a:p>
                      <a:pPr marL="0" marR="0" lvl="0" indent="0" algn="l" defTabSz="914332" rtl="0" eaLnBrk="1" fontAlgn="auto" latinLnBrk="0" hangingPunct="1">
                        <a:lnSpc>
                          <a:spcPct val="100000"/>
                        </a:lnSpc>
                        <a:spcBef>
                          <a:spcPts val="200"/>
                        </a:spcBef>
                        <a:spcAft>
                          <a:spcPts val="200"/>
                        </a:spcAft>
                        <a:buClrTx/>
                        <a:buSzTx/>
                        <a:buFontTx/>
                        <a:buNone/>
                        <a:tabLst/>
                        <a:defRPr/>
                      </a:pPr>
                      <a:r>
                        <a:rPr lang="en-AU" sz="900" kern="1200" dirty="0">
                          <a:solidFill>
                            <a:srgbClr val="2C2A29"/>
                          </a:solidFill>
                          <a:latin typeface="+mn-lt"/>
                          <a:ea typeface="+mn-ea"/>
                          <a:cs typeface="+mn-cs"/>
                        </a:rPr>
                        <a:t>MLC Index Plus Conservative</a:t>
                      </a:r>
                    </a:p>
                  </a:txBody>
                  <a:tcPr marL="68580" marR="68580" marT="0" marB="0" anchor="ctr"/>
                </a:tc>
                <a:tc>
                  <a:txBody>
                    <a:bodyPr/>
                    <a:lstStyle/>
                    <a:p>
                      <a:pPr>
                        <a:spcBef>
                          <a:spcPts val="200"/>
                        </a:spcBef>
                        <a:spcAft>
                          <a:spcPts val="200"/>
                        </a:spcAft>
                      </a:pPr>
                      <a:r>
                        <a:rPr lang="en-AU" sz="900" kern="1200" dirty="0">
                          <a:solidFill>
                            <a:srgbClr val="2C2A29"/>
                          </a:solidFill>
                          <a:latin typeface="+mn-lt"/>
                          <a:ea typeface="+mn-ea"/>
                          <a:cs typeface="+mn-cs"/>
                        </a:rPr>
                        <a:t>MLC Stable</a:t>
                      </a:r>
                    </a:p>
                  </a:txBody>
                  <a:tcPr marL="68580" marR="68580" marT="0" marB="0" anchor="ctr"/>
                </a:tc>
                <a:tc>
                  <a:txBody>
                    <a:bodyPr/>
                    <a:lstStyle/>
                    <a:p>
                      <a:pPr marL="0" marR="0" lvl="0" indent="0" algn="l" defTabSz="914332" rtl="0" eaLnBrk="1" fontAlgn="auto" latinLnBrk="0" hangingPunct="1">
                        <a:lnSpc>
                          <a:spcPct val="100000"/>
                        </a:lnSpc>
                        <a:spcBef>
                          <a:spcPts val="200"/>
                        </a:spcBef>
                        <a:spcAft>
                          <a:spcPts val="200"/>
                        </a:spcAft>
                        <a:buClrTx/>
                        <a:buSzTx/>
                        <a:buFontTx/>
                        <a:buNone/>
                        <a:tabLst/>
                        <a:defRPr/>
                      </a:pPr>
                      <a:r>
                        <a:rPr lang="en-AU" sz="900" kern="1200" dirty="0">
                          <a:solidFill>
                            <a:srgbClr val="2C2A29"/>
                          </a:solidFill>
                          <a:latin typeface="+mn-lt"/>
                          <a:ea typeface="+mn-ea"/>
                          <a:cs typeface="+mn-cs"/>
                        </a:rPr>
                        <a:t>MLC Premium Conservative 30 Model Portfolio</a:t>
                      </a:r>
                    </a:p>
                  </a:txBody>
                  <a:tcPr marL="68580" marR="68580" marT="0" marB="0" anchor="ctr"/>
                </a:tc>
                <a:extLst>
                  <a:ext uri="{0D108BD9-81ED-4DB2-BD59-A6C34878D82A}">
                    <a16:rowId xmlns:a16="http://schemas.microsoft.com/office/drawing/2014/main" val="1291425383"/>
                  </a:ext>
                </a:extLst>
              </a:tr>
              <a:tr h="132632">
                <a:tc>
                  <a:txBody>
                    <a:bodyPr/>
                    <a:lstStyle/>
                    <a:p>
                      <a:pPr marL="0" marR="0" lvl="0" indent="0" algn="l" defTabSz="914332" rtl="0" eaLnBrk="1" fontAlgn="auto" latinLnBrk="0" hangingPunct="1">
                        <a:lnSpc>
                          <a:spcPct val="100000"/>
                        </a:lnSpc>
                        <a:spcBef>
                          <a:spcPts val="200"/>
                        </a:spcBef>
                        <a:spcAft>
                          <a:spcPts val="200"/>
                        </a:spcAft>
                        <a:buClrTx/>
                        <a:buSzTx/>
                        <a:buFontTx/>
                        <a:buNone/>
                        <a:tabLst/>
                        <a:defRPr/>
                      </a:pPr>
                      <a:r>
                        <a:rPr lang="en-AU" sz="900" kern="1200" dirty="0">
                          <a:solidFill>
                            <a:srgbClr val="2C2A29"/>
                          </a:solidFill>
                          <a:latin typeface="+mn-lt"/>
                          <a:ea typeface="+mn-ea"/>
                          <a:cs typeface="+mn-cs"/>
                        </a:rPr>
                        <a:t>MLC MultiActive Conservative</a:t>
                      </a:r>
                    </a:p>
                  </a:txBody>
                  <a:tcPr marL="68580" marR="68580" marT="0" marB="0" anchor="ctr"/>
                </a:tc>
                <a:tc>
                  <a:txBody>
                    <a:bodyPr/>
                    <a:lstStyle/>
                    <a:p>
                      <a:pPr marL="0" marR="0" lvl="0" indent="0" algn="l" defTabSz="914332" rtl="0" eaLnBrk="1" fontAlgn="auto" latinLnBrk="0" hangingPunct="1">
                        <a:lnSpc>
                          <a:spcPct val="100000"/>
                        </a:lnSpc>
                        <a:spcBef>
                          <a:spcPts val="200"/>
                        </a:spcBef>
                        <a:spcAft>
                          <a:spcPts val="200"/>
                        </a:spcAft>
                        <a:buClrTx/>
                        <a:buSzTx/>
                        <a:buFontTx/>
                        <a:buNone/>
                        <a:tabLst/>
                        <a:defRPr/>
                      </a:pPr>
                      <a:r>
                        <a:rPr lang="en-AU" sz="900" kern="1200" dirty="0">
                          <a:solidFill>
                            <a:srgbClr val="2C2A29"/>
                          </a:solidFill>
                          <a:latin typeface="+mn-lt"/>
                          <a:ea typeface="+mn-ea"/>
                          <a:cs typeface="+mn-cs"/>
                        </a:rPr>
                        <a:t>MLC Index Plus Balanced</a:t>
                      </a:r>
                    </a:p>
                  </a:txBody>
                  <a:tcPr marL="68580" marR="68580" marT="0" marB="0" anchor="ctr"/>
                </a:tc>
                <a:tc>
                  <a:txBody>
                    <a:bodyPr/>
                    <a:lstStyle/>
                    <a:p>
                      <a:pPr>
                        <a:spcBef>
                          <a:spcPts val="200"/>
                        </a:spcBef>
                        <a:spcAft>
                          <a:spcPts val="200"/>
                        </a:spcAft>
                      </a:pPr>
                      <a:r>
                        <a:rPr lang="en-AU" sz="900" kern="1200" dirty="0">
                          <a:solidFill>
                            <a:srgbClr val="2C2A29"/>
                          </a:solidFill>
                          <a:latin typeface="+mn-lt"/>
                          <a:ea typeface="+mn-ea"/>
                          <a:cs typeface="+mn-cs"/>
                        </a:rPr>
                        <a:t>MLC Conservative Balanced</a:t>
                      </a:r>
                    </a:p>
                  </a:txBody>
                  <a:tcPr marL="68580" marR="68580" marT="0" marB="0" anchor="ctr"/>
                </a:tc>
                <a:tc>
                  <a:txBody>
                    <a:bodyPr/>
                    <a:lstStyle/>
                    <a:p>
                      <a:pPr marL="0" marR="0" lvl="0" indent="0" algn="l" defTabSz="914332" rtl="0" eaLnBrk="1" fontAlgn="auto" latinLnBrk="0" hangingPunct="1">
                        <a:lnSpc>
                          <a:spcPct val="100000"/>
                        </a:lnSpc>
                        <a:spcBef>
                          <a:spcPts val="200"/>
                        </a:spcBef>
                        <a:spcAft>
                          <a:spcPts val="200"/>
                        </a:spcAft>
                        <a:buClrTx/>
                        <a:buSzTx/>
                        <a:buFontTx/>
                        <a:buNone/>
                        <a:tabLst/>
                        <a:defRPr/>
                      </a:pPr>
                      <a:r>
                        <a:rPr lang="en-AU" sz="900" kern="1200" dirty="0">
                          <a:solidFill>
                            <a:srgbClr val="2C2A29"/>
                          </a:solidFill>
                          <a:latin typeface="+mn-lt"/>
                          <a:ea typeface="+mn-ea"/>
                          <a:cs typeface="+mn-cs"/>
                        </a:rPr>
                        <a:t>MLC Premium Moderate 50 Model Portfolio</a:t>
                      </a:r>
                    </a:p>
                  </a:txBody>
                  <a:tcPr marL="68580" marR="68580" marT="0" marB="0" anchor="ctr"/>
                </a:tc>
                <a:extLst>
                  <a:ext uri="{0D108BD9-81ED-4DB2-BD59-A6C34878D82A}">
                    <a16:rowId xmlns:a16="http://schemas.microsoft.com/office/drawing/2014/main" val="928233012"/>
                  </a:ext>
                </a:extLst>
              </a:tr>
              <a:tr h="136800">
                <a:tc>
                  <a:txBody>
                    <a:bodyPr/>
                    <a:lstStyle/>
                    <a:p>
                      <a:pPr>
                        <a:spcBef>
                          <a:spcPts val="200"/>
                        </a:spcBef>
                        <a:spcAft>
                          <a:spcPts val="200"/>
                        </a:spcAft>
                      </a:pPr>
                      <a:r>
                        <a:rPr lang="en-AU" sz="900" kern="1200" dirty="0">
                          <a:solidFill>
                            <a:srgbClr val="2C2A29"/>
                          </a:solidFill>
                          <a:latin typeface="+mn-lt"/>
                          <a:ea typeface="+mn-ea"/>
                          <a:cs typeface="+mn-cs"/>
                        </a:rPr>
                        <a:t>MLC MultiActive Moderate</a:t>
                      </a:r>
                    </a:p>
                  </a:txBody>
                  <a:tcPr marL="68580" marR="68580" marT="0" marB="0" anchor="ctr"/>
                </a:tc>
                <a:tc>
                  <a:txBody>
                    <a:bodyPr/>
                    <a:lstStyle/>
                    <a:p>
                      <a:pPr marL="0" marR="0" lvl="0" indent="0" algn="l" defTabSz="914332" rtl="0" eaLnBrk="1" fontAlgn="auto" latinLnBrk="0" hangingPunct="1">
                        <a:lnSpc>
                          <a:spcPct val="100000"/>
                        </a:lnSpc>
                        <a:spcBef>
                          <a:spcPts val="200"/>
                        </a:spcBef>
                        <a:spcAft>
                          <a:spcPts val="200"/>
                        </a:spcAft>
                        <a:buClrTx/>
                        <a:buSzTx/>
                        <a:buFontTx/>
                        <a:buNone/>
                        <a:tabLst/>
                        <a:defRPr/>
                      </a:pPr>
                      <a:r>
                        <a:rPr lang="en-AU" sz="900" kern="1200" dirty="0">
                          <a:solidFill>
                            <a:srgbClr val="2C2A29"/>
                          </a:solidFill>
                          <a:latin typeface="+mn-lt"/>
                          <a:ea typeface="+mn-ea"/>
                          <a:cs typeface="+mn-cs"/>
                        </a:rPr>
                        <a:t>MLC Index Plus Growth</a:t>
                      </a:r>
                    </a:p>
                  </a:txBody>
                  <a:tcPr marL="68580" marR="68580" marT="0" marB="0" anchor="ctr"/>
                </a:tc>
                <a:tc>
                  <a:txBody>
                    <a:bodyPr/>
                    <a:lstStyle/>
                    <a:p>
                      <a:pPr>
                        <a:spcBef>
                          <a:spcPts val="200"/>
                        </a:spcBef>
                        <a:spcAft>
                          <a:spcPts val="200"/>
                        </a:spcAft>
                      </a:pPr>
                      <a:r>
                        <a:rPr lang="en-AU" sz="900" kern="1200" dirty="0">
                          <a:solidFill>
                            <a:srgbClr val="2C2A29"/>
                          </a:solidFill>
                          <a:latin typeface="+mn-lt"/>
                          <a:ea typeface="+mn-ea"/>
                          <a:cs typeface="+mn-cs"/>
                        </a:rPr>
                        <a:t>MLC Balanced</a:t>
                      </a:r>
                    </a:p>
                  </a:txBody>
                  <a:tcPr marL="68580" marR="68580" marT="0" marB="0" anchor="ctr"/>
                </a:tc>
                <a:tc>
                  <a:txBody>
                    <a:bodyPr/>
                    <a:lstStyle/>
                    <a:p>
                      <a:pPr marL="0" marR="0" lvl="0" indent="0" algn="l" defTabSz="914332" rtl="0" eaLnBrk="1" fontAlgn="auto" latinLnBrk="0" hangingPunct="1">
                        <a:lnSpc>
                          <a:spcPct val="100000"/>
                        </a:lnSpc>
                        <a:spcBef>
                          <a:spcPts val="200"/>
                        </a:spcBef>
                        <a:spcAft>
                          <a:spcPts val="200"/>
                        </a:spcAft>
                        <a:buClrTx/>
                        <a:buSzTx/>
                        <a:buFontTx/>
                        <a:buNone/>
                        <a:tabLst/>
                        <a:defRPr/>
                      </a:pPr>
                      <a:r>
                        <a:rPr lang="en-AU" sz="900" kern="1200" dirty="0">
                          <a:solidFill>
                            <a:srgbClr val="2C2A29"/>
                          </a:solidFill>
                          <a:latin typeface="+mn-lt"/>
                          <a:ea typeface="+mn-ea"/>
                          <a:cs typeface="+mn-cs"/>
                        </a:rPr>
                        <a:t>MLC Premium Balanced 70 Model Portfolio</a:t>
                      </a:r>
                    </a:p>
                  </a:txBody>
                  <a:tcPr marL="68580" marR="68580" marT="0" marB="0" anchor="ctr"/>
                </a:tc>
                <a:extLst>
                  <a:ext uri="{0D108BD9-81ED-4DB2-BD59-A6C34878D82A}">
                    <a16:rowId xmlns:a16="http://schemas.microsoft.com/office/drawing/2014/main" val="3592891490"/>
                  </a:ext>
                </a:extLst>
              </a:tr>
              <a:tr h="136800">
                <a:tc>
                  <a:txBody>
                    <a:bodyPr/>
                    <a:lstStyle/>
                    <a:p>
                      <a:pPr>
                        <a:spcBef>
                          <a:spcPts val="200"/>
                        </a:spcBef>
                        <a:spcAft>
                          <a:spcPts val="200"/>
                        </a:spcAft>
                      </a:pPr>
                      <a:r>
                        <a:rPr lang="en-AU" sz="900" kern="1200" dirty="0">
                          <a:solidFill>
                            <a:srgbClr val="2C2A29"/>
                          </a:solidFill>
                          <a:latin typeface="+mn-lt"/>
                          <a:ea typeface="+mn-ea"/>
                          <a:cs typeface="+mn-cs"/>
                        </a:rPr>
                        <a:t>MLC MultiActive Balanced</a:t>
                      </a:r>
                    </a:p>
                  </a:txBody>
                  <a:tcPr marL="68580" marR="68580" marT="0" marB="0" anchor="ctr"/>
                </a:tc>
                <a:tc>
                  <a:txBody>
                    <a:bodyPr/>
                    <a:lstStyle/>
                    <a:p>
                      <a:pPr>
                        <a:spcBef>
                          <a:spcPts val="200"/>
                        </a:spcBef>
                        <a:spcAft>
                          <a:spcPts val="200"/>
                        </a:spcAft>
                      </a:pPr>
                      <a:r>
                        <a:rPr lang="en-AU" sz="900" kern="1200" dirty="0">
                          <a:solidFill>
                            <a:srgbClr val="2C2A29"/>
                          </a:solidFill>
                          <a:latin typeface="+mn-lt"/>
                          <a:ea typeface="+mn-ea"/>
                          <a:cs typeface="+mn-cs"/>
                        </a:rPr>
                        <a:t>MLC Real Return Moderate</a:t>
                      </a:r>
                    </a:p>
                  </a:txBody>
                  <a:tcPr marL="68580" marR="68580" marT="0" marB="0" anchor="ctr"/>
                </a:tc>
                <a:tc>
                  <a:txBody>
                    <a:bodyPr/>
                    <a:lstStyle/>
                    <a:p>
                      <a:pPr>
                        <a:spcBef>
                          <a:spcPts val="200"/>
                        </a:spcBef>
                        <a:spcAft>
                          <a:spcPts val="200"/>
                        </a:spcAft>
                      </a:pPr>
                      <a:r>
                        <a:rPr lang="en-AU" sz="900" kern="1200" dirty="0">
                          <a:solidFill>
                            <a:srgbClr val="2C2A29"/>
                          </a:solidFill>
                          <a:latin typeface="+mn-lt"/>
                          <a:ea typeface="+mn-ea"/>
                          <a:cs typeface="+mn-cs"/>
                        </a:rPr>
                        <a:t>MLC Growth</a:t>
                      </a:r>
                    </a:p>
                  </a:txBody>
                  <a:tcPr marL="68580" marR="68580" marT="0" marB="0" anchor="ctr"/>
                </a:tc>
                <a:tc>
                  <a:txBody>
                    <a:bodyPr/>
                    <a:lstStyle/>
                    <a:p>
                      <a:pPr marL="0" marR="0" lvl="0" indent="0" algn="l" defTabSz="914332" rtl="0" eaLnBrk="1" fontAlgn="auto" latinLnBrk="0" hangingPunct="1">
                        <a:lnSpc>
                          <a:spcPct val="100000"/>
                        </a:lnSpc>
                        <a:spcBef>
                          <a:spcPts val="200"/>
                        </a:spcBef>
                        <a:spcAft>
                          <a:spcPts val="200"/>
                        </a:spcAft>
                        <a:buClrTx/>
                        <a:buSzTx/>
                        <a:buFontTx/>
                        <a:buNone/>
                        <a:tabLst/>
                        <a:defRPr/>
                      </a:pPr>
                      <a:r>
                        <a:rPr lang="en-AU" sz="900" kern="1200" dirty="0">
                          <a:solidFill>
                            <a:srgbClr val="2C2A29"/>
                          </a:solidFill>
                          <a:latin typeface="+mn-lt"/>
                          <a:ea typeface="+mn-ea"/>
                          <a:cs typeface="+mn-cs"/>
                        </a:rPr>
                        <a:t>MLC Premium Growth 85 Model Portfolio</a:t>
                      </a:r>
                    </a:p>
                  </a:txBody>
                  <a:tcPr marL="68580" marR="68580" marT="0" marB="0" anchor="ctr"/>
                </a:tc>
                <a:extLst>
                  <a:ext uri="{0D108BD9-81ED-4DB2-BD59-A6C34878D82A}">
                    <a16:rowId xmlns:a16="http://schemas.microsoft.com/office/drawing/2014/main" val="3452069757"/>
                  </a:ext>
                </a:extLst>
              </a:tr>
              <a:tr h="136800">
                <a:tc>
                  <a:txBody>
                    <a:bodyPr/>
                    <a:lstStyle/>
                    <a:p>
                      <a:pPr>
                        <a:spcBef>
                          <a:spcPts val="200"/>
                        </a:spcBef>
                        <a:spcAft>
                          <a:spcPts val="200"/>
                        </a:spcAft>
                      </a:pPr>
                      <a:r>
                        <a:rPr lang="en-AU" sz="900" kern="1200" dirty="0">
                          <a:solidFill>
                            <a:srgbClr val="2C2A29"/>
                          </a:solidFill>
                          <a:latin typeface="+mn-lt"/>
                          <a:ea typeface="+mn-ea"/>
                          <a:cs typeface="+mn-cs"/>
                        </a:rPr>
                        <a:t>MLC MultiActive Growth</a:t>
                      </a:r>
                    </a:p>
                  </a:txBody>
                  <a:tcPr marL="68580" marR="68580" marT="0" marB="0" anchor="ctr"/>
                </a:tc>
                <a:tc>
                  <a:txBody>
                    <a:bodyPr/>
                    <a:lstStyle/>
                    <a:p>
                      <a:pPr marL="0" marR="0" lvl="0" indent="0" algn="l" defTabSz="914332" rtl="0" eaLnBrk="1" fontAlgn="auto" latinLnBrk="0" hangingPunct="1">
                        <a:lnSpc>
                          <a:spcPct val="100000"/>
                        </a:lnSpc>
                        <a:spcBef>
                          <a:spcPts val="200"/>
                        </a:spcBef>
                        <a:spcAft>
                          <a:spcPts val="200"/>
                        </a:spcAft>
                        <a:buClrTx/>
                        <a:buSzTx/>
                        <a:buFontTx/>
                        <a:buNone/>
                        <a:tabLst/>
                        <a:defRPr/>
                      </a:pPr>
                      <a:r>
                        <a:rPr lang="en-AU" sz="900" kern="1200" dirty="0">
                          <a:solidFill>
                            <a:srgbClr val="2C2A29"/>
                          </a:solidFill>
                          <a:latin typeface="+mn-lt"/>
                          <a:ea typeface="+mn-ea"/>
                          <a:cs typeface="+mn-cs"/>
                        </a:rPr>
                        <a:t>MLC Real Return Assertive</a:t>
                      </a:r>
                    </a:p>
                  </a:txBody>
                  <a:tcPr marL="68580" marR="68580" marT="0" marB="0" anchor="ctr"/>
                </a:tc>
                <a:tc>
                  <a:txBody>
                    <a:bodyPr/>
                    <a:lstStyle/>
                    <a:p>
                      <a:pPr>
                        <a:spcBef>
                          <a:spcPts val="200"/>
                        </a:spcBef>
                        <a:spcAft>
                          <a:spcPts val="200"/>
                        </a:spcAft>
                      </a:pPr>
                      <a:r>
                        <a:rPr lang="en-AU" sz="900" kern="1200" dirty="0">
                          <a:solidFill>
                            <a:srgbClr val="2C2A29"/>
                          </a:solidFill>
                          <a:latin typeface="+mn-lt"/>
                          <a:ea typeface="+mn-ea"/>
                          <a:cs typeface="+mn-cs"/>
                        </a:rPr>
                        <a:t>MLC High Growth</a:t>
                      </a:r>
                    </a:p>
                  </a:txBody>
                  <a:tcPr marL="68580" marR="68580" marT="0" marB="0" anchor="ctr"/>
                </a:tc>
                <a:tc>
                  <a:txBody>
                    <a:bodyPr/>
                    <a:lstStyle/>
                    <a:p>
                      <a:pPr>
                        <a:spcBef>
                          <a:spcPts val="200"/>
                        </a:spcBef>
                        <a:spcAft>
                          <a:spcPts val="200"/>
                        </a:spcAft>
                      </a:pPr>
                      <a:r>
                        <a:rPr lang="en-AU" sz="900" kern="1200" dirty="0">
                          <a:solidFill>
                            <a:srgbClr val="2C2A29"/>
                          </a:solidFill>
                          <a:latin typeface="+mn-lt"/>
                          <a:ea typeface="+mn-ea"/>
                          <a:cs typeface="+mn-cs"/>
                        </a:rPr>
                        <a:t>MLC Premium High Growth 98 Model Portfolio</a:t>
                      </a:r>
                    </a:p>
                  </a:txBody>
                  <a:tcPr marL="68580" marR="68580" marT="0" marB="0" anchor="ctr"/>
                </a:tc>
                <a:extLst>
                  <a:ext uri="{0D108BD9-81ED-4DB2-BD59-A6C34878D82A}">
                    <a16:rowId xmlns:a16="http://schemas.microsoft.com/office/drawing/2014/main" val="1364642321"/>
                  </a:ext>
                </a:extLst>
              </a:tr>
              <a:tr h="136800">
                <a:tc>
                  <a:txBody>
                    <a:bodyPr/>
                    <a:lstStyle/>
                    <a:p>
                      <a:pPr>
                        <a:spcBef>
                          <a:spcPts val="200"/>
                        </a:spcBef>
                        <a:spcAft>
                          <a:spcPts val="200"/>
                        </a:spcAft>
                      </a:pPr>
                      <a:r>
                        <a:rPr lang="en-AU" sz="900" kern="1200" dirty="0">
                          <a:solidFill>
                            <a:srgbClr val="2C2A29"/>
                          </a:solidFill>
                          <a:latin typeface="+mn-lt"/>
                          <a:ea typeface="+mn-ea"/>
                          <a:cs typeface="+mn-cs"/>
                        </a:rPr>
                        <a:t>MLC MultiActive High Growth</a:t>
                      </a:r>
                    </a:p>
                  </a:txBody>
                  <a:tcPr marL="68580" marR="68580" marT="0" marB="0" anchor="ctr"/>
                </a:tc>
                <a:tc>
                  <a:txBody>
                    <a:bodyPr/>
                    <a:lstStyle/>
                    <a:p>
                      <a:pPr marL="0" marR="0" lvl="0" indent="0" algn="l" defTabSz="914332" rtl="0" eaLnBrk="1" fontAlgn="auto" latinLnBrk="0" hangingPunct="1">
                        <a:lnSpc>
                          <a:spcPct val="100000"/>
                        </a:lnSpc>
                        <a:spcBef>
                          <a:spcPts val="200"/>
                        </a:spcBef>
                        <a:spcAft>
                          <a:spcPts val="200"/>
                        </a:spcAft>
                        <a:buClrTx/>
                        <a:buSzTx/>
                        <a:buFontTx/>
                        <a:buNone/>
                        <a:tabLst/>
                        <a:defRPr/>
                      </a:pPr>
                      <a:r>
                        <a:rPr lang="en-AU" sz="900" kern="1200" dirty="0">
                          <a:solidFill>
                            <a:srgbClr val="2C2A29"/>
                          </a:solidFill>
                          <a:latin typeface="+mn-lt"/>
                          <a:ea typeface="+mn-ea"/>
                          <a:cs typeface="+mn-cs"/>
                        </a:rPr>
                        <a:t>MLC Wholesale Horizon 1 Bond Portfolio</a:t>
                      </a:r>
                    </a:p>
                  </a:txBody>
                  <a:tcPr marL="68580" marR="68580" marT="0" marB="0" anchor="ctr"/>
                </a:tc>
                <a:tc>
                  <a:txBody>
                    <a:bodyPr/>
                    <a:lstStyle/>
                    <a:p>
                      <a:pPr>
                        <a:spcBef>
                          <a:spcPts val="200"/>
                        </a:spcBef>
                        <a:spcAft>
                          <a:spcPts val="200"/>
                        </a:spcAft>
                      </a:pPr>
                      <a:r>
                        <a:rPr lang="en-AU" sz="900" kern="1200" dirty="0">
                          <a:solidFill>
                            <a:srgbClr val="2C2A29"/>
                          </a:solidFill>
                          <a:latin typeface="+mn-lt"/>
                          <a:ea typeface="+mn-ea"/>
                          <a:cs typeface="+mn-cs"/>
                        </a:rPr>
                        <a:t>MLC Aggressive</a:t>
                      </a:r>
                    </a:p>
                  </a:txBody>
                  <a:tcPr marL="68580" marR="68580" marT="0" marB="0" anchor="ctr"/>
                </a:tc>
                <a:tc>
                  <a:txBody>
                    <a:bodyPr/>
                    <a:lstStyle/>
                    <a:p>
                      <a:pPr marL="0" marR="0" lvl="0" indent="0" algn="l" defTabSz="914332" rtl="0" eaLnBrk="1" fontAlgn="auto" latinLnBrk="0" hangingPunct="1">
                        <a:lnSpc>
                          <a:spcPct val="100000"/>
                        </a:lnSpc>
                        <a:spcBef>
                          <a:spcPts val="200"/>
                        </a:spcBef>
                        <a:spcAft>
                          <a:spcPts val="200"/>
                        </a:spcAft>
                        <a:buClrTx/>
                        <a:buSzTx/>
                        <a:buFontTx/>
                        <a:buNone/>
                        <a:tabLst/>
                        <a:defRPr/>
                      </a:pPr>
                      <a:r>
                        <a:rPr lang="en-AU" sz="900" kern="1200" dirty="0">
                          <a:solidFill>
                            <a:srgbClr val="2C2A29"/>
                          </a:solidFill>
                          <a:latin typeface="+mn-lt"/>
                          <a:ea typeface="+mn-ea"/>
                          <a:cs typeface="+mn-cs"/>
                        </a:rPr>
                        <a:t>MLC Value Conservative 30 Model Portfolio</a:t>
                      </a:r>
                    </a:p>
                  </a:txBody>
                  <a:tcPr marL="68580" marR="68580" marT="0" marB="0" anchor="ctr"/>
                </a:tc>
                <a:extLst>
                  <a:ext uri="{0D108BD9-81ED-4DB2-BD59-A6C34878D82A}">
                    <a16:rowId xmlns:a16="http://schemas.microsoft.com/office/drawing/2014/main" val="984182750"/>
                  </a:ext>
                </a:extLst>
              </a:tr>
              <a:tr h="136800">
                <a:tc>
                  <a:txBody>
                    <a:bodyPr/>
                    <a:lstStyle/>
                    <a:p>
                      <a:pPr>
                        <a:spcBef>
                          <a:spcPts val="200"/>
                        </a:spcBef>
                        <a:spcAft>
                          <a:spcPts val="200"/>
                        </a:spcAft>
                      </a:pPr>
                      <a:r>
                        <a:rPr lang="en-AU" sz="900" kern="1200" dirty="0">
                          <a:solidFill>
                            <a:srgbClr val="2C2A29"/>
                          </a:solidFill>
                          <a:latin typeface="+mn-lt"/>
                          <a:ea typeface="+mn-ea"/>
                          <a:cs typeface="+mn-cs"/>
                        </a:rPr>
                        <a:t>MLC MultiActive Geared</a:t>
                      </a:r>
                    </a:p>
                  </a:txBody>
                  <a:tcPr marL="68580" marR="68580" marT="0" marB="0" anchor="ctr"/>
                </a:tc>
                <a:tc>
                  <a:txBody>
                    <a:bodyPr/>
                    <a:lstStyle/>
                    <a:p>
                      <a:pPr marL="0" marR="0" lvl="0" indent="0" algn="l" defTabSz="914332" rtl="0" eaLnBrk="1" fontAlgn="auto" latinLnBrk="0" hangingPunct="1">
                        <a:lnSpc>
                          <a:spcPct val="100000"/>
                        </a:lnSpc>
                        <a:spcBef>
                          <a:spcPts val="200"/>
                        </a:spcBef>
                        <a:spcAft>
                          <a:spcPts val="200"/>
                        </a:spcAft>
                        <a:buClrTx/>
                        <a:buSzTx/>
                        <a:buFontTx/>
                        <a:buNone/>
                        <a:tabLst/>
                        <a:defRPr/>
                      </a:pPr>
                      <a:r>
                        <a:rPr lang="en-AU" sz="900" kern="1200" dirty="0">
                          <a:solidFill>
                            <a:srgbClr val="2C2A29"/>
                          </a:solidFill>
                          <a:latin typeface="+mn-lt"/>
                          <a:ea typeface="+mn-ea"/>
                          <a:cs typeface="+mn-cs"/>
                        </a:rPr>
                        <a:t>MLC Wholesale Horizon 2 Income Portfolio</a:t>
                      </a:r>
                    </a:p>
                  </a:txBody>
                  <a:tcPr marL="68580" marR="68580" marT="0" marB="0" anchor="ctr"/>
                </a:tc>
                <a:tc>
                  <a:txBody>
                    <a:bodyPr/>
                    <a:lstStyle/>
                    <a:p>
                      <a:pPr>
                        <a:spcBef>
                          <a:spcPts val="200"/>
                        </a:spcBef>
                        <a:spcAft>
                          <a:spcPts val="200"/>
                        </a:spcAft>
                      </a:pPr>
                      <a:r>
                        <a:rPr lang="en-AU" sz="900" kern="1200" dirty="0">
                          <a:solidFill>
                            <a:srgbClr val="2C2A29"/>
                          </a:solidFill>
                          <a:latin typeface="+mn-lt"/>
                          <a:ea typeface="+mn-ea"/>
                          <a:cs typeface="+mn-cs"/>
                        </a:rPr>
                        <a:t>MLC Flexible Moderate</a:t>
                      </a:r>
                    </a:p>
                  </a:txBody>
                  <a:tcPr marL="68580" marR="68580" marT="0" marB="0" anchor="ctr"/>
                </a:tc>
                <a:tc>
                  <a:txBody>
                    <a:bodyPr/>
                    <a:lstStyle/>
                    <a:p>
                      <a:pPr>
                        <a:spcBef>
                          <a:spcPts val="200"/>
                        </a:spcBef>
                        <a:spcAft>
                          <a:spcPts val="200"/>
                        </a:spcAft>
                      </a:pPr>
                      <a:r>
                        <a:rPr lang="en-AU" sz="900" kern="1200" dirty="0">
                          <a:solidFill>
                            <a:srgbClr val="2C2A29"/>
                          </a:solidFill>
                          <a:latin typeface="+mn-lt"/>
                          <a:ea typeface="+mn-ea"/>
                          <a:cs typeface="+mn-cs"/>
                        </a:rPr>
                        <a:t>MLC Value Moderate 50 Model Portfolio</a:t>
                      </a:r>
                    </a:p>
                  </a:txBody>
                  <a:tcPr marL="68580" marR="68580" marT="0" marB="0" anchor="ctr"/>
                </a:tc>
                <a:extLst>
                  <a:ext uri="{0D108BD9-81ED-4DB2-BD59-A6C34878D82A}">
                    <a16:rowId xmlns:a16="http://schemas.microsoft.com/office/drawing/2014/main" val="1944667485"/>
                  </a:ext>
                </a:extLst>
              </a:tr>
              <a:tr h="136800">
                <a:tc>
                  <a:txBody>
                    <a:bodyPr/>
                    <a:lstStyle/>
                    <a:p>
                      <a:pPr marL="0" marR="0" lvl="0" indent="0" algn="l" defTabSz="914332" rtl="0" eaLnBrk="1" fontAlgn="auto" latinLnBrk="0" hangingPunct="1">
                        <a:lnSpc>
                          <a:spcPct val="100000"/>
                        </a:lnSpc>
                        <a:spcBef>
                          <a:spcPts val="200"/>
                        </a:spcBef>
                        <a:spcAft>
                          <a:spcPts val="200"/>
                        </a:spcAft>
                        <a:buClrTx/>
                        <a:buSzTx/>
                        <a:buFontTx/>
                        <a:buNone/>
                        <a:tabLst/>
                        <a:defRPr/>
                      </a:pPr>
                      <a:r>
                        <a:rPr lang="en-AU" sz="900" kern="1200" dirty="0">
                          <a:solidFill>
                            <a:srgbClr val="2C2A29"/>
                          </a:solidFill>
                          <a:latin typeface="+mn-lt"/>
                          <a:ea typeface="+mn-ea"/>
                          <a:cs typeface="+mn-cs"/>
                        </a:rPr>
                        <a:t>MLC MultiSeries 30</a:t>
                      </a:r>
                    </a:p>
                  </a:txBody>
                  <a:tcPr marL="68580" marR="68580" marT="0" marB="0" anchor="ctr"/>
                </a:tc>
                <a:tc>
                  <a:txBody>
                    <a:bodyPr/>
                    <a:lstStyle/>
                    <a:p>
                      <a:pPr>
                        <a:spcBef>
                          <a:spcPts val="200"/>
                        </a:spcBef>
                        <a:spcAft>
                          <a:spcPts val="200"/>
                        </a:spcAft>
                      </a:pPr>
                      <a:r>
                        <a:rPr lang="en-AU" sz="900" kern="1200" dirty="0">
                          <a:solidFill>
                            <a:srgbClr val="2C2A29"/>
                          </a:solidFill>
                          <a:latin typeface="+mn-lt"/>
                          <a:ea typeface="+mn-ea"/>
                          <a:cs typeface="+mn-cs"/>
                        </a:rPr>
                        <a:t>MLC Wholesale Horizon 3 Conservative Growth Portfolio</a:t>
                      </a:r>
                    </a:p>
                  </a:txBody>
                  <a:tcPr marL="68580" marR="68580" marT="0" marB="0" anchor="ctr"/>
                </a:tc>
                <a:tc>
                  <a:txBody>
                    <a:bodyPr/>
                    <a:lstStyle/>
                    <a:p>
                      <a:pPr>
                        <a:spcBef>
                          <a:spcPts val="200"/>
                        </a:spcBef>
                        <a:spcAft>
                          <a:spcPts val="200"/>
                        </a:spcAft>
                      </a:pPr>
                      <a:r>
                        <a:rPr lang="en-AU" sz="900" kern="1200" dirty="0">
                          <a:solidFill>
                            <a:srgbClr val="2C2A29"/>
                          </a:solidFill>
                          <a:latin typeface="+mn-lt"/>
                          <a:ea typeface="+mn-ea"/>
                          <a:cs typeface="+mn-cs"/>
                        </a:rPr>
                        <a:t>MLC Flexible Assertive</a:t>
                      </a:r>
                    </a:p>
                  </a:txBody>
                  <a:tcPr marL="68580" marR="68580" marT="0" marB="0" anchor="ctr"/>
                </a:tc>
                <a:tc>
                  <a:txBody>
                    <a:bodyPr/>
                    <a:lstStyle/>
                    <a:p>
                      <a:pPr>
                        <a:spcBef>
                          <a:spcPts val="200"/>
                        </a:spcBef>
                        <a:spcAft>
                          <a:spcPts val="200"/>
                        </a:spcAft>
                      </a:pPr>
                      <a:r>
                        <a:rPr lang="en-AU" sz="900" kern="1200" dirty="0">
                          <a:solidFill>
                            <a:srgbClr val="2C2A29"/>
                          </a:solidFill>
                          <a:latin typeface="+mn-lt"/>
                          <a:ea typeface="+mn-ea"/>
                          <a:cs typeface="+mn-cs"/>
                        </a:rPr>
                        <a:t>MLC Value Balanced 70 Model Portfolio</a:t>
                      </a:r>
                    </a:p>
                  </a:txBody>
                  <a:tcPr marL="68580" marR="68580" marT="0" marB="0" anchor="ctr"/>
                </a:tc>
                <a:extLst>
                  <a:ext uri="{0D108BD9-81ED-4DB2-BD59-A6C34878D82A}">
                    <a16:rowId xmlns:a16="http://schemas.microsoft.com/office/drawing/2014/main" val="2914923501"/>
                  </a:ext>
                </a:extLst>
              </a:tr>
              <a:tr h="136800">
                <a:tc>
                  <a:txBody>
                    <a:bodyPr/>
                    <a:lstStyle/>
                    <a:p>
                      <a:pPr marL="0" marR="0" lvl="0" indent="0" algn="l" defTabSz="914332" rtl="0" eaLnBrk="1" fontAlgn="auto" latinLnBrk="0" hangingPunct="1">
                        <a:lnSpc>
                          <a:spcPct val="100000"/>
                        </a:lnSpc>
                        <a:spcBef>
                          <a:spcPts val="200"/>
                        </a:spcBef>
                        <a:spcAft>
                          <a:spcPts val="200"/>
                        </a:spcAft>
                        <a:buClrTx/>
                        <a:buSzTx/>
                        <a:buFontTx/>
                        <a:buNone/>
                        <a:tabLst/>
                        <a:defRPr/>
                      </a:pPr>
                      <a:r>
                        <a:rPr lang="en-AU" sz="900" kern="1200" dirty="0">
                          <a:solidFill>
                            <a:srgbClr val="2C2A29"/>
                          </a:solidFill>
                          <a:latin typeface="+mn-lt"/>
                          <a:ea typeface="+mn-ea"/>
                          <a:cs typeface="+mn-cs"/>
                        </a:rPr>
                        <a:t>MLC MultiSeries 50</a:t>
                      </a:r>
                    </a:p>
                  </a:txBody>
                  <a:tcPr marL="68580" marR="68580" marT="0" marB="0" anchor="ctr"/>
                </a:tc>
                <a:tc>
                  <a:txBody>
                    <a:bodyPr/>
                    <a:lstStyle/>
                    <a:p>
                      <a:pPr marL="0" marR="0" lvl="0" indent="0" algn="l" defTabSz="914332" rtl="0" eaLnBrk="1" fontAlgn="auto" latinLnBrk="0" hangingPunct="1">
                        <a:lnSpc>
                          <a:spcPct val="100000"/>
                        </a:lnSpc>
                        <a:spcBef>
                          <a:spcPts val="200"/>
                        </a:spcBef>
                        <a:spcAft>
                          <a:spcPts val="200"/>
                        </a:spcAft>
                        <a:buClrTx/>
                        <a:buSzTx/>
                        <a:buFontTx/>
                        <a:buNone/>
                        <a:tabLst/>
                        <a:defRPr/>
                      </a:pPr>
                      <a:r>
                        <a:rPr lang="en-AU" sz="900" kern="1200" dirty="0">
                          <a:solidFill>
                            <a:srgbClr val="2C2A29"/>
                          </a:solidFill>
                          <a:latin typeface="+mn-lt"/>
                          <a:ea typeface="+mn-ea"/>
                          <a:cs typeface="+mn-cs"/>
                        </a:rPr>
                        <a:t>MLC Wholesale Horizon 4 Balanced Portfolio</a:t>
                      </a:r>
                    </a:p>
                  </a:txBody>
                  <a:tcPr marL="68580" marR="68580" marT="0" marB="0" anchor="ctr"/>
                </a:tc>
                <a:tc>
                  <a:txBody>
                    <a:bodyPr/>
                    <a:lstStyle/>
                    <a:p>
                      <a:pPr>
                        <a:spcBef>
                          <a:spcPts val="200"/>
                        </a:spcBef>
                        <a:spcAft>
                          <a:spcPts val="200"/>
                        </a:spcAft>
                      </a:pPr>
                      <a:r>
                        <a:rPr lang="en-AU" sz="900" kern="1200" dirty="0">
                          <a:solidFill>
                            <a:srgbClr val="2C2A29"/>
                          </a:solidFill>
                          <a:latin typeface="+mn-lt"/>
                          <a:ea typeface="+mn-ea"/>
                          <a:cs typeface="+mn-cs"/>
                        </a:rPr>
                        <a:t>MLC Low Cost Conservative Balanced</a:t>
                      </a:r>
                    </a:p>
                  </a:txBody>
                  <a:tcPr marL="68580" marR="68580" marT="0" marB="0" anchor="ctr"/>
                </a:tc>
                <a:tc>
                  <a:txBody>
                    <a:bodyPr/>
                    <a:lstStyle/>
                    <a:p>
                      <a:pPr>
                        <a:spcBef>
                          <a:spcPts val="200"/>
                        </a:spcBef>
                        <a:spcAft>
                          <a:spcPts val="200"/>
                        </a:spcAft>
                      </a:pPr>
                      <a:r>
                        <a:rPr lang="en-AU" sz="900" kern="1200" dirty="0">
                          <a:solidFill>
                            <a:srgbClr val="2C2A29"/>
                          </a:solidFill>
                          <a:latin typeface="+mn-lt"/>
                          <a:ea typeface="+mn-ea"/>
                          <a:cs typeface="+mn-cs"/>
                        </a:rPr>
                        <a:t>MLC Value Growth 85 Model Portfolio</a:t>
                      </a:r>
                    </a:p>
                  </a:txBody>
                  <a:tcPr marL="68580" marR="68580" marT="0" marB="0" anchor="ctr"/>
                </a:tc>
                <a:extLst>
                  <a:ext uri="{0D108BD9-81ED-4DB2-BD59-A6C34878D82A}">
                    <a16:rowId xmlns:a16="http://schemas.microsoft.com/office/drawing/2014/main" val="281503165"/>
                  </a:ext>
                </a:extLst>
              </a:tr>
              <a:tr h="136800">
                <a:tc>
                  <a:txBody>
                    <a:bodyPr/>
                    <a:lstStyle/>
                    <a:p>
                      <a:pPr marL="0" marR="0" lvl="0" indent="0" algn="l" defTabSz="914332" rtl="0" eaLnBrk="1" fontAlgn="auto" latinLnBrk="0" hangingPunct="1">
                        <a:lnSpc>
                          <a:spcPct val="100000"/>
                        </a:lnSpc>
                        <a:spcBef>
                          <a:spcPts val="200"/>
                        </a:spcBef>
                        <a:spcAft>
                          <a:spcPts val="200"/>
                        </a:spcAft>
                        <a:buClrTx/>
                        <a:buSzTx/>
                        <a:buFontTx/>
                        <a:buNone/>
                        <a:tabLst/>
                        <a:defRPr/>
                      </a:pPr>
                      <a:r>
                        <a:rPr lang="en-AU" sz="900" kern="1200" dirty="0">
                          <a:solidFill>
                            <a:srgbClr val="2C2A29"/>
                          </a:solidFill>
                          <a:latin typeface="+mn-lt"/>
                          <a:ea typeface="+mn-ea"/>
                          <a:cs typeface="+mn-cs"/>
                        </a:rPr>
                        <a:t>MLC MultiSeries 70</a:t>
                      </a:r>
                    </a:p>
                  </a:txBody>
                  <a:tcPr marL="68580" marR="68580" marT="0" marB="0" anchor="ctr"/>
                </a:tc>
                <a:tc>
                  <a:txBody>
                    <a:bodyPr/>
                    <a:lstStyle/>
                    <a:p>
                      <a:pPr marL="0" marR="0" lvl="0" indent="0" algn="l" defTabSz="914332" rtl="0" eaLnBrk="1" fontAlgn="auto" latinLnBrk="0" hangingPunct="1">
                        <a:lnSpc>
                          <a:spcPct val="100000"/>
                        </a:lnSpc>
                        <a:spcBef>
                          <a:spcPts val="200"/>
                        </a:spcBef>
                        <a:spcAft>
                          <a:spcPts val="200"/>
                        </a:spcAft>
                        <a:buClrTx/>
                        <a:buSzTx/>
                        <a:buFontTx/>
                        <a:buNone/>
                        <a:tabLst/>
                        <a:defRPr/>
                      </a:pPr>
                      <a:r>
                        <a:rPr lang="en-AU" sz="900" kern="1200" dirty="0">
                          <a:solidFill>
                            <a:srgbClr val="2C2A29"/>
                          </a:solidFill>
                          <a:latin typeface="+mn-lt"/>
                          <a:ea typeface="+mn-ea"/>
                          <a:cs typeface="+mn-cs"/>
                        </a:rPr>
                        <a:t>MLC Wholesale Horizon 5 Growth Portfolio</a:t>
                      </a:r>
                    </a:p>
                  </a:txBody>
                  <a:tcPr marL="68580" marR="68580" marT="0" marB="0" anchor="ctr"/>
                </a:tc>
                <a:tc>
                  <a:txBody>
                    <a:bodyPr/>
                    <a:lstStyle/>
                    <a:p>
                      <a:pPr>
                        <a:spcBef>
                          <a:spcPts val="200"/>
                        </a:spcBef>
                        <a:spcAft>
                          <a:spcPts val="200"/>
                        </a:spcAft>
                      </a:pPr>
                      <a:r>
                        <a:rPr lang="en-AU" sz="900" kern="1200" dirty="0">
                          <a:solidFill>
                            <a:srgbClr val="2C2A29"/>
                          </a:solidFill>
                          <a:latin typeface="+mn-lt"/>
                          <a:ea typeface="+mn-ea"/>
                          <a:cs typeface="+mn-cs"/>
                        </a:rPr>
                        <a:t>MLC Low Cost Balanced</a:t>
                      </a:r>
                    </a:p>
                  </a:txBody>
                  <a:tcPr marL="68580" marR="68580" marT="0" marB="0" anchor="ctr"/>
                </a:tc>
                <a:tc>
                  <a:txBody>
                    <a:bodyPr/>
                    <a:lstStyle/>
                    <a:p>
                      <a:pPr marL="0" marR="0" lvl="0" indent="0" algn="l" defTabSz="914332" rtl="0" eaLnBrk="1" fontAlgn="auto" latinLnBrk="0" hangingPunct="1">
                        <a:lnSpc>
                          <a:spcPct val="100000"/>
                        </a:lnSpc>
                        <a:spcBef>
                          <a:spcPts val="200"/>
                        </a:spcBef>
                        <a:spcAft>
                          <a:spcPts val="200"/>
                        </a:spcAft>
                        <a:buClrTx/>
                        <a:buSzTx/>
                        <a:buFontTx/>
                        <a:buNone/>
                        <a:tabLst/>
                        <a:defRPr/>
                      </a:pPr>
                      <a:r>
                        <a:rPr lang="en-AU" sz="900" kern="1200" dirty="0">
                          <a:solidFill>
                            <a:srgbClr val="2C2A29"/>
                          </a:solidFill>
                          <a:latin typeface="+mn-lt"/>
                          <a:ea typeface="+mn-ea"/>
                          <a:cs typeface="+mn-cs"/>
                        </a:rPr>
                        <a:t>MLC Value High Growth 98 Model Portfolio</a:t>
                      </a:r>
                    </a:p>
                  </a:txBody>
                  <a:tcPr marL="68580" marR="68580" marT="0" marB="0" anchor="ctr"/>
                </a:tc>
                <a:extLst>
                  <a:ext uri="{0D108BD9-81ED-4DB2-BD59-A6C34878D82A}">
                    <a16:rowId xmlns:a16="http://schemas.microsoft.com/office/drawing/2014/main" val="3299458423"/>
                  </a:ext>
                </a:extLst>
              </a:tr>
              <a:tr h="136800">
                <a:tc>
                  <a:txBody>
                    <a:bodyPr/>
                    <a:lstStyle/>
                    <a:p>
                      <a:pPr marL="0" marR="0" lvl="0" indent="0" algn="l" defTabSz="914332" rtl="0" eaLnBrk="1" fontAlgn="auto" latinLnBrk="0" hangingPunct="1">
                        <a:lnSpc>
                          <a:spcPct val="100000"/>
                        </a:lnSpc>
                        <a:spcBef>
                          <a:spcPts val="200"/>
                        </a:spcBef>
                        <a:spcAft>
                          <a:spcPts val="200"/>
                        </a:spcAft>
                        <a:buClrTx/>
                        <a:buSzTx/>
                        <a:buFontTx/>
                        <a:buNone/>
                        <a:tabLst/>
                        <a:defRPr/>
                      </a:pPr>
                      <a:r>
                        <a:rPr lang="en-AU" sz="900" kern="1200" dirty="0">
                          <a:solidFill>
                            <a:srgbClr val="2C2A29"/>
                          </a:solidFill>
                          <a:latin typeface="+mn-lt"/>
                          <a:ea typeface="+mn-ea"/>
                          <a:cs typeface="+mn-cs"/>
                        </a:rPr>
                        <a:t>MLC MultiSeries 90</a:t>
                      </a:r>
                    </a:p>
                  </a:txBody>
                  <a:tcPr marL="68580" marR="68580" marT="0" marB="0" anchor="ctr"/>
                </a:tc>
                <a:tc>
                  <a:txBody>
                    <a:bodyPr/>
                    <a:lstStyle/>
                    <a:p>
                      <a:pPr marL="0" marR="0" lvl="0" indent="0" algn="l" defTabSz="914332" rtl="0" eaLnBrk="1" fontAlgn="auto" latinLnBrk="0" hangingPunct="1">
                        <a:lnSpc>
                          <a:spcPct val="100000"/>
                        </a:lnSpc>
                        <a:spcBef>
                          <a:spcPts val="200"/>
                        </a:spcBef>
                        <a:spcAft>
                          <a:spcPts val="200"/>
                        </a:spcAft>
                        <a:buClrTx/>
                        <a:buSzTx/>
                        <a:buFontTx/>
                        <a:buNone/>
                        <a:tabLst/>
                        <a:defRPr/>
                      </a:pPr>
                      <a:r>
                        <a:rPr lang="en-AU" sz="900" kern="1200" dirty="0">
                          <a:solidFill>
                            <a:srgbClr val="2C2A29"/>
                          </a:solidFill>
                          <a:latin typeface="+mn-lt"/>
                          <a:ea typeface="+mn-ea"/>
                          <a:cs typeface="+mn-cs"/>
                        </a:rPr>
                        <a:t>MLC Wholesale Inflation Plus Conservative Portfolio</a:t>
                      </a:r>
                    </a:p>
                  </a:txBody>
                  <a:tcPr marL="68580" marR="68580" marT="0" marB="0" anchor="ctr"/>
                </a:tc>
                <a:tc>
                  <a:txBody>
                    <a:bodyPr/>
                    <a:lstStyle/>
                    <a:p>
                      <a:pPr>
                        <a:spcBef>
                          <a:spcPts val="200"/>
                        </a:spcBef>
                        <a:spcAft>
                          <a:spcPts val="200"/>
                        </a:spcAft>
                      </a:pPr>
                      <a:r>
                        <a:rPr lang="en-AU" sz="900" kern="1200" dirty="0">
                          <a:solidFill>
                            <a:srgbClr val="2C2A29"/>
                          </a:solidFill>
                          <a:latin typeface="+mn-lt"/>
                          <a:ea typeface="+mn-ea"/>
                          <a:cs typeface="+mn-cs"/>
                        </a:rPr>
                        <a:t>MLC Low Cost Growth</a:t>
                      </a:r>
                    </a:p>
                  </a:txBody>
                  <a:tcPr marL="68580" marR="68580" marT="0" marB="0" anchor="ctr"/>
                </a:tc>
                <a:tc>
                  <a:txBody>
                    <a:bodyPr/>
                    <a:lstStyle/>
                    <a:p>
                      <a:pPr>
                        <a:spcBef>
                          <a:spcPts val="200"/>
                        </a:spcBef>
                        <a:spcAft>
                          <a:spcPts val="200"/>
                        </a:spcAft>
                      </a:pPr>
                      <a:r>
                        <a:rPr lang="en-AU" sz="900" kern="1200" dirty="0">
                          <a:solidFill>
                            <a:srgbClr val="2C2A29"/>
                          </a:solidFill>
                          <a:latin typeface="+mn-lt"/>
                          <a:ea typeface="+mn-ea"/>
                          <a:cs typeface="+mn-cs"/>
                        </a:rPr>
                        <a:t> </a:t>
                      </a:r>
                    </a:p>
                  </a:txBody>
                  <a:tcPr marL="68580" marR="68580" marT="0" marB="0" anchor="ctr"/>
                </a:tc>
                <a:extLst>
                  <a:ext uri="{0D108BD9-81ED-4DB2-BD59-A6C34878D82A}">
                    <a16:rowId xmlns:a16="http://schemas.microsoft.com/office/drawing/2014/main" val="3204664836"/>
                  </a:ext>
                </a:extLst>
              </a:tr>
            </a:tbl>
          </a:graphicData>
        </a:graphic>
      </p:graphicFrame>
      <p:sp>
        <p:nvSpPr>
          <p:cNvPr id="3" name="Slide Number Placeholder 2">
            <a:extLst>
              <a:ext uri="{FF2B5EF4-FFF2-40B4-BE49-F238E27FC236}">
                <a16:creationId xmlns:a16="http://schemas.microsoft.com/office/drawing/2014/main" id="{2ACC94EB-B7C4-4C1F-AE24-A48FFA51B081}"/>
              </a:ext>
            </a:extLst>
          </p:cNvPr>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2</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EDC36628-0A1F-41A2-81F9-36A942C7D696}"/>
              </a:ext>
            </a:extLst>
          </p:cNvPr>
          <p:cNvSpPr>
            <a:spLocks noGrp="1"/>
          </p:cNvSpPr>
          <p:nvPr>
            <p:ph type="title"/>
          </p:nvPr>
        </p:nvSpPr>
        <p:spPr>
          <a:xfrm>
            <a:off x="142043" y="287504"/>
            <a:ext cx="9720000" cy="516637"/>
          </a:xfrm>
        </p:spPr>
        <p:txBody>
          <a:bodyPr/>
          <a:lstStyle/>
          <a:p>
            <a:r>
              <a:rPr lang="en-US" sz="2400" dirty="0"/>
              <a:t>Important information</a:t>
            </a:r>
            <a:br>
              <a:rPr lang="en-US" sz="2400" dirty="0"/>
            </a:br>
            <a:r>
              <a:rPr lang="en-US" sz="1100" b="0" dirty="0"/>
              <a:t>Data as at 31 March 2025 unless otherwise stated.</a:t>
            </a:r>
            <a:endParaRPr lang="en-AU" sz="1100" b="0" dirty="0"/>
          </a:p>
        </p:txBody>
      </p:sp>
      <p:sp>
        <p:nvSpPr>
          <p:cNvPr id="9" name="Content Placeholder 8">
            <a:extLst>
              <a:ext uri="{FF2B5EF4-FFF2-40B4-BE49-F238E27FC236}">
                <a16:creationId xmlns:a16="http://schemas.microsoft.com/office/drawing/2014/main" id="{22AFB3CD-94E1-4CDD-AB81-505FF19DB430}"/>
              </a:ext>
            </a:extLst>
          </p:cNvPr>
          <p:cNvSpPr>
            <a:spLocks noGrp="1"/>
          </p:cNvSpPr>
          <p:nvPr>
            <p:ph idx="1"/>
          </p:nvPr>
        </p:nvSpPr>
        <p:spPr>
          <a:xfrm>
            <a:off x="76940" y="899056"/>
            <a:ext cx="11771790" cy="3807242"/>
          </a:xfrm>
        </p:spPr>
        <p:txBody>
          <a:bodyPr/>
          <a:lstStyle/>
          <a:p>
            <a:pPr marL="0" lvl="1" indent="0" defTabSz="457119">
              <a:spcBef>
                <a:spcPts val="200"/>
              </a:spcBef>
              <a:buClrTx/>
              <a:buNone/>
            </a:pPr>
            <a:r>
              <a:rPr lang="en-AU" sz="900" dirty="0">
                <a:solidFill>
                  <a:srgbClr val="2C2A29"/>
                </a:solidFill>
              </a:rPr>
              <a:t>This information has been provided for the funds in the table below by MLC Investments Limited (ABN 30 002 641 661 AFSL 230705) as Responsible Entity for the MLC Investment Trust, IOOF Investment Services Ltd (ABN 80 007 350 405 AFS Licence No. 230703) as the Responsible Entity for the MLC Multi Active trusts &amp; MLC MultiSeries trusts, NULIS Nominees (Australia) Limited (ABN 80 008 515 633, AFSL 236465) as trustee of the MLC MasterKey Fundamentals Super and Pension and MLC MasterKey Business Super products which are a part of the MLC Super Fund (ABN 70 732 426 024), and for the MLC Managed Account Strategies by MLC Asset Management Pty Ltd (ABN 44 106 427 472, AFSL 308953, ‘MLCAM’) in connection with its distribution of these MLC Managed Accounts Strategies), part of the Insignia Financial Group of companies (comprising Insignia Financial Ltd ABN 49 100 103 722 and its related bodies corporate) (‘Insignia Financial Group’). The capital value, </a:t>
            </a:r>
            <a:r>
              <a:rPr lang="en-AU" sz="900" dirty="0"/>
              <a:t>payment of income, and performance of the Funds are not guaranteed.  An investment in the Funds is subject to investment risk, including possible delays in repayment of capital and loss of income and principal invested.  No member of the Insignia Financial Group guarantees or otherwise accepts any liability in respect of any financial product referred to in this communication or MLCAM’s services. </a:t>
            </a:r>
            <a:endParaRPr lang="en-AU" sz="1400" dirty="0">
              <a:solidFill>
                <a:srgbClr val="000000"/>
              </a:solidFill>
              <a:latin typeface="Arial" panose="020B0604020202020204" pitchFamily="34" charset="0"/>
              <a:ea typeface="Batang" panose="02030600000101010101" pitchFamily="18" charset="-127"/>
            </a:endParaRPr>
          </a:p>
          <a:p>
            <a:pPr marL="0" lvl="1" indent="0" defTabSz="457119">
              <a:spcBef>
                <a:spcPts val="200"/>
              </a:spcBef>
              <a:buClrTx/>
              <a:buNone/>
            </a:pPr>
            <a:r>
              <a:rPr lang="en-AU" sz="900" b="1" dirty="0">
                <a:solidFill>
                  <a:srgbClr val="2C2A29"/>
                </a:solidFill>
              </a:rPr>
              <a:t>This document has been prepared for financial advisers. This document must not be distributed to ‘retail clients’ (as defined in the Corporations Act 2001 (Cth)) or any other persons. </a:t>
            </a:r>
          </a:p>
          <a:p>
            <a:pPr marL="0" lvl="1" indent="0" defTabSz="457119">
              <a:spcBef>
                <a:spcPts val="200"/>
              </a:spcBef>
              <a:buClrTx/>
              <a:buNone/>
            </a:pPr>
            <a:r>
              <a:rPr lang="en-AU" sz="900" dirty="0">
                <a:solidFill>
                  <a:srgbClr val="2C2A29"/>
                </a:solidFill>
              </a:rPr>
              <a:t>This information is directed to and prepared for Australian residents only.</a:t>
            </a:r>
          </a:p>
          <a:p>
            <a:pPr marL="0" lvl="1" indent="0" defTabSz="457119">
              <a:spcBef>
                <a:spcPts val="200"/>
              </a:spcBef>
              <a:buClrTx/>
              <a:buNone/>
            </a:pPr>
            <a:r>
              <a:rPr lang="en-AU" sz="900" dirty="0">
                <a:solidFill>
                  <a:srgbClr val="2C2A29"/>
                </a:solidFill>
              </a:rPr>
              <a:t>This information may constitute general advice. It has been prepared without taking account of an investor’s objectives, financial situation or needs and because of that an investor should, before acting on the advice, consider the appropriateness of the advice having regard to their personal objectives, financial situation and needs.</a:t>
            </a:r>
          </a:p>
          <a:p>
            <a:pPr marL="0" lvl="1" indent="0" defTabSz="457119">
              <a:spcBef>
                <a:spcPts val="200"/>
              </a:spcBef>
              <a:buClrTx/>
              <a:buNone/>
            </a:pPr>
            <a:r>
              <a:rPr lang="en-AU" sz="900" dirty="0">
                <a:solidFill>
                  <a:srgbClr val="2C2A29"/>
                </a:solidFill>
              </a:rPr>
              <a:t>You should obtain a Product Disclosure Statement (PDS) relating to the financial products mentioned in this communication issued by MLC Investments Limited, IOOF Investment Services Ltd, or NULIS Nominees (Australia) Limited as trustee of the MLC Super Fund (ABN 70 732 426 024) and consider it before making any decision about whether to acquire or continue to hold these products. Target Market Determinations (TMDs) for relevant products are also required to be made available and considered by distributors. A copy of the PDS (or other disclosure documents) and TMD for the products mentioned in this presentation are available upon request by phoning the MLC call centre on 132 652 or on our website at mlc.com.au.</a:t>
            </a:r>
          </a:p>
          <a:p>
            <a:pPr marL="0" lvl="1" indent="0" defTabSz="457119">
              <a:spcBef>
                <a:spcPts val="200"/>
              </a:spcBef>
              <a:buClrTx/>
              <a:buNone/>
            </a:pPr>
            <a:r>
              <a:rPr lang="en-AU" sz="900" dirty="0">
                <a:solidFill>
                  <a:srgbClr val="2C2A29"/>
                </a:solidFill>
              </a:rPr>
              <a:t>MLC Managed Accounts Strategies are available via investment platforms. Please refer to the MLC Asset Management website www.mlcam.com.au) for a full list of platform availability. Investors should obtain a Product Disclosure Statement relating to the investment platform and consider it before making any decision about whether to acquire or continue to hold interests in the Model Portfolios. </a:t>
            </a:r>
          </a:p>
          <a:p>
            <a:pPr marL="0" lvl="1" indent="0" defTabSz="457119">
              <a:spcBef>
                <a:spcPts val="200"/>
              </a:spcBef>
              <a:buClrTx/>
              <a:buNone/>
            </a:pPr>
            <a:r>
              <a:rPr lang="en-AU" sz="900" dirty="0">
                <a:solidFill>
                  <a:srgbClr val="2C2A29"/>
                </a:solidFill>
              </a:rPr>
              <a:t>Past performance is not a reliable indicator of future performance. The value of an investment may rise or fall with the changes in the market. Returns are not guaranteed, and actual returns may vary from any target returns described in this document. No representations are made that they will be met. Please note that all performance reported is before management fees and taxes, unless otherwise stated.</a:t>
            </a:r>
          </a:p>
          <a:p>
            <a:pPr marL="0" lvl="1" indent="0" defTabSz="457119">
              <a:spcBef>
                <a:spcPts val="200"/>
              </a:spcBef>
              <a:buClrTx/>
              <a:buNone/>
            </a:pPr>
            <a:r>
              <a:rPr lang="en-AU" sz="900" dirty="0">
                <a:solidFill>
                  <a:srgbClr val="2C2A29"/>
                </a:solidFill>
              </a:rPr>
              <a:t>Any projection or other forward-looking statement (‘Projection’) in this communication is provided for information purposes only.</a:t>
            </a:r>
          </a:p>
          <a:p>
            <a:pPr marL="0" lvl="1" indent="0" defTabSz="457119">
              <a:spcBef>
                <a:spcPts val="200"/>
              </a:spcBef>
              <a:buClrTx/>
              <a:buNone/>
            </a:pPr>
            <a:r>
              <a:rPr lang="en-AU" sz="900" dirty="0">
                <a:solidFill>
                  <a:srgbClr val="2C2A29"/>
                </a:solidFill>
              </a:rPr>
              <a:t>No representation is made as to the accuracy or reasonableness of any such Projection or that it will be met. Actual events may vary materially.</a:t>
            </a:r>
          </a:p>
          <a:p>
            <a:pPr marL="0" lvl="1" indent="0" defTabSz="457119">
              <a:spcBef>
                <a:spcPts val="200"/>
              </a:spcBef>
              <a:buClrTx/>
              <a:buNone/>
            </a:pPr>
            <a:r>
              <a:rPr lang="en-AU" sz="900" dirty="0">
                <a:solidFill>
                  <a:srgbClr val="2C2A29"/>
                </a:solidFill>
              </a:rPr>
              <a:t>MLC Investment Limited, IOOF Investment Services Ltd, NULIS Nominees (Australia) Limited, and MLC Asset Management Pty Ltd may use the services of any member of the Insignia Financial Group where it makes good business sense to do so and will benefit customers. Amounts paid for these services are always negotiated on an arm’s length basis.</a:t>
            </a:r>
          </a:p>
          <a:p>
            <a:pPr marL="0" lvl="1" indent="0" defTabSz="457119">
              <a:spcBef>
                <a:spcPts val="200"/>
              </a:spcBef>
              <a:buClrTx/>
              <a:buNone/>
            </a:pPr>
            <a:r>
              <a:rPr lang="en-AU" sz="900" dirty="0">
                <a:solidFill>
                  <a:srgbClr val="2C2A29"/>
                </a:solidFill>
              </a:rPr>
              <a:t>Bloomberg Finance L.P. and its affiliates (collectively, “Bloomberg”) do not approve or endorse any information included in this material and disclaim all liability for any loss or damage of any kind arising out of the use of all or any part of this material.</a:t>
            </a:r>
          </a:p>
          <a:p>
            <a:pPr marL="0" lvl="1" indent="0" defTabSz="457119">
              <a:spcBef>
                <a:spcPts val="200"/>
              </a:spcBef>
              <a:buClrTx/>
              <a:buNone/>
            </a:pPr>
            <a:r>
              <a:rPr lang="en-AU" sz="900" dirty="0">
                <a:solidFill>
                  <a:srgbClr val="2C2A29"/>
                </a:solidFill>
              </a:rPr>
              <a:t>The funds referred to herein are not sponsored, endorsed, or promoted by MSCI, and MSCI bears no liability with respect to any such funds.</a:t>
            </a:r>
          </a:p>
          <a:p>
            <a:pPr marL="0" lvl="1" indent="0" defTabSz="457119">
              <a:spcBef>
                <a:spcPts val="200"/>
              </a:spcBef>
              <a:buClrTx/>
              <a:buNone/>
            </a:pPr>
            <a:r>
              <a:rPr lang="en-AU" sz="900" dirty="0">
                <a:solidFill>
                  <a:srgbClr val="2C2A29"/>
                </a:solidFill>
              </a:rPr>
              <a:t>MLC funds and Managed Account Strategies referenced in this communication are listed below. These funds appear on MLC’s platforms, in addition to a number of external platforms:</a:t>
            </a:r>
          </a:p>
        </p:txBody>
      </p:sp>
      <p:sp>
        <p:nvSpPr>
          <p:cNvPr id="5" name="TextBox 4">
            <a:extLst>
              <a:ext uri="{FF2B5EF4-FFF2-40B4-BE49-F238E27FC236}">
                <a16:creationId xmlns:a16="http://schemas.microsoft.com/office/drawing/2014/main" id="{6226471B-252E-57BD-69A3-C1E7829A8A49}"/>
              </a:ext>
            </a:extLst>
          </p:cNvPr>
          <p:cNvSpPr txBox="1"/>
          <p:nvPr/>
        </p:nvSpPr>
        <p:spPr>
          <a:xfrm>
            <a:off x="0" y="6627168"/>
            <a:ext cx="6116714" cy="230832"/>
          </a:xfrm>
          <a:prstGeom prst="rect">
            <a:avLst/>
          </a:prstGeom>
          <a:noFill/>
        </p:spPr>
        <p:txBody>
          <a:bodyPr wrap="square">
            <a:spAutoFit/>
          </a:bodyPr>
          <a:lstStyle/>
          <a:p>
            <a:pPr marL="0" lvl="1" indent="0" defTabSz="457119">
              <a:spcBef>
                <a:spcPts val="200"/>
              </a:spcBef>
              <a:buClrTx/>
              <a:buNone/>
            </a:pPr>
            <a:r>
              <a:rPr lang="en-AU" sz="900" b="1" dirty="0">
                <a:solidFill>
                  <a:srgbClr val="2C2A29"/>
                </a:solidFill>
              </a:rPr>
              <a:t>Continued on last pages</a:t>
            </a:r>
          </a:p>
        </p:txBody>
      </p:sp>
    </p:spTree>
    <p:extLst>
      <p:ext uri="{BB962C8B-B14F-4D97-AF65-F5344CB8AC3E}">
        <p14:creationId xmlns:p14="http://schemas.microsoft.com/office/powerpoint/2010/main" val="55658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02AE61-13E6-4181-8B63-9F1A648BDFA2}"/>
              </a:ext>
            </a:extLst>
          </p:cNvPr>
          <p:cNvSpPr/>
          <p:nvPr/>
        </p:nvSpPr>
        <p:spPr>
          <a:xfrm>
            <a:off x="0" y="933450"/>
            <a:ext cx="12192000" cy="59245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Rectangle 14">
            <a:extLst>
              <a:ext uri="{FF2B5EF4-FFF2-40B4-BE49-F238E27FC236}">
                <a16:creationId xmlns:a16="http://schemas.microsoft.com/office/drawing/2014/main" id="{21F863E5-F35D-4A77-A2E7-56DBFEAC4A62}"/>
              </a:ext>
            </a:extLst>
          </p:cNvPr>
          <p:cNvSpPr>
            <a:spLocks noChangeArrowheads="1"/>
          </p:cNvSpPr>
          <p:nvPr/>
        </p:nvSpPr>
        <p:spPr bwMode="auto">
          <a:xfrm>
            <a:off x="6384200" y="1025441"/>
            <a:ext cx="5649784" cy="5674143"/>
          </a:xfrm>
          <a:prstGeom prst="rect">
            <a:avLst/>
          </a:prstGeom>
          <a:solidFill>
            <a:schemeClr val="bg1"/>
          </a:solidFill>
          <a:ln>
            <a:noFill/>
          </a:ln>
        </p:spPr>
        <p:txBody>
          <a:bodyPr lIns="144000" tIns="72000" rIns="72000" bIns="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Strategic asset allocations have been designed to efficiently generate above-inflation outcomes based on long-term investment assumptions. Actual asset allocations differ to strategic asset allocations where there are opportunities to provide better returns, or take on less risk, than what is provided by the strategic asset allocation. </a:t>
            </a:r>
            <a:b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portfolio’s main positions are:</a:t>
            </a:r>
            <a:b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AU"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lang="en-AU" sz="1200" b="1" dirty="0">
                <a:solidFill>
                  <a:schemeClr val="accent1"/>
                </a:solidFill>
                <a:latin typeface="Arial" panose="020B0604020202020204"/>
                <a:cs typeface="Arial" panose="020B0604020202020204" pitchFamily="34" charset="0"/>
              </a:rPr>
              <a:t>Australian</a:t>
            </a:r>
            <a:r>
              <a:rPr lang="en-AU" sz="1200" dirty="0">
                <a:latin typeface="Arial" panose="020B0604020202020204"/>
                <a:cs typeface="Arial" panose="020B0604020202020204" pitchFamily="34" charset="0"/>
              </a:rPr>
              <a:t> and </a:t>
            </a:r>
            <a:r>
              <a:rPr lang="en-AU" sz="1200" b="1" dirty="0">
                <a:solidFill>
                  <a:schemeClr val="accent1"/>
                </a:solidFill>
                <a:latin typeface="Arial" panose="020B0604020202020204"/>
                <a:cs typeface="Arial" panose="020B0604020202020204" pitchFamily="34" charset="0"/>
              </a:rPr>
              <a:t>Global shares </a:t>
            </a:r>
            <a:r>
              <a:rPr lang="en-AU" sz="1200" dirty="0">
                <a:solidFill>
                  <a:prstClr val="black"/>
                </a:solidFill>
                <a:latin typeface="Arial" panose="020B0604020202020204"/>
                <a:cs typeface="Arial" panose="020B0604020202020204" pitchFamily="34" charset="0"/>
              </a:rPr>
              <a:t>have drifted underweight with the recent sell-off. An underweight to the US has helped recent performance vs benchmark and we have been using cashflows to add to shares opportunistically.</a:t>
            </a:r>
            <a:br>
              <a:rPr lang="en-AU" sz="1200" dirty="0">
                <a:solidFill>
                  <a:prstClr val="black"/>
                </a:solidFill>
                <a:latin typeface="Arial" panose="020B0604020202020204"/>
                <a:cs typeface="Arial" panose="020B0604020202020204" pitchFamily="34" charset="0"/>
              </a:rPr>
            </a:br>
            <a:endParaRPr lang="en-AU" sz="1200" dirty="0">
              <a:solidFill>
                <a:prstClr val="black"/>
              </a:solidFill>
              <a:latin typeface="Arial" panose="020B0604020202020204"/>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Underweight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Unlisted property</a:t>
            </a:r>
            <a:r>
              <a:rPr kumimoji="0" lang="en-AU" sz="1200" i="0" u="none" strike="noStrike" kern="1200" cap="none" spc="0" normalizeH="0" baseline="0" noProof="0" dirty="0">
                <a:ln>
                  <a:noFill/>
                </a:ln>
                <a:effectLst/>
                <a:uLnTx/>
                <a:uFillTx/>
                <a:latin typeface="Arial" panose="020B0604020202020204"/>
                <a:ea typeface="+mn-ea"/>
                <a:cs typeface="Arial" panose="020B0604020202020204" pitchFamily="34" charset="0"/>
              </a:rPr>
              <a:t>.</a:t>
            </a:r>
            <a:r>
              <a:rPr kumimoji="0" lang="en-AU" sz="1200"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Whilst unlisted property provides a relatively stable income yield, some inflation protection and the potential for capital growth, the shorter-term return outlook for some sectors is below long-term averages.</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lang="en-AU" sz="1200" dirty="0">
                <a:solidFill>
                  <a:prstClr val="black"/>
                </a:solidFill>
                <a:latin typeface="Arial" panose="020B0604020202020204"/>
                <a:cs typeface="Arial" panose="020B0604020202020204" pitchFamily="34" charset="0"/>
              </a:rPr>
              <a:t>Overweight position to </a:t>
            </a:r>
            <a:r>
              <a:rPr lang="en-AU" sz="1200" b="1" dirty="0">
                <a:solidFill>
                  <a:schemeClr val="accent1"/>
                </a:solidFill>
                <a:latin typeface="Arial" panose="020B0604020202020204"/>
                <a:cs typeface="Arial" panose="020B0604020202020204" pitchFamily="34" charset="0"/>
              </a:rPr>
              <a:t>Alternatives</a:t>
            </a:r>
            <a:r>
              <a:rPr lang="en-AU" sz="1200" dirty="0">
                <a:solidFill>
                  <a:prstClr val="black"/>
                </a:solidFill>
                <a:latin typeface="Arial" panose="020B0604020202020204"/>
                <a:cs typeface="Arial" panose="020B0604020202020204" pitchFamily="34" charset="0"/>
              </a:rPr>
              <a:t>. The </a:t>
            </a:r>
            <a:r>
              <a:rPr lang="en-AU" sz="1200" b="1" dirty="0">
                <a:solidFill>
                  <a:schemeClr val="accent1"/>
                </a:solidFill>
                <a:latin typeface="Arial" panose="020B0604020202020204"/>
                <a:cs typeface="Arial" panose="020B0604020202020204" pitchFamily="34" charset="0"/>
              </a:rPr>
              <a:t>Real return strategy </a:t>
            </a:r>
            <a:r>
              <a:rPr lang="en-AU" sz="1200" dirty="0">
                <a:solidFill>
                  <a:prstClr val="black"/>
                </a:solidFill>
                <a:latin typeface="Arial" panose="020B0604020202020204"/>
                <a:cs typeface="Arial" panose="020B0604020202020204" pitchFamily="34" charset="0"/>
              </a:rPr>
              <a:t>and </a:t>
            </a:r>
            <a:r>
              <a:rPr lang="en-AU" sz="1200" b="1" dirty="0">
                <a:solidFill>
                  <a:schemeClr val="accent1"/>
                </a:solidFill>
                <a:latin typeface="Arial" panose="020B0604020202020204"/>
                <a:cs typeface="Arial" panose="020B0604020202020204" pitchFamily="34" charset="0"/>
              </a:rPr>
              <a:t>Derivatives</a:t>
            </a:r>
            <a:r>
              <a:rPr lang="en-AU" sz="1200" dirty="0">
                <a:solidFill>
                  <a:prstClr val="black"/>
                </a:solidFill>
                <a:latin typeface="Arial" panose="020B0604020202020204"/>
                <a:cs typeface="Arial" panose="020B0604020202020204" pitchFamily="34" charset="0"/>
              </a:rPr>
              <a:t> provide the portfolio with more liquid sources of real asset like exposures to offset the underweight to property. </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The overweight to </a:t>
            </a:r>
            <a:r>
              <a:rPr kumimoji="0" lang="en-AU" sz="12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Fixed income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includes an overweight to credit via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Short maturities</a:t>
            </a:r>
            <a:r>
              <a:rPr kumimoji="0" lang="en-AU" sz="1200" i="0" u="none" strike="noStrike" kern="1200" cap="none" spc="0" normalizeH="0" baseline="0" noProof="0" dirty="0">
                <a:ln>
                  <a:noFill/>
                </a:ln>
                <a:effectLst/>
                <a:uLnTx/>
                <a:uFillTx/>
                <a:latin typeface="Arial" panose="020B0604020202020204"/>
                <a:ea typeface="+mn-ea"/>
                <a:cs typeface="Arial" panose="020B0604020202020204" pitchFamily="34" charset="0"/>
              </a:rPr>
              <a:t> and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Private debt</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A modest overweight to credit remains one of our highest conviction positions. Given the stage of the cycle, we prefer higher quality and shorter duration credit. </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171450" indent="-171450">
              <a:buClr>
                <a:srgbClr val="D86018"/>
              </a:buClr>
              <a:buFont typeface="Arial" panose="020B0604020202020204" pitchFamily="34" charset="0"/>
              <a:buChar char="•"/>
              <a:defRPr/>
            </a:pPr>
            <a:r>
              <a:rPr lang="en-AU" sz="1200" dirty="0">
                <a:solidFill>
                  <a:prstClr val="black"/>
                </a:solidFill>
                <a:latin typeface="Arial" panose="020B0604020202020204"/>
                <a:cs typeface="Arial" pitchFamily="34" charset="0"/>
              </a:rPr>
              <a:t>Duration positioning within </a:t>
            </a:r>
            <a:r>
              <a:rPr lang="en-AU" sz="1200" b="1" dirty="0">
                <a:solidFill>
                  <a:schemeClr val="accent1"/>
                </a:solidFill>
                <a:latin typeface="Arial" panose="020B0604020202020204"/>
                <a:cs typeface="Arial" pitchFamily="34" charset="0"/>
              </a:rPr>
              <a:t>Fixed income </a:t>
            </a:r>
            <a:r>
              <a:rPr lang="en-AU" sz="1200" dirty="0">
                <a:solidFill>
                  <a:prstClr val="black"/>
                </a:solidFill>
                <a:latin typeface="Arial" panose="020B0604020202020204"/>
                <a:cs typeface="Arial" pitchFamily="34" charset="0"/>
              </a:rPr>
              <a:t>has increased to provide additional protection to the portfolio. </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Underweight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Cash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and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All maturities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to fund the Fixed income overweights.</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D86018"/>
              </a:buClr>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35588252-E579-4F8F-AD68-C427416D0702}"/>
              </a:ext>
            </a:extLst>
          </p:cNvPr>
          <p:cNvSpPr>
            <a:spLocks noGrp="1"/>
          </p:cNvSpPr>
          <p:nvPr>
            <p:ph type="sldNum" sz="quarter" idx="12"/>
          </p:nvPr>
        </p:nvSpPr>
        <p:spPr>
          <a:xfrm>
            <a:off x="11820525" y="6580814"/>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220165" y="366409"/>
            <a:ext cx="9720000" cy="516637"/>
          </a:xfrm>
        </p:spPr>
        <p:txBody>
          <a:bodyPr/>
          <a:lstStyle/>
          <a:p>
            <a:r>
              <a:rPr lang="en-AU" sz="2400" dirty="0">
                <a:solidFill>
                  <a:schemeClr val="tx1"/>
                </a:solidFill>
                <a:latin typeface="Arial" charset="0"/>
                <a:cs typeface="Arial" charset="0"/>
              </a:rPr>
              <a:t>MLC Wholesale Horizon 4 Balanced Portfolio</a:t>
            </a:r>
            <a:endParaRPr lang="en-AU" sz="2400" dirty="0">
              <a:solidFill>
                <a:schemeClr val="tx1"/>
              </a:solidFill>
            </a:endParaRPr>
          </a:p>
        </p:txBody>
      </p:sp>
      <p:graphicFrame>
        <p:nvGraphicFramePr>
          <p:cNvPr id="9" name="Table 8">
            <a:extLst>
              <a:ext uri="{FF2B5EF4-FFF2-40B4-BE49-F238E27FC236}">
                <a16:creationId xmlns:a16="http://schemas.microsoft.com/office/drawing/2014/main" id="{95DA3864-6D39-4A33-ABBB-0B550D3F94C5}"/>
              </a:ext>
            </a:extLst>
          </p:cNvPr>
          <p:cNvGraphicFramePr>
            <a:graphicFrameLocks noGrp="1"/>
          </p:cNvGraphicFramePr>
          <p:nvPr>
            <p:extLst>
              <p:ext uri="{D42A27DB-BD31-4B8C-83A1-F6EECF244321}">
                <p14:modId xmlns:p14="http://schemas.microsoft.com/office/powerpoint/2010/main" val="1773171639"/>
              </p:ext>
            </p:extLst>
          </p:nvPr>
        </p:nvGraphicFramePr>
        <p:xfrm>
          <a:off x="177982" y="933450"/>
          <a:ext cx="6012000" cy="5915396"/>
        </p:xfrm>
        <a:graphic>
          <a:graphicData uri="http://schemas.openxmlformats.org/drawingml/2006/table">
            <a:tbl>
              <a:tblPr firstRow="1" bandRow="1">
                <a:tableStyleId>{7DF18680-E054-41AD-8BC1-D1AEF772440D}</a:tableStyleId>
              </a:tblPr>
              <a:tblGrid>
                <a:gridCol w="2520000">
                  <a:extLst>
                    <a:ext uri="{9D8B030D-6E8A-4147-A177-3AD203B41FA5}">
                      <a16:colId xmlns:a16="http://schemas.microsoft.com/office/drawing/2014/main" val="20000"/>
                    </a:ext>
                  </a:extLst>
                </a:gridCol>
                <a:gridCol w="1152000">
                  <a:extLst>
                    <a:ext uri="{9D8B030D-6E8A-4147-A177-3AD203B41FA5}">
                      <a16:colId xmlns:a16="http://schemas.microsoft.com/office/drawing/2014/main" val="3149987986"/>
                    </a:ext>
                  </a:extLst>
                </a:gridCol>
                <a:gridCol w="1152000">
                  <a:extLst>
                    <a:ext uri="{9D8B030D-6E8A-4147-A177-3AD203B41FA5}">
                      <a16:colId xmlns:a16="http://schemas.microsoft.com/office/drawing/2014/main" val="2676959586"/>
                    </a:ext>
                  </a:extLst>
                </a:gridCol>
                <a:gridCol w="1188000">
                  <a:extLst>
                    <a:ext uri="{9D8B030D-6E8A-4147-A177-3AD203B41FA5}">
                      <a16:colId xmlns:a16="http://schemas.microsoft.com/office/drawing/2014/main" val="3942467060"/>
                    </a:ext>
                  </a:extLst>
                </a:gridCol>
              </a:tblGrid>
              <a:tr h="529808">
                <a:tc>
                  <a:txBody>
                    <a:bodyPr/>
                    <a:lstStyle/>
                    <a:p>
                      <a:pPr marL="0"/>
                      <a:r>
                        <a:rPr kumimoji="0" lang="en-US" altLang="en-US" sz="1300" b="1" i="0" u="none" strike="noStrike" kern="1200" cap="none" normalizeH="0" baseline="0" dirty="0">
                          <a:ln>
                            <a:noFill/>
                          </a:ln>
                          <a:solidFill>
                            <a:srgbClr val="FFFFFF"/>
                          </a:solidFill>
                          <a:effectLst/>
                          <a:latin typeface="+mn-lt"/>
                          <a:ea typeface="ＭＳ Ｐゴシック" pitchFamily="-65" charset="-128"/>
                          <a:cs typeface="+mn-cs"/>
                        </a:rPr>
                        <a:t>Asset allocation</a:t>
                      </a:r>
                    </a:p>
                    <a:p>
                      <a:pPr marL="0"/>
                      <a:r>
                        <a:rPr kumimoji="0" lang="en-US" sz="1300" b="0" i="0" u="none" strike="noStrike" kern="1200" cap="none" normalizeH="0" baseline="0" dirty="0">
                          <a:ln>
                            <a:noFill/>
                          </a:ln>
                          <a:solidFill>
                            <a:srgbClr val="FFFFFF"/>
                          </a:solidFill>
                          <a:effectLst/>
                          <a:latin typeface="+mn-lt"/>
                          <a:ea typeface="ＭＳ Ｐゴシック" pitchFamily="-65" charset="-128"/>
                          <a:cs typeface="+mn-cs"/>
                        </a:rPr>
                        <a:t>31 March 2025</a:t>
                      </a:r>
                      <a:endParaRPr kumimoji="0" lang="en-AU" sz="1300" b="0" i="0" u="none" strike="noStrike" kern="1200" cap="none" normalizeH="0" baseline="0" dirty="0">
                        <a:ln>
                          <a:noFill/>
                        </a:ln>
                        <a:solidFill>
                          <a:srgbClr val="FFFFFF"/>
                        </a:solidFill>
                        <a:effectLst/>
                        <a:latin typeface="+mn-lt"/>
                        <a:ea typeface="ＭＳ Ｐゴシック" pitchFamily="-65" charset="-128"/>
                        <a:cs typeface="+mn-cs"/>
                      </a:endParaRPr>
                    </a:p>
                  </a:txBody>
                  <a:tcPr marL="121944" marR="1219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300" b="1" i="0" u="none" strike="noStrike" kern="1200" cap="none" normalizeH="0" baseline="0" dirty="0">
                          <a:ln>
                            <a:noFill/>
                          </a:ln>
                          <a:solidFill>
                            <a:srgbClr val="FFFFFF"/>
                          </a:solidFill>
                          <a:effectLst/>
                          <a:latin typeface="+mn-lt"/>
                          <a:ea typeface="ＭＳ Ｐゴシック" pitchFamily="-65" charset="-128"/>
                          <a:cs typeface="+mn-cs"/>
                        </a:rPr>
                        <a:t>Actual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300" b="1" i="0" u="none" strike="noStrike" kern="1200" cap="none" normalizeH="0" baseline="0" dirty="0">
                          <a:ln>
                            <a:noFill/>
                          </a:ln>
                          <a:solidFill>
                            <a:srgbClr val="FFFFFF"/>
                          </a:solidFill>
                          <a:effectLst/>
                          <a:latin typeface="+mn-lt"/>
                          <a:ea typeface="ＭＳ Ｐゴシック" pitchFamily="-65" charset="-128"/>
                          <a:cs typeface="+mn-cs"/>
                        </a:rPr>
                        <a:t>Strategic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300" b="1" i="0" u="none" strike="noStrike" kern="1200" cap="none" normalizeH="0" baseline="0" dirty="0">
                          <a:ln>
                            <a:noFill/>
                          </a:ln>
                          <a:solidFill>
                            <a:srgbClr val="FFFFFF"/>
                          </a:solidFill>
                          <a:effectLst/>
                          <a:latin typeface="+mn-lt"/>
                          <a:ea typeface="ＭＳ Ｐゴシック" pitchFamily="-65" charset="-128"/>
                          <a:cs typeface="+mn-cs"/>
                        </a:rPr>
                        <a:t>Difference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0"/>
                  </a:ext>
                </a:extLst>
              </a:tr>
              <a:tr h="234156">
                <a:tc>
                  <a:txBody>
                    <a:bodyPr/>
                    <a:lstStyle/>
                    <a:p>
                      <a:pPr algn="l" rtl="0" fontAlgn="b"/>
                      <a:r>
                        <a:rPr lang="en-AU" sz="1200" b="1" kern="1200" dirty="0">
                          <a:solidFill>
                            <a:schemeClr val="tx1"/>
                          </a:solidFill>
                          <a:latin typeface="+mn-lt"/>
                          <a:ea typeface="+mn-ea"/>
                          <a:cs typeface="Arial" pitchFamily="34" charset="0"/>
                        </a:rPr>
                        <a:t>Australian shares</a:t>
                      </a:r>
                    </a:p>
                  </a:txBody>
                  <a:tcPr marL="108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24.1</a:t>
                      </a:r>
                    </a:p>
                  </a:txBody>
                  <a:tcPr marL="5443" marR="5443" marT="5443" marB="0" anchor="ctr">
                    <a:solidFill>
                      <a:srgbClr val="E7E9E9"/>
                    </a:solidFill>
                  </a:tcPr>
                </a:tc>
                <a:tc>
                  <a:txBody>
                    <a:bodyPr/>
                    <a:lstStyle/>
                    <a:p>
                      <a:pPr algn="ctr" rtl="0" fontAlgn="b"/>
                      <a:r>
                        <a:rPr lang="en-AU" sz="1200" b="1" i="0" u="none" strike="noStrike" dirty="0">
                          <a:solidFill>
                            <a:schemeClr val="tx1"/>
                          </a:solidFill>
                          <a:effectLst/>
                          <a:latin typeface="Arial" panose="020B0604020202020204" pitchFamily="34" charset="0"/>
                        </a:rPr>
                        <a:t>25</a:t>
                      </a:r>
                    </a:p>
                  </a:txBody>
                  <a:tcPr marL="0" marR="0" marT="0" marB="0" anchor="ctr">
                    <a:solidFill>
                      <a:srgbClr val="E7E9E9"/>
                    </a:solidFill>
                  </a:tcPr>
                </a:tc>
                <a:tc>
                  <a:txBody>
                    <a:bodyPr/>
                    <a:lstStyle/>
                    <a:p>
                      <a:pPr algn="ctr" rtl="0" fontAlgn="b"/>
                      <a:r>
                        <a:rPr lang="en-AU" sz="1200" b="1" i="0" u="none" strike="noStrike">
                          <a:solidFill>
                            <a:srgbClr val="000000"/>
                          </a:solidFill>
                          <a:effectLst/>
                          <a:latin typeface="Arial" panose="020B0604020202020204" pitchFamily="34" charset="0"/>
                        </a:rPr>
                        <a:t>-0.9</a:t>
                      </a:r>
                    </a:p>
                  </a:txBody>
                  <a:tcPr marL="6350" marR="6350" marT="6350" marB="0" anchor="b">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1"/>
                  </a:ext>
                </a:extLst>
              </a:tr>
              <a:tr h="234156">
                <a:tc>
                  <a:txBody>
                    <a:bodyPr/>
                    <a:lstStyle/>
                    <a:p>
                      <a:pPr algn="l" rtl="0" fontAlgn="b"/>
                      <a:r>
                        <a:rPr lang="en-AU" sz="1200" b="1" kern="1200" dirty="0">
                          <a:solidFill>
                            <a:schemeClr val="tx1"/>
                          </a:solidFill>
                          <a:latin typeface="+mn-lt"/>
                          <a:ea typeface="+mn-ea"/>
                          <a:cs typeface="Arial" pitchFamily="34" charset="0"/>
                        </a:rPr>
                        <a:t>Global shares</a:t>
                      </a:r>
                    </a:p>
                  </a:txBody>
                  <a:tcPr marL="108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28</a:t>
                      </a:r>
                    </a:p>
                  </a:txBody>
                  <a:tcPr marL="5443" marR="5443" marT="5443" marB="0" anchor="ctr">
                    <a:solidFill>
                      <a:srgbClr val="E7E9E9"/>
                    </a:solidFill>
                  </a:tcPr>
                </a:tc>
                <a:tc>
                  <a:txBody>
                    <a:bodyPr/>
                    <a:lstStyle/>
                    <a:p>
                      <a:pPr algn="ctr" rtl="0" fontAlgn="b"/>
                      <a:r>
                        <a:rPr lang="en-AU" sz="1200" b="1" i="0" u="none" strike="noStrike" dirty="0">
                          <a:solidFill>
                            <a:schemeClr val="tx1"/>
                          </a:solidFill>
                          <a:effectLst/>
                          <a:latin typeface="Arial" panose="020B0604020202020204" pitchFamily="34" charset="0"/>
                        </a:rPr>
                        <a:t>29</a:t>
                      </a:r>
                    </a:p>
                  </a:txBody>
                  <a:tcPr marL="0" marR="0" marT="0" marB="0" anchor="ctr">
                    <a:solidFill>
                      <a:srgbClr val="E7E9E9"/>
                    </a:solidFill>
                  </a:tcPr>
                </a:tc>
                <a:tc>
                  <a:txBody>
                    <a:bodyPr/>
                    <a:lstStyle/>
                    <a:p>
                      <a:pPr algn="ctr" rtl="0" fontAlgn="b"/>
                      <a:r>
                        <a:rPr lang="en-AU" sz="1200" b="1" i="0" u="none" strike="noStrike">
                          <a:solidFill>
                            <a:srgbClr val="000000"/>
                          </a:solidFill>
                          <a:effectLst/>
                          <a:latin typeface="Arial" panose="020B0604020202020204" pitchFamily="34" charset="0"/>
                        </a:rPr>
                        <a:t>-1</a:t>
                      </a:r>
                    </a:p>
                  </a:txBody>
                  <a:tcPr marL="6350" marR="6350" marT="6350" marB="0" anchor="b">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604790740"/>
                  </a:ext>
                </a:extLst>
              </a:tr>
              <a:tr h="234156">
                <a:tc>
                  <a:txBody>
                    <a:bodyPr/>
                    <a:lstStyle/>
                    <a:p>
                      <a:pPr algn="l" rtl="0" fontAlgn="b"/>
                      <a:r>
                        <a:rPr lang="en-AU" sz="1100" kern="1200" dirty="0">
                          <a:solidFill>
                            <a:schemeClr val="tx1"/>
                          </a:solidFill>
                          <a:latin typeface="+mn-lt"/>
                          <a:ea typeface="+mn-ea"/>
                          <a:cs typeface="Arial" pitchFamily="34" charset="0"/>
                        </a:rPr>
                        <a:t>Global shares (unhedged)</a:t>
                      </a:r>
                    </a:p>
                  </a:txBody>
                  <a:tcPr marL="108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16.5</a:t>
                      </a:r>
                    </a:p>
                  </a:txBody>
                  <a:tcPr marL="5443" marR="5443" marT="5443" marB="0" anchor="ctr">
                    <a:solidFill>
                      <a:schemeClr val="bg1"/>
                    </a:solidFill>
                  </a:tcPr>
                </a:tc>
                <a:tc>
                  <a:txBody>
                    <a:bodyPr/>
                    <a:lstStyle/>
                    <a:p>
                      <a:pPr algn="ctr" rtl="0" fontAlgn="b"/>
                      <a:r>
                        <a:rPr lang="en-AU" sz="1200" b="0" i="0" u="none" strike="noStrike" dirty="0">
                          <a:solidFill>
                            <a:schemeClr val="tx1"/>
                          </a:solidFill>
                          <a:effectLst/>
                          <a:latin typeface="Arial" panose="020B0604020202020204" pitchFamily="34" charset="0"/>
                        </a:rPr>
                        <a:t>17</a:t>
                      </a:r>
                    </a:p>
                  </a:txBody>
                  <a:tcPr marL="0" marR="0" marT="0" marB="0" anchor="ctr">
                    <a:solidFill>
                      <a:schemeClr val="bg1"/>
                    </a:solidFill>
                  </a:tcPr>
                </a:tc>
                <a:tc>
                  <a:txBody>
                    <a:bodyPr/>
                    <a:lstStyle/>
                    <a:p>
                      <a:pPr algn="ctr" rtl="0" fontAlgn="b"/>
                      <a:r>
                        <a:rPr lang="en-AU" sz="1200" b="0" i="0" u="none" strike="noStrike">
                          <a:solidFill>
                            <a:srgbClr val="000000"/>
                          </a:solidFill>
                          <a:effectLst/>
                          <a:latin typeface="Arial" panose="020B0604020202020204" pitchFamily="34" charset="0"/>
                        </a:rPr>
                        <a:t>-0.5</a:t>
                      </a:r>
                    </a:p>
                  </a:txBody>
                  <a:tcPr marL="6350" marR="6350" marT="6350" marB="0" anchor="b">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234156">
                <a:tc>
                  <a:txBody>
                    <a:bodyPr/>
                    <a:lstStyle/>
                    <a:p>
                      <a:pPr algn="l" rtl="0" fontAlgn="b"/>
                      <a:r>
                        <a:rPr lang="en-AU" sz="1100" kern="1200" dirty="0">
                          <a:solidFill>
                            <a:schemeClr val="tx1"/>
                          </a:solidFill>
                          <a:latin typeface="+mn-lt"/>
                          <a:ea typeface="+mn-ea"/>
                          <a:cs typeface="Arial" pitchFamily="34" charset="0"/>
                        </a:rPr>
                        <a:t>Global shares (hedged)</a:t>
                      </a:r>
                    </a:p>
                  </a:txBody>
                  <a:tcPr marL="108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11.5</a:t>
                      </a:r>
                    </a:p>
                  </a:txBody>
                  <a:tcPr marL="5443" marR="5443" marT="5443" marB="0" anchor="ctr">
                    <a:solidFill>
                      <a:schemeClr val="bg1"/>
                    </a:solidFill>
                  </a:tcPr>
                </a:tc>
                <a:tc>
                  <a:txBody>
                    <a:bodyPr/>
                    <a:lstStyle/>
                    <a:p>
                      <a:pPr algn="ctr" rtl="0" fontAlgn="b"/>
                      <a:r>
                        <a:rPr lang="en-AU" sz="1200" b="0" i="0" u="none" strike="noStrike" dirty="0">
                          <a:solidFill>
                            <a:schemeClr val="tx1"/>
                          </a:solidFill>
                          <a:effectLst/>
                          <a:latin typeface="Arial" panose="020B0604020202020204" pitchFamily="34" charset="0"/>
                        </a:rPr>
                        <a:t>12</a:t>
                      </a:r>
                    </a:p>
                  </a:txBody>
                  <a:tcPr marL="0" marR="0" marT="0" marB="0" anchor="ctr">
                    <a:solidFill>
                      <a:schemeClr val="bg1"/>
                    </a:solidFill>
                  </a:tcPr>
                </a:tc>
                <a:tc>
                  <a:txBody>
                    <a:bodyPr/>
                    <a:lstStyle/>
                    <a:p>
                      <a:pPr algn="ctr" rtl="0" fontAlgn="b"/>
                      <a:r>
                        <a:rPr lang="en-AU" sz="1200" b="0" i="0" u="none" strike="noStrike">
                          <a:solidFill>
                            <a:srgbClr val="000000"/>
                          </a:solidFill>
                          <a:effectLst/>
                          <a:latin typeface="Arial" panose="020B0604020202020204" pitchFamily="34" charset="0"/>
                        </a:rPr>
                        <a:t>-0.5</a:t>
                      </a:r>
                    </a:p>
                  </a:txBody>
                  <a:tcPr marL="6350" marR="6350" marT="6350" marB="0" anchor="b">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234156">
                <a:tc>
                  <a:txBody>
                    <a:bodyPr/>
                    <a:lstStyle/>
                    <a:p>
                      <a:pPr marL="0" algn="l" defTabSz="914332" rtl="0" eaLnBrk="1" fontAlgn="b" latinLnBrk="0" hangingPunct="1"/>
                      <a:r>
                        <a:rPr lang="en-AU" sz="1200" b="1" kern="1200" dirty="0">
                          <a:solidFill>
                            <a:schemeClr val="tx1"/>
                          </a:solidFill>
                          <a:latin typeface="+mn-lt"/>
                          <a:ea typeface="+mn-ea"/>
                          <a:cs typeface="Arial" pitchFamily="34" charset="0"/>
                        </a:rPr>
                        <a:t>Property</a:t>
                      </a:r>
                    </a:p>
                  </a:txBody>
                  <a:tcPr marL="108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5.8</a:t>
                      </a:r>
                    </a:p>
                  </a:txBody>
                  <a:tcPr marL="5443" marR="5443" marT="5443" marB="0" anchor="ctr">
                    <a:solidFill>
                      <a:srgbClr val="E7E9E9"/>
                    </a:solidFill>
                  </a:tcPr>
                </a:tc>
                <a:tc>
                  <a:txBody>
                    <a:bodyPr/>
                    <a:lstStyle/>
                    <a:p>
                      <a:pPr marL="0" algn="ctr" defTabSz="914332" rtl="0" eaLnBrk="1" fontAlgn="b" latinLnBrk="0" hangingPunct="1"/>
                      <a:r>
                        <a:rPr lang="en-AU" sz="1200" b="1" i="0" u="none" strike="noStrike" kern="1200" dirty="0">
                          <a:solidFill>
                            <a:schemeClr val="tx1"/>
                          </a:solidFill>
                          <a:effectLst/>
                          <a:latin typeface="Arial" panose="020B0604020202020204" pitchFamily="34" charset="0"/>
                          <a:ea typeface="+mn-ea"/>
                          <a:cs typeface="+mn-cs"/>
                        </a:rPr>
                        <a:t>7</a:t>
                      </a:r>
                    </a:p>
                  </a:txBody>
                  <a:tcPr marL="0" marR="0" marT="0" marB="0" anchor="ctr">
                    <a:solidFill>
                      <a:srgbClr val="E7E9E9"/>
                    </a:solidFill>
                  </a:tcPr>
                </a:tc>
                <a:tc>
                  <a:txBody>
                    <a:bodyPr/>
                    <a:lstStyle/>
                    <a:p>
                      <a:pPr algn="ctr" rtl="0" fontAlgn="b"/>
                      <a:r>
                        <a:rPr lang="en-AU" sz="1200" b="1" i="0" u="none" strike="noStrike">
                          <a:solidFill>
                            <a:srgbClr val="000000"/>
                          </a:solidFill>
                          <a:effectLst/>
                          <a:latin typeface="Arial" panose="020B0604020202020204" pitchFamily="34" charset="0"/>
                        </a:rPr>
                        <a:t>-1.2</a:t>
                      </a:r>
                    </a:p>
                  </a:txBody>
                  <a:tcPr marL="6350" marR="6350" marT="6350" marB="0" anchor="b">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857239175"/>
                  </a:ext>
                </a:extLst>
              </a:tr>
              <a:tr h="234156">
                <a:tc>
                  <a:txBody>
                    <a:bodyPr/>
                    <a:lstStyle/>
                    <a:p>
                      <a:pPr marL="0" algn="l" defTabSz="914332" rtl="0" eaLnBrk="1" fontAlgn="b" latinLnBrk="0" hangingPunct="1"/>
                      <a:r>
                        <a:rPr lang="en-AU" sz="1100" kern="1200" dirty="0">
                          <a:solidFill>
                            <a:schemeClr val="tx1"/>
                          </a:solidFill>
                          <a:latin typeface="+mn-lt"/>
                          <a:ea typeface="+mn-ea"/>
                          <a:cs typeface="Arial" pitchFamily="34" charset="0"/>
                        </a:rPr>
                        <a:t>Unlisted property</a:t>
                      </a:r>
                    </a:p>
                  </a:txBody>
                  <a:tcPr marL="108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3.1</a:t>
                      </a:r>
                    </a:p>
                  </a:txBody>
                  <a:tcPr marL="5443" marR="5443" marT="5443" marB="0" anchor="ctr">
                    <a:solidFill>
                      <a:schemeClr val="bg1"/>
                    </a:solidFill>
                  </a:tcPr>
                </a:tc>
                <a:tc>
                  <a:txBody>
                    <a:bodyPr/>
                    <a:lstStyle/>
                    <a:p>
                      <a:pPr marL="0" algn="ctr" defTabSz="914332" rtl="0" eaLnBrk="1" fontAlgn="b" latinLnBrk="0" hangingPunct="1"/>
                      <a:r>
                        <a:rPr lang="en-AU" sz="1200" b="0" i="0" u="none" strike="noStrike" kern="1200" dirty="0">
                          <a:solidFill>
                            <a:schemeClr val="tx1"/>
                          </a:solidFill>
                          <a:effectLst/>
                          <a:latin typeface="Arial" panose="020B0604020202020204" pitchFamily="34" charset="0"/>
                          <a:ea typeface="+mn-ea"/>
                          <a:cs typeface="+mn-cs"/>
                        </a:rPr>
                        <a:t>4</a:t>
                      </a:r>
                    </a:p>
                  </a:txBody>
                  <a:tcPr marL="0" marR="0" marT="0" marB="0" anchor="ctr">
                    <a:solidFill>
                      <a:schemeClr val="bg1"/>
                    </a:solidFill>
                  </a:tcPr>
                </a:tc>
                <a:tc>
                  <a:txBody>
                    <a:bodyPr/>
                    <a:lstStyle/>
                    <a:p>
                      <a:pPr algn="ctr" rtl="0" fontAlgn="b"/>
                      <a:r>
                        <a:rPr lang="en-AU" sz="1200" b="0" i="0" u="none" strike="noStrike">
                          <a:solidFill>
                            <a:srgbClr val="000000"/>
                          </a:solidFill>
                          <a:effectLst/>
                          <a:latin typeface="Arial" panose="020B0604020202020204" pitchFamily="34" charset="0"/>
                        </a:rPr>
                        <a:t>-0.9</a:t>
                      </a:r>
                    </a:p>
                  </a:txBody>
                  <a:tcPr marL="6350" marR="6350" marT="6350" marB="0" anchor="b">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974361812"/>
                  </a:ext>
                </a:extLst>
              </a:tr>
              <a:tr h="234156">
                <a:tc>
                  <a:txBody>
                    <a:bodyPr/>
                    <a:lstStyle/>
                    <a:p>
                      <a:pPr algn="l" rtl="0" fontAlgn="b"/>
                      <a:r>
                        <a:rPr lang="en-AU" sz="1100" kern="1200" dirty="0">
                          <a:solidFill>
                            <a:schemeClr val="tx1"/>
                          </a:solidFill>
                          <a:latin typeface="+mn-lt"/>
                          <a:ea typeface="+mn-ea"/>
                          <a:cs typeface="Arial" pitchFamily="34" charset="0"/>
                        </a:rPr>
                        <a:t>Global listed property</a:t>
                      </a:r>
                    </a:p>
                  </a:txBody>
                  <a:tcPr marL="108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2.7</a:t>
                      </a:r>
                    </a:p>
                  </a:txBody>
                  <a:tcPr marL="5443" marR="5443" marT="5443" marB="0" anchor="ctr">
                    <a:solidFill>
                      <a:schemeClr val="bg1"/>
                    </a:solidFill>
                  </a:tcPr>
                </a:tc>
                <a:tc>
                  <a:txBody>
                    <a:bodyPr/>
                    <a:lstStyle/>
                    <a:p>
                      <a:pPr marL="0" algn="ctr" defTabSz="914332" rtl="0" eaLnBrk="1" fontAlgn="b" latinLnBrk="0" hangingPunct="1"/>
                      <a:r>
                        <a:rPr lang="en-AU" sz="1200" b="0" i="0" u="none" strike="noStrike" kern="1200" dirty="0">
                          <a:solidFill>
                            <a:schemeClr val="tx1"/>
                          </a:solidFill>
                          <a:effectLst/>
                          <a:latin typeface="Arial" panose="020B0604020202020204" pitchFamily="34" charset="0"/>
                          <a:ea typeface="+mn-ea"/>
                          <a:cs typeface="+mn-cs"/>
                        </a:rPr>
                        <a:t>3</a:t>
                      </a:r>
                    </a:p>
                  </a:txBody>
                  <a:tcPr marL="0" marR="0" marT="0" marB="0" anchor="ctr">
                    <a:solidFill>
                      <a:schemeClr val="bg1"/>
                    </a:solidFill>
                  </a:tcPr>
                </a:tc>
                <a:tc>
                  <a:txBody>
                    <a:bodyPr/>
                    <a:lstStyle/>
                    <a:p>
                      <a:pPr algn="ctr" rtl="0" fontAlgn="b"/>
                      <a:r>
                        <a:rPr lang="en-AU" sz="1200" b="0" i="0" u="none" strike="noStrike">
                          <a:solidFill>
                            <a:srgbClr val="000000"/>
                          </a:solidFill>
                          <a:effectLst/>
                          <a:latin typeface="Arial" panose="020B0604020202020204" pitchFamily="34" charset="0"/>
                        </a:rPr>
                        <a:t>-0.3</a:t>
                      </a:r>
                    </a:p>
                  </a:txBody>
                  <a:tcPr marL="6350" marR="6350" marT="6350" marB="0" anchor="b">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581016764"/>
                  </a:ext>
                </a:extLst>
              </a:tr>
              <a:tr h="234156">
                <a:tc>
                  <a:txBody>
                    <a:bodyPr/>
                    <a:lstStyle/>
                    <a:p>
                      <a:pPr marL="0" algn="l" defTabSz="914332" rtl="0" eaLnBrk="1" fontAlgn="b" latinLnBrk="0" hangingPunct="1"/>
                      <a:r>
                        <a:rPr lang="en-AU" sz="1200" b="1" kern="1200" dirty="0">
                          <a:solidFill>
                            <a:schemeClr val="tx1"/>
                          </a:solidFill>
                          <a:latin typeface="+mn-lt"/>
                          <a:ea typeface="+mn-ea"/>
                          <a:cs typeface="Arial" pitchFamily="34" charset="0"/>
                        </a:rPr>
                        <a:t>Infrastructure</a:t>
                      </a:r>
                    </a:p>
                  </a:txBody>
                  <a:tcPr marL="108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3.5</a:t>
                      </a:r>
                    </a:p>
                  </a:txBody>
                  <a:tcPr marL="5443" marR="5443" marT="5443" marB="0" anchor="ctr">
                    <a:solidFill>
                      <a:srgbClr val="E7E9E9"/>
                    </a:solidFill>
                  </a:tcPr>
                </a:tc>
                <a:tc>
                  <a:txBody>
                    <a:bodyPr/>
                    <a:lstStyle/>
                    <a:p>
                      <a:pPr algn="ctr" rtl="0" fontAlgn="b"/>
                      <a:r>
                        <a:rPr lang="en-AU" sz="1200" b="1" i="0" u="none" strike="noStrike" dirty="0">
                          <a:solidFill>
                            <a:schemeClr val="tx1"/>
                          </a:solidFill>
                          <a:effectLst/>
                          <a:latin typeface="Arial" panose="020B0604020202020204" pitchFamily="34" charset="0"/>
                        </a:rPr>
                        <a:t>4</a:t>
                      </a:r>
                    </a:p>
                  </a:txBody>
                  <a:tcPr marL="0" marR="0" marT="0" marB="0" anchor="ctr">
                    <a:solidFill>
                      <a:srgbClr val="E7E9E9"/>
                    </a:solidFill>
                  </a:tcPr>
                </a:tc>
                <a:tc>
                  <a:txBody>
                    <a:bodyPr/>
                    <a:lstStyle/>
                    <a:p>
                      <a:pPr algn="ctr" rtl="0" fontAlgn="b"/>
                      <a:r>
                        <a:rPr lang="en-AU" sz="1200" b="1" i="0" u="none" strike="noStrike">
                          <a:solidFill>
                            <a:srgbClr val="000000"/>
                          </a:solidFill>
                          <a:effectLst/>
                          <a:latin typeface="Arial" panose="020B0604020202020204" pitchFamily="34" charset="0"/>
                        </a:rPr>
                        <a:t>-0.5</a:t>
                      </a:r>
                    </a:p>
                  </a:txBody>
                  <a:tcPr marL="6350" marR="6350" marT="6350" marB="0" anchor="b">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257641159"/>
                  </a:ext>
                </a:extLst>
              </a:tr>
              <a:tr h="234156">
                <a:tc>
                  <a:txBody>
                    <a:bodyPr/>
                    <a:lstStyle/>
                    <a:p>
                      <a:pPr marL="0" algn="l" defTabSz="914332" rtl="0" eaLnBrk="1" fontAlgn="b" latinLnBrk="0" hangingPunct="1"/>
                      <a:r>
                        <a:rPr lang="en-AU" sz="1100" kern="1200" dirty="0">
                          <a:solidFill>
                            <a:schemeClr val="tx1"/>
                          </a:solidFill>
                          <a:latin typeface="+mn-lt"/>
                          <a:ea typeface="+mn-ea"/>
                          <a:cs typeface="Arial" pitchFamily="34" charset="0"/>
                        </a:rPr>
                        <a:t>Unlisted infrastructure</a:t>
                      </a:r>
                    </a:p>
                  </a:txBody>
                  <a:tcPr marL="108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1.7</a:t>
                      </a:r>
                    </a:p>
                  </a:txBody>
                  <a:tcPr marL="5443" marR="5443" marT="5443" marB="0" anchor="ctr">
                    <a:solidFill>
                      <a:schemeClr val="bg1"/>
                    </a:solidFill>
                  </a:tcPr>
                </a:tc>
                <a:tc>
                  <a:txBody>
                    <a:bodyPr/>
                    <a:lstStyle/>
                    <a:p>
                      <a:pPr algn="ctr" rtl="0" fontAlgn="b"/>
                      <a:r>
                        <a:rPr lang="en-AU" sz="1200" b="0" i="0" u="none" strike="noStrike" dirty="0">
                          <a:solidFill>
                            <a:schemeClr val="tx1"/>
                          </a:solidFill>
                          <a:effectLst/>
                          <a:latin typeface="Arial" panose="020B0604020202020204" pitchFamily="34" charset="0"/>
                        </a:rPr>
                        <a:t>2</a:t>
                      </a:r>
                    </a:p>
                  </a:txBody>
                  <a:tcPr marL="0" marR="0" marT="0" marB="0" anchor="ctr">
                    <a:solidFill>
                      <a:schemeClr val="bg1"/>
                    </a:solidFill>
                  </a:tcPr>
                </a:tc>
                <a:tc>
                  <a:txBody>
                    <a:bodyPr/>
                    <a:lstStyle/>
                    <a:p>
                      <a:pPr algn="ctr" rtl="0" fontAlgn="b"/>
                      <a:r>
                        <a:rPr lang="en-AU" sz="1200" b="0" i="0" u="none" strike="noStrike">
                          <a:solidFill>
                            <a:srgbClr val="000000"/>
                          </a:solidFill>
                          <a:effectLst/>
                          <a:latin typeface="Arial" panose="020B0604020202020204" pitchFamily="34" charset="0"/>
                        </a:rPr>
                        <a:t>-0.3</a:t>
                      </a:r>
                    </a:p>
                  </a:txBody>
                  <a:tcPr marL="6350" marR="6350" marT="6350" marB="0" anchor="b">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120541737"/>
                  </a:ext>
                </a:extLst>
              </a:tr>
              <a:tr h="234156">
                <a:tc>
                  <a:txBody>
                    <a:bodyPr/>
                    <a:lstStyle/>
                    <a:p>
                      <a:pPr algn="l" rtl="0" fontAlgn="b"/>
                      <a:r>
                        <a:rPr lang="en-AU" sz="1100" kern="1200" dirty="0">
                          <a:solidFill>
                            <a:schemeClr val="tx1"/>
                          </a:solidFill>
                          <a:latin typeface="+mn-lt"/>
                          <a:ea typeface="+mn-ea"/>
                          <a:cs typeface="Arial" pitchFamily="34" charset="0"/>
                        </a:rPr>
                        <a:t>Listed infrastructure</a:t>
                      </a:r>
                    </a:p>
                  </a:txBody>
                  <a:tcPr marL="108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1.8</a:t>
                      </a:r>
                    </a:p>
                  </a:txBody>
                  <a:tcPr marL="5443" marR="5443" marT="5443" marB="0" anchor="ctr">
                    <a:solidFill>
                      <a:schemeClr val="bg1"/>
                    </a:solidFill>
                  </a:tcPr>
                </a:tc>
                <a:tc>
                  <a:txBody>
                    <a:bodyPr/>
                    <a:lstStyle/>
                    <a:p>
                      <a:pPr algn="ctr" rtl="0" fontAlgn="b"/>
                      <a:r>
                        <a:rPr lang="en-AU" sz="1200" b="0" i="0" u="none" strike="noStrike" dirty="0">
                          <a:solidFill>
                            <a:schemeClr val="tx1"/>
                          </a:solidFill>
                          <a:effectLst/>
                          <a:latin typeface="Arial" panose="020B0604020202020204" pitchFamily="34" charset="0"/>
                        </a:rPr>
                        <a:t>2</a:t>
                      </a:r>
                    </a:p>
                  </a:txBody>
                  <a:tcPr marL="0" marR="0" marT="0" marB="0" anchor="ctr">
                    <a:solidFill>
                      <a:schemeClr val="bg1"/>
                    </a:solidFill>
                  </a:tcPr>
                </a:tc>
                <a:tc>
                  <a:txBody>
                    <a:bodyPr/>
                    <a:lstStyle/>
                    <a:p>
                      <a:pPr algn="ctr" rtl="0" fontAlgn="b"/>
                      <a:r>
                        <a:rPr lang="en-AU" sz="1200" b="0" i="0" u="none" strike="noStrike">
                          <a:solidFill>
                            <a:srgbClr val="000000"/>
                          </a:solidFill>
                          <a:effectLst/>
                          <a:latin typeface="Arial" panose="020B0604020202020204" pitchFamily="34" charset="0"/>
                        </a:rPr>
                        <a:t>-0.2</a:t>
                      </a:r>
                    </a:p>
                  </a:txBody>
                  <a:tcPr marL="6350" marR="6350" marT="6350" marB="0" anchor="b">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835963899"/>
                  </a:ext>
                </a:extLst>
              </a:tr>
              <a:tr h="234156">
                <a:tc>
                  <a:txBody>
                    <a:bodyPr/>
                    <a:lstStyle/>
                    <a:p>
                      <a:pPr marL="0" algn="l" defTabSz="914332" rtl="0" eaLnBrk="1" fontAlgn="b" latinLnBrk="0" hangingPunct="1"/>
                      <a:r>
                        <a:rPr lang="en-AU" sz="1200" b="1" kern="1200" dirty="0">
                          <a:solidFill>
                            <a:schemeClr val="tx1"/>
                          </a:solidFill>
                          <a:latin typeface="+mn-lt"/>
                          <a:ea typeface="+mn-ea"/>
                          <a:cs typeface="Arial" pitchFamily="34" charset="0"/>
                        </a:rPr>
                        <a:t>Alternatives</a:t>
                      </a:r>
                    </a:p>
                  </a:txBody>
                  <a:tcPr marL="108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10.1</a:t>
                      </a:r>
                    </a:p>
                  </a:txBody>
                  <a:tcPr marL="5443" marR="5443" marT="5443" marB="0" anchor="ctr">
                    <a:solidFill>
                      <a:srgbClr val="E7E9E9"/>
                    </a:solidFill>
                  </a:tcPr>
                </a:tc>
                <a:tc>
                  <a:txBody>
                    <a:bodyPr/>
                    <a:lstStyle/>
                    <a:p>
                      <a:pPr marL="0" algn="ctr" defTabSz="914332" rtl="0" eaLnBrk="1" fontAlgn="b" latinLnBrk="0" hangingPunct="1"/>
                      <a:r>
                        <a:rPr lang="en-AU" sz="1200" b="1" i="0" u="none" strike="noStrike" kern="1200" dirty="0">
                          <a:solidFill>
                            <a:schemeClr val="tx1"/>
                          </a:solidFill>
                          <a:effectLst/>
                          <a:latin typeface="Arial" panose="020B0604020202020204" pitchFamily="34" charset="0"/>
                          <a:ea typeface="+mn-ea"/>
                          <a:cs typeface="+mn-cs"/>
                        </a:rPr>
                        <a:t>8</a:t>
                      </a:r>
                    </a:p>
                  </a:txBody>
                  <a:tcPr marL="0" marR="0" marT="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2.1</a:t>
                      </a:r>
                    </a:p>
                  </a:txBody>
                  <a:tcPr marL="6350" marR="6350" marT="6350" marB="0" anchor="b">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407455967"/>
                  </a:ext>
                </a:extLst>
              </a:tr>
              <a:tr h="234156">
                <a:tc>
                  <a:txBody>
                    <a:bodyPr/>
                    <a:lstStyle/>
                    <a:p>
                      <a:pPr marL="0" algn="l" defTabSz="914332" rtl="0" eaLnBrk="1" fontAlgn="b" latinLnBrk="0" hangingPunct="1"/>
                      <a:r>
                        <a:rPr lang="en-AU" sz="1100" kern="1200" dirty="0">
                          <a:solidFill>
                            <a:schemeClr val="tx1"/>
                          </a:solidFill>
                          <a:latin typeface="+mn-lt"/>
                          <a:ea typeface="+mn-ea"/>
                          <a:cs typeface="Arial" pitchFamily="34" charset="0"/>
                        </a:rPr>
                        <a:t>Private equity</a:t>
                      </a:r>
                    </a:p>
                  </a:txBody>
                  <a:tcPr marL="108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5.2</a:t>
                      </a:r>
                    </a:p>
                  </a:txBody>
                  <a:tcPr marL="5443" marR="5443" marT="5443" marB="0" anchor="ctr">
                    <a:solidFill>
                      <a:schemeClr val="bg1"/>
                    </a:solidFill>
                  </a:tcPr>
                </a:tc>
                <a:tc>
                  <a:txBody>
                    <a:bodyPr/>
                    <a:lstStyle/>
                    <a:p>
                      <a:pPr marL="0" algn="ctr" defTabSz="914332" rtl="0" eaLnBrk="1" fontAlgn="b" latinLnBrk="0" hangingPunct="1"/>
                      <a:r>
                        <a:rPr lang="en-AU" sz="1200" b="0" i="0" u="none" strike="noStrike" kern="1200" dirty="0">
                          <a:solidFill>
                            <a:schemeClr val="tx1"/>
                          </a:solidFill>
                          <a:effectLst/>
                          <a:latin typeface="Arial" panose="020B0604020202020204" pitchFamily="34" charset="0"/>
                          <a:ea typeface="+mn-ea"/>
                          <a:cs typeface="+mn-cs"/>
                        </a:rPr>
                        <a:t>5</a:t>
                      </a:r>
                    </a:p>
                  </a:txBody>
                  <a:tcPr marL="0" marR="0" marT="0" marB="0" anchor="ctr">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0.2</a:t>
                      </a:r>
                    </a:p>
                  </a:txBody>
                  <a:tcPr marL="6350" marR="6350" marT="6350" marB="0" anchor="b">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414377015"/>
                  </a:ext>
                </a:extLst>
              </a:tr>
              <a:tr h="234156">
                <a:tc>
                  <a:txBody>
                    <a:bodyPr/>
                    <a:lstStyle/>
                    <a:p>
                      <a:pPr algn="l" rtl="0" fontAlgn="ctr"/>
                      <a:r>
                        <a:rPr lang="en-AU" sz="1100" b="0" i="0" u="none" strike="noStrike" dirty="0">
                          <a:solidFill>
                            <a:srgbClr val="000000"/>
                          </a:solidFill>
                          <a:effectLst/>
                          <a:latin typeface="Arial" panose="020B0604020202020204" pitchFamily="34" charset="0"/>
                        </a:rPr>
                        <a:t>Real return strategy</a:t>
                      </a:r>
                    </a:p>
                  </a:txBody>
                  <a:tcPr marL="108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3.5</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3</a:t>
                      </a:r>
                    </a:p>
                  </a:txBody>
                  <a:tcPr marL="0" marR="0" marT="0"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0.5</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197300769"/>
                  </a:ext>
                </a:extLst>
              </a:tr>
              <a:tr h="234156">
                <a:tc>
                  <a:txBody>
                    <a:bodyPr/>
                    <a:lstStyle/>
                    <a:p>
                      <a:pPr algn="l" rtl="0" fontAlgn="ctr"/>
                      <a:r>
                        <a:rPr lang="en-AU" sz="1100" b="0" i="0" u="none" strike="noStrike" dirty="0">
                          <a:solidFill>
                            <a:srgbClr val="000000"/>
                          </a:solidFill>
                          <a:effectLst/>
                          <a:latin typeface="Arial" panose="020B0604020202020204" pitchFamily="34" charset="0"/>
                        </a:rPr>
                        <a:t>Derivatives</a:t>
                      </a:r>
                    </a:p>
                  </a:txBody>
                  <a:tcPr marL="108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1.4</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a:t>
                      </a:r>
                    </a:p>
                  </a:txBody>
                  <a:tcPr marL="0" marR="0" marT="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1.4</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161952305"/>
                  </a:ext>
                </a:extLst>
              </a:tr>
              <a:tr h="234156">
                <a:tc>
                  <a:txBody>
                    <a:bodyPr/>
                    <a:lstStyle/>
                    <a:p>
                      <a:pPr algn="l" rtl="0" fontAlgn="ctr"/>
                      <a:r>
                        <a:rPr lang="en-AU" sz="1200" b="1" i="0" u="none" strike="noStrike" dirty="0">
                          <a:solidFill>
                            <a:srgbClr val="000000"/>
                          </a:solidFill>
                          <a:effectLst/>
                          <a:latin typeface="Arial" panose="020B0604020202020204" pitchFamily="34" charset="0"/>
                        </a:rPr>
                        <a:t>Fixed income</a:t>
                      </a:r>
                    </a:p>
                  </a:txBody>
                  <a:tcPr marL="108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25.7</a:t>
                      </a:r>
                    </a:p>
                  </a:txBody>
                  <a:tcPr marL="5443" marR="5443" marT="5443" marB="0" anchor="ctr">
                    <a:solidFill>
                      <a:srgbClr val="E7E9E9"/>
                    </a:solidFill>
                  </a:tcPr>
                </a:tc>
                <a:tc>
                  <a:txBody>
                    <a:bodyPr/>
                    <a:lstStyle/>
                    <a:p>
                      <a:pPr algn="ctr" rtl="0" fontAlgn="ctr"/>
                      <a:r>
                        <a:rPr lang="en-AU" sz="1200" b="1" i="0" u="none" strike="noStrike" dirty="0">
                          <a:solidFill>
                            <a:srgbClr val="000000"/>
                          </a:solidFill>
                          <a:effectLst/>
                          <a:latin typeface="Arial" panose="020B0604020202020204" pitchFamily="34" charset="0"/>
                        </a:rPr>
                        <a:t>21</a:t>
                      </a:r>
                    </a:p>
                  </a:txBody>
                  <a:tcPr marL="0" marR="0" marT="0" marB="0" anchor="ctr">
                    <a:solidFill>
                      <a:srgbClr val="E7E9E9"/>
                    </a:solidFill>
                  </a:tcPr>
                </a:tc>
                <a:tc>
                  <a:txBody>
                    <a:bodyPr/>
                    <a:lstStyle/>
                    <a:p>
                      <a:pPr algn="ctr" rtl="0" fontAlgn="ctr"/>
                      <a:r>
                        <a:rPr lang="en-AU" sz="1200" b="1" i="0" u="none" strike="noStrike" dirty="0">
                          <a:solidFill>
                            <a:srgbClr val="000000"/>
                          </a:solidFill>
                          <a:effectLst/>
                          <a:latin typeface="Arial" panose="020B0604020202020204" pitchFamily="34" charset="0"/>
                        </a:rPr>
                        <a:t>4.7</a:t>
                      </a:r>
                    </a:p>
                  </a:txBody>
                  <a:tcPr marL="6350" marR="6350" marT="635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821491734"/>
                  </a:ext>
                </a:extLst>
              </a:tr>
              <a:tr h="234156">
                <a:tc>
                  <a:txBody>
                    <a:bodyPr/>
                    <a:lstStyle/>
                    <a:p>
                      <a:pPr algn="l" rtl="0" fontAlgn="ctr"/>
                      <a:r>
                        <a:rPr lang="en-AU" sz="1100" b="0" i="0" u="none" strike="noStrike" dirty="0">
                          <a:solidFill>
                            <a:srgbClr val="000000"/>
                          </a:solidFill>
                          <a:effectLst/>
                          <a:latin typeface="Arial" panose="020B0604020202020204" pitchFamily="34" charset="0"/>
                        </a:rPr>
                        <a:t>All maturities</a:t>
                      </a:r>
                    </a:p>
                  </a:txBody>
                  <a:tcPr marL="108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10.5</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13</a:t>
                      </a:r>
                    </a:p>
                  </a:txBody>
                  <a:tcPr marL="0" marR="0" marT="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-2.5</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233421419"/>
                  </a:ext>
                </a:extLst>
              </a:tr>
              <a:tr h="234156">
                <a:tc>
                  <a:txBody>
                    <a:bodyPr/>
                    <a:lstStyle/>
                    <a:p>
                      <a:pPr algn="l" rtl="0" fontAlgn="ctr"/>
                      <a:r>
                        <a:rPr lang="en-AU" sz="1100" b="0" i="0" u="none" strike="noStrike" dirty="0">
                          <a:solidFill>
                            <a:srgbClr val="000000"/>
                          </a:solidFill>
                          <a:effectLst/>
                          <a:latin typeface="Arial" panose="020B0604020202020204" pitchFamily="34" charset="0"/>
                        </a:rPr>
                        <a:t>Short maturities</a:t>
                      </a:r>
                    </a:p>
                  </a:txBody>
                  <a:tcPr marL="108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3</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a:t>
                      </a:r>
                    </a:p>
                  </a:txBody>
                  <a:tcPr marL="0" marR="0" marT="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3</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687248222"/>
                  </a:ext>
                </a:extLst>
              </a:tr>
              <a:tr h="234156">
                <a:tc>
                  <a:txBody>
                    <a:bodyPr/>
                    <a:lstStyle/>
                    <a:p>
                      <a:pPr algn="l" rtl="0" fontAlgn="ctr"/>
                      <a:r>
                        <a:rPr lang="en-AU" sz="1100" b="0" i="0" u="none" strike="noStrike" dirty="0">
                          <a:solidFill>
                            <a:srgbClr val="000000"/>
                          </a:solidFill>
                          <a:effectLst/>
                          <a:latin typeface="Arial" panose="020B0604020202020204" pitchFamily="34" charset="0"/>
                        </a:rPr>
                        <a:t>Australian inflation-linked bonds</a:t>
                      </a:r>
                    </a:p>
                  </a:txBody>
                  <a:tcPr marL="108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0.9</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a:t>
                      </a:r>
                    </a:p>
                  </a:txBody>
                  <a:tcPr marL="0" marR="0" marT="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0.9</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27259345"/>
                  </a:ext>
                </a:extLst>
              </a:tr>
              <a:tr h="234156">
                <a:tc>
                  <a:txBody>
                    <a:bodyPr/>
                    <a:lstStyle/>
                    <a:p>
                      <a:pPr algn="l" rtl="0" fontAlgn="ctr"/>
                      <a:r>
                        <a:rPr lang="en-AU" sz="1100" b="0" i="0" u="none" strike="noStrike" dirty="0">
                          <a:solidFill>
                            <a:srgbClr val="000000"/>
                          </a:solidFill>
                          <a:effectLst/>
                          <a:latin typeface="Arial" panose="020B0604020202020204" pitchFamily="34" charset="0"/>
                        </a:rPr>
                        <a:t>High yield bonds and loans</a:t>
                      </a:r>
                    </a:p>
                  </a:txBody>
                  <a:tcPr marL="108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2.2</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a:t>
                      </a:r>
                    </a:p>
                  </a:txBody>
                  <a:tcPr marL="0" marR="0" marT="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0.2</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854102800"/>
                  </a:ext>
                </a:extLst>
              </a:tr>
              <a:tr h="234156">
                <a:tc>
                  <a:txBody>
                    <a:bodyPr/>
                    <a:lstStyle/>
                    <a:p>
                      <a:pPr algn="l" rtl="0" fontAlgn="ctr"/>
                      <a:r>
                        <a:rPr lang="en-AU" sz="1100" b="0" i="0" u="none" strike="noStrike" dirty="0">
                          <a:solidFill>
                            <a:srgbClr val="000000"/>
                          </a:solidFill>
                          <a:effectLst/>
                          <a:latin typeface="Arial" panose="020B0604020202020204" pitchFamily="34" charset="0"/>
                        </a:rPr>
                        <a:t>Private debt</a:t>
                      </a:r>
                    </a:p>
                  </a:txBody>
                  <a:tcPr marL="108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2.3</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a:t>
                      </a:r>
                    </a:p>
                  </a:txBody>
                  <a:tcPr marL="0" marR="0" marT="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1.3</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932379624"/>
                  </a:ext>
                </a:extLst>
              </a:tr>
              <a:tr h="234156">
                <a:tc>
                  <a:txBody>
                    <a:bodyPr/>
                    <a:lstStyle/>
                    <a:p>
                      <a:pPr algn="l" rtl="0" fontAlgn="ctr"/>
                      <a:r>
                        <a:rPr lang="en-AU" sz="1100" b="0" i="0" u="none" strike="noStrike" dirty="0">
                          <a:solidFill>
                            <a:srgbClr val="000000"/>
                          </a:solidFill>
                          <a:effectLst/>
                          <a:latin typeface="Arial" panose="020B0604020202020204" pitchFamily="34" charset="0"/>
                        </a:rPr>
                        <a:t>MLC opportunistic capital solutions</a:t>
                      </a:r>
                    </a:p>
                  </a:txBody>
                  <a:tcPr marL="108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4.6</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3</a:t>
                      </a:r>
                    </a:p>
                  </a:txBody>
                  <a:tcPr marL="0" marR="0" marT="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1.6</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888314004"/>
                  </a:ext>
                </a:extLst>
              </a:tr>
              <a:tr h="234156">
                <a:tc>
                  <a:txBody>
                    <a:bodyPr/>
                    <a:lstStyle/>
                    <a:p>
                      <a:pPr algn="l" rtl="0" fontAlgn="ctr"/>
                      <a:r>
                        <a:rPr lang="en-AU" sz="1100" b="0" i="0" u="none" strike="noStrike" dirty="0">
                          <a:solidFill>
                            <a:srgbClr val="000000"/>
                          </a:solidFill>
                          <a:effectLst/>
                          <a:latin typeface="Arial" panose="020B0604020202020204" pitchFamily="34" charset="0"/>
                        </a:rPr>
                        <a:t>Insurance-related investments</a:t>
                      </a:r>
                    </a:p>
                  </a:txBody>
                  <a:tcPr marL="108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2.2</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a:t>
                      </a:r>
                    </a:p>
                  </a:txBody>
                  <a:tcPr marL="0" marR="0" marT="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0.2</a:t>
                      </a:r>
                    </a:p>
                  </a:txBody>
                  <a:tcPr marL="6350" marR="6350" marT="635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159010286"/>
                  </a:ext>
                </a:extLst>
              </a:tr>
              <a:tr h="234156">
                <a:tc>
                  <a:txBody>
                    <a:bodyPr/>
                    <a:lstStyle/>
                    <a:p>
                      <a:pPr algn="l" rtl="0" fontAlgn="ctr"/>
                      <a:r>
                        <a:rPr lang="en-AU" sz="1200" b="1" i="0" u="none" strike="noStrike" dirty="0">
                          <a:solidFill>
                            <a:srgbClr val="000000"/>
                          </a:solidFill>
                          <a:effectLst/>
                          <a:latin typeface="Arial" panose="020B0604020202020204" pitchFamily="34" charset="0"/>
                        </a:rPr>
                        <a:t>Cash</a:t>
                      </a:r>
                    </a:p>
                  </a:txBody>
                  <a:tcPr marL="108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2.7</a:t>
                      </a:r>
                    </a:p>
                  </a:txBody>
                  <a:tcPr marL="5443" marR="5443" marT="5443" marB="0" anchor="ctr">
                    <a:solidFill>
                      <a:srgbClr val="E7E9E9"/>
                    </a:solidFill>
                  </a:tcPr>
                </a:tc>
                <a:tc>
                  <a:txBody>
                    <a:bodyPr/>
                    <a:lstStyle/>
                    <a:p>
                      <a:pPr algn="ctr" rtl="0" fontAlgn="ctr"/>
                      <a:r>
                        <a:rPr lang="en-AU" sz="1200" b="1" i="0" u="none" strike="noStrike" dirty="0">
                          <a:solidFill>
                            <a:srgbClr val="000000"/>
                          </a:solidFill>
                          <a:effectLst/>
                          <a:latin typeface="Arial" panose="020B0604020202020204" pitchFamily="34" charset="0"/>
                        </a:rPr>
                        <a:t>6</a:t>
                      </a:r>
                    </a:p>
                  </a:txBody>
                  <a:tcPr marL="0" marR="0" marT="0" marB="0" anchor="ctr">
                    <a:solidFill>
                      <a:srgbClr val="E7E9E9"/>
                    </a:solidFill>
                  </a:tcPr>
                </a:tc>
                <a:tc>
                  <a:txBody>
                    <a:bodyPr/>
                    <a:lstStyle/>
                    <a:p>
                      <a:pPr algn="ctr" rtl="0" fontAlgn="ctr"/>
                      <a:r>
                        <a:rPr lang="en-AU" sz="1200" b="1" i="0" u="none" strike="noStrike" dirty="0">
                          <a:solidFill>
                            <a:srgbClr val="000000"/>
                          </a:solidFill>
                          <a:effectLst/>
                          <a:latin typeface="Arial" panose="020B0604020202020204" pitchFamily="34" charset="0"/>
                        </a:rPr>
                        <a:t>-3.3</a:t>
                      </a:r>
                    </a:p>
                  </a:txBody>
                  <a:tcPr marL="6350" marR="6350" marT="635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625284165"/>
                  </a:ext>
                </a:extLst>
              </a:tr>
            </a:tbl>
          </a:graphicData>
        </a:graphic>
      </p:graphicFrame>
      <p:sp>
        <p:nvSpPr>
          <p:cNvPr id="7" name="Text Box 4">
            <a:extLst>
              <a:ext uri="{FF2B5EF4-FFF2-40B4-BE49-F238E27FC236}">
                <a16:creationId xmlns:a16="http://schemas.microsoft.com/office/drawing/2014/main" id="{387C81E1-2D00-4496-B8A9-6187153A59E8}"/>
              </a:ext>
            </a:extLst>
          </p:cNvPr>
          <p:cNvSpPr txBox="1">
            <a:spLocks noChangeArrowheads="1"/>
          </p:cNvSpPr>
          <p:nvPr/>
        </p:nvSpPr>
        <p:spPr bwMode="auto">
          <a:xfrm>
            <a:off x="6377603" y="6699584"/>
            <a:ext cx="272492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a:t>
            </a:r>
            <a:r>
              <a:rPr kumimoji="0" lang="en-AU"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MLC Asset Management Services Limited.</a:t>
            </a:r>
          </a:p>
        </p:txBody>
      </p:sp>
    </p:spTree>
    <p:extLst>
      <p:ext uri="{BB962C8B-B14F-4D97-AF65-F5344CB8AC3E}">
        <p14:creationId xmlns:p14="http://schemas.microsoft.com/office/powerpoint/2010/main" val="2365701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813450-9ADE-32FA-B725-30C1BBF36E28}"/>
              </a:ext>
            </a:extLst>
          </p:cNvPr>
          <p:cNvSpPr/>
          <p:nvPr/>
        </p:nvSpPr>
        <p:spPr>
          <a:xfrm>
            <a:off x="0" y="1116531"/>
            <a:ext cx="12192000" cy="57414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412772" y="480703"/>
            <a:ext cx="9720000" cy="516637"/>
          </a:xfrm>
        </p:spPr>
        <p:txBody>
          <a:bodyPr/>
          <a:lstStyle/>
          <a:p>
            <a:r>
              <a:rPr lang="en-AU" sz="2400" dirty="0">
                <a:solidFill>
                  <a:schemeClr val="tx1"/>
                </a:solidFill>
                <a:latin typeface="Arial" charset="0"/>
                <a:cs typeface="Arial" charset="0"/>
              </a:rPr>
              <a:t>MLC Real Return – Assertive</a:t>
            </a:r>
            <a:endParaRPr lang="en-AU" sz="2400" dirty="0">
              <a:solidFill>
                <a:schemeClr val="tx1"/>
              </a:solidFill>
            </a:endParaRPr>
          </a:p>
        </p:txBody>
      </p:sp>
      <p:graphicFrame>
        <p:nvGraphicFramePr>
          <p:cNvPr id="9" name="Table 8">
            <a:extLst>
              <a:ext uri="{FF2B5EF4-FFF2-40B4-BE49-F238E27FC236}">
                <a16:creationId xmlns:a16="http://schemas.microsoft.com/office/drawing/2014/main" id="{95DA3864-6D39-4A33-ABBB-0B550D3F94C5}"/>
              </a:ext>
            </a:extLst>
          </p:cNvPr>
          <p:cNvGraphicFramePr>
            <a:graphicFrameLocks noGrp="1"/>
          </p:cNvGraphicFramePr>
          <p:nvPr>
            <p:extLst>
              <p:ext uri="{D42A27DB-BD31-4B8C-83A1-F6EECF244321}">
                <p14:modId xmlns:p14="http://schemas.microsoft.com/office/powerpoint/2010/main" val="3375712681"/>
              </p:ext>
            </p:extLst>
          </p:nvPr>
        </p:nvGraphicFramePr>
        <p:xfrm>
          <a:off x="105701" y="1293714"/>
          <a:ext cx="5119278" cy="4461051"/>
        </p:xfrm>
        <a:graphic>
          <a:graphicData uri="http://schemas.openxmlformats.org/drawingml/2006/table">
            <a:tbl>
              <a:tblPr firstRow="1" bandRow="1">
                <a:tableStyleId>{7DF18680-E054-41AD-8BC1-D1AEF772440D}</a:tableStyleId>
              </a:tblPr>
              <a:tblGrid>
                <a:gridCol w="2879015">
                  <a:extLst>
                    <a:ext uri="{9D8B030D-6E8A-4147-A177-3AD203B41FA5}">
                      <a16:colId xmlns:a16="http://schemas.microsoft.com/office/drawing/2014/main" val="20000"/>
                    </a:ext>
                  </a:extLst>
                </a:gridCol>
                <a:gridCol w="1110922">
                  <a:extLst>
                    <a:ext uri="{9D8B030D-6E8A-4147-A177-3AD203B41FA5}">
                      <a16:colId xmlns:a16="http://schemas.microsoft.com/office/drawing/2014/main" val="2487638598"/>
                    </a:ext>
                  </a:extLst>
                </a:gridCol>
                <a:gridCol w="1129341">
                  <a:extLst>
                    <a:ext uri="{9D8B030D-6E8A-4147-A177-3AD203B41FA5}">
                      <a16:colId xmlns:a16="http://schemas.microsoft.com/office/drawing/2014/main" val="2204207270"/>
                    </a:ext>
                  </a:extLst>
                </a:gridCol>
              </a:tblGrid>
              <a:tr h="631272">
                <a:tc>
                  <a:txBody>
                    <a:bodyPr/>
                    <a:lstStyle/>
                    <a:p>
                      <a:pPr marL="0"/>
                      <a:r>
                        <a:rPr kumimoji="0" lang="en-US" altLang="en-US" sz="1600" b="1" i="0" u="none" strike="noStrike" kern="1200" cap="none" normalizeH="0" baseline="0" dirty="0">
                          <a:ln>
                            <a:noFill/>
                          </a:ln>
                          <a:solidFill>
                            <a:srgbClr val="FFFFFF"/>
                          </a:solidFill>
                          <a:effectLst/>
                          <a:latin typeface="+mn-lt"/>
                          <a:ea typeface="ＭＳ Ｐゴシック" pitchFamily="-65" charset="-128"/>
                          <a:cs typeface="+mn-cs"/>
                        </a:rPr>
                        <a:t>Actual asset allocation</a:t>
                      </a:r>
                    </a:p>
                  </a:txBody>
                  <a:tcPr marL="121944" marR="1219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31 Mar 2025</a:t>
                      </a:r>
                      <a:br>
                        <a:rPr kumimoji="0" lang="en-AU" sz="1400" b="1" i="0" u="none" strike="noStrike" kern="1200" cap="none" normalizeH="0" baseline="0" dirty="0">
                          <a:ln>
                            <a:noFill/>
                          </a:ln>
                          <a:solidFill>
                            <a:srgbClr val="FFFFFF"/>
                          </a:solidFill>
                          <a:effectLst/>
                          <a:latin typeface="+mn-lt"/>
                          <a:ea typeface="ＭＳ Ｐゴシック" pitchFamily="-65" charset="-128"/>
                          <a:cs typeface="+mn-cs"/>
                        </a:rPr>
                      </a:b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31 Dec 2024</a:t>
                      </a:r>
                      <a:br>
                        <a:rPr kumimoji="0" lang="en-AU" sz="1400" b="1" i="0" u="none" strike="noStrike" kern="1200" cap="none" normalizeH="0" baseline="0" dirty="0">
                          <a:ln>
                            <a:noFill/>
                          </a:ln>
                          <a:solidFill>
                            <a:srgbClr val="FFFFFF"/>
                          </a:solidFill>
                          <a:effectLst/>
                          <a:latin typeface="+mn-lt"/>
                          <a:ea typeface="ＭＳ Ｐゴシック" pitchFamily="-65" charset="-128"/>
                          <a:cs typeface="+mn-cs"/>
                        </a:rPr>
                      </a:b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0"/>
                  </a:ext>
                </a:extLst>
              </a:tr>
              <a:tr h="318941">
                <a:tc>
                  <a:txBody>
                    <a:bodyPr/>
                    <a:lstStyle/>
                    <a:p>
                      <a:pPr algn="l" rtl="0" fontAlgn="ctr"/>
                      <a:r>
                        <a:rPr lang="en-AU" sz="1300" b="0" i="0" u="none" strike="noStrike" dirty="0">
                          <a:solidFill>
                            <a:srgbClr val="000000"/>
                          </a:solidFill>
                          <a:effectLst/>
                          <a:latin typeface="Arial" panose="020B0604020202020204" pitchFamily="34" charset="0"/>
                        </a:rPr>
                        <a:t>Defensive Australian shares</a:t>
                      </a:r>
                    </a:p>
                  </a:txBody>
                  <a:tcPr marL="9525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17.9</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18.3</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1"/>
                  </a:ext>
                </a:extLst>
              </a:tr>
              <a:tr h="318941">
                <a:tc>
                  <a:txBody>
                    <a:bodyPr/>
                    <a:lstStyle/>
                    <a:p>
                      <a:pPr algn="l" rtl="0" fontAlgn="ctr"/>
                      <a:r>
                        <a:rPr lang="en-AU" sz="1300" b="0" i="0" u="none" strike="noStrike" dirty="0">
                          <a:solidFill>
                            <a:srgbClr val="000000"/>
                          </a:solidFill>
                          <a:effectLst/>
                          <a:latin typeface="Arial" panose="020B0604020202020204" pitchFamily="34" charset="0"/>
                        </a:rPr>
                        <a:t>Global shares</a:t>
                      </a:r>
                    </a:p>
                  </a:txBody>
                  <a:tcPr marL="95250" marR="0" marT="0" marB="0" anchor="ctr">
                    <a:lnL w="12700" cap="flat" cmpd="sng" algn="ctr">
                      <a:solidFill>
                        <a:schemeClr val="bg1"/>
                      </a:solidFill>
                      <a:prstDash val="solid"/>
                      <a:round/>
                      <a:headEnd type="none" w="med" len="med"/>
                      <a:tailEnd type="none" w="med" len="med"/>
                    </a:lnL>
                    <a:solidFill>
                      <a:schemeClr val="accent4">
                        <a:lumMod val="10000"/>
                        <a:lumOff val="90000"/>
                      </a:schemeClr>
                    </a:solidFill>
                  </a:tcPr>
                </a:tc>
                <a:tc>
                  <a:txBody>
                    <a:bodyPr/>
                    <a:lstStyle/>
                    <a:p>
                      <a:pPr algn="ctr" rtl="0" fontAlgn="ctr"/>
                      <a:r>
                        <a:rPr lang="en-AU" sz="1300" b="0" i="0" u="none" strike="noStrike" dirty="0">
                          <a:solidFill>
                            <a:srgbClr val="000000"/>
                          </a:solidFill>
                          <a:effectLst/>
                          <a:latin typeface="Arial" panose="020B0604020202020204" pitchFamily="34" charset="0"/>
                        </a:rPr>
                        <a:t>31.3</a:t>
                      </a:r>
                    </a:p>
                  </a:txBody>
                  <a:tcPr marL="5443" marR="5443" marT="5443" marB="0" anchor="ctr">
                    <a:solidFill>
                      <a:schemeClr val="accent4">
                        <a:lumMod val="10000"/>
                        <a:lumOff val="90000"/>
                      </a:schemeClr>
                    </a:solidFill>
                  </a:tcPr>
                </a:tc>
                <a:tc>
                  <a:txBody>
                    <a:bodyPr/>
                    <a:lstStyle/>
                    <a:p>
                      <a:pPr algn="ctr" rtl="0" fontAlgn="ctr"/>
                      <a:r>
                        <a:rPr lang="en-AU" sz="1300" b="0" i="0" u="none" strike="noStrike" dirty="0">
                          <a:solidFill>
                            <a:srgbClr val="000000"/>
                          </a:solidFill>
                          <a:effectLst/>
                          <a:latin typeface="Arial" panose="020B0604020202020204" pitchFamily="34" charset="0"/>
                        </a:rPr>
                        <a:t>32.1</a:t>
                      </a:r>
                    </a:p>
                  </a:txBody>
                  <a:tcPr marL="5443" marR="5443" marT="5443" marB="0" anchor="ctr">
                    <a:lnR w="12700" cap="flat" cmpd="sng" algn="ctr">
                      <a:solidFill>
                        <a:schemeClr val="bg1"/>
                      </a:solidFill>
                      <a:prstDash val="solid"/>
                      <a:round/>
                      <a:headEnd type="none" w="med" len="med"/>
                      <a:tailEnd type="none" w="med" len="med"/>
                    </a:lnR>
                    <a:solidFill>
                      <a:schemeClr val="accent4">
                        <a:lumMod val="10000"/>
                        <a:lumOff val="90000"/>
                      </a:schemeClr>
                    </a:solidFill>
                  </a:tcPr>
                </a:tc>
                <a:extLst>
                  <a:ext uri="{0D108BD9-81ED-4DB2-BD59-A6C34878D82A}">
                    <a16:rowId xmlns:a16="http://schemas.microsoft.com/office/drawing/2014/main" val="10002"/>
                  </a:ext>
                </a:extLst>
              </a:tr>
              <a:tr h="318941">
                <a:tc>
                  <a:txBody>
                    <a:bodyPr/>
                    <a:lstStyle/>
                    <a:p>
                      <a:pPr algn="l" rtl="0" fontAlgn="ctr"/>
                      <a:r>
                        <a:rPr lang="en-AU" sz="1300" b="0" i="0" u="none" strike="noStrike" dirty="0">
                          <a:solidFill>
                            <a:srgbClr val="000000"/>
                          </a:solidFill>
                          <a:effectLst/>
                          <a:latin typeface="Arial" panose="020B0604020202020204" pitchFamily="34" charset="0"/>
                        </a:rPr>
                        <a:t>Private equity</a:t>
                      </a:r>
                    </a:p>
                  </a:txBody>
                  <a:tcPr marL="9525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3.7</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3.6</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318941">
                <a:tc>
                  <a:txBody>
                    <a:bodyPr/>
                    <a:lstStyle/>
                    <a:p>
                      <a:pPr algn="l" rtl="0" fontAlgn="ctr"/>
                      <a:r>
                        <a:rPr lang="en-AU" sz="1300" b="0" i="0" u="none" strike="noStrike" dirty="0">
                          <a:solidFill>
                            <a:srgbClr val="000000"/>
                          </a:solidFill>
                          <a:effectLst/>
                          <a:latin typeface="Arial" panose="020B0604020202020204" pitchFamily="34" charset="0"/>
                        </a:rPr>
                        <a:t>Infrastructure</a:t>
                      </a:r>
                    </a:p>
                  </a:txBody>
                  <a:tcPr marL="85725"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2.2</a:t>
                      </a:r>
                    </a:p>
                  </a:txBody>
                  <a:tcPr marL="5443" marR="5443" marT="5443" marB="0" anchor="ctr">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2.1</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639775046"/>
                  </a:ext>
                </a:extLst>
              </a:tr>
              <a:tr h="318941">
                <a:tc>
                  <a:txBody>
                    <a:bodyPr/>
                    <a:lstStyle/>
                    <a:p>
                      <a:pPr algn="l" rtl="0" fontAlgn="ctr"/>
                      <a:r>
                        <a:rPr lang="en-AU" sz="1300" b="0" i="0" u="none" strike="noStrike" dirty="0">
                          <a:solidFill>
                            <a:srgbClr val="000000"/>
                          </a:solidFill>
                          <a:effectLst/>
                          <a:latin typeface="Arial" panose="020B0604020202020204" pitchFamily="34" charset="0"/>
                        </a:rPr>
                        <a:t>Derivatives and currency strategies</a:t>
                      </a:r>
                    </a:p>
                  </a:txBody>
                  <a:tcPr marL="9525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13.1</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12.9</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246305842"/>
                  </a:ext>
                </a:extLst>
              </a:tr>
              <a:tr h="318941">
                <a:tc>
                  <a:txBody>
                    <a:bodyPr/>
                    <a:lstStyle/>
                    <a:p>
                      <a:pPr algn="l" rtl="0" fontAlgn="ctr"/>
                      <a:r>
                        <a:rPr lang="en-AU" sz="1300" b="0" i="0" u="none" strike="noStrike" dirty="0">
                          <a:solidFill>
                            <a:srgbClr val="000000"/>
                          </a:solidFill>
                          <a:effectLst/>
                          <a:latin typeface="Arial" panose="020B0604020202020204" pitchFamily="34" charset="0"/>
                        </a:rPr>
                        <a:t>MLC opportunistic capital solutions</a:t>
                      </a:r>
                    </a:p>
                  </a:txBody>
                  <a:tcPr marL="85725"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6.4</a:t>
                      </a:r>
                    </a:p>
                  </a:txBody>
                  <a:tcPr marL="5443" marR="5443" marT="5443" marB="0" anchor="ctr">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5.8</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283322492"/>
                  </a:ext>
                </a:extLst>
              </a:tr>
              <a:tr h="318941">
                <a:tc>
                  <a:txBody>
                    <a:bodyPr/>
                    <a:lstStyle/>
                    <a:p>
                      <a:pPr algn="l" rtl="0" fontAlgn="ctr"/>
                      <a:r>
                        <a:rPr lang="en-AU" sz="1300" b="0" i="0" u="none" strike="noStrike" dirty="0">
                          <a:solidFill>
                            <a:srgbClr val="000000"/>
                          </a:solidFill>
                          <a:effectLst/>
                          <a:latin typeface="Arial" panose="020B0604020202020204" pitchFamily="34" charset="0"/>
                        </a:rPr>
                        <a:t>Insurance-related investments</a:t>
                      </a:r>
                    </a:p>
                  </a:txBody>
                  <a:tcPr marL="85725"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4.2</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4.3</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889201178"/>
                  </a:ext>
                </a:extLst>
              </a:tr>
              <a:tr h="318941">
                <a:tc>
                  <a:txBody>
                    <a:bodyPr/>
                    <a:lstStyle/>
                    <a:p>
                      <a:pPr algn="l" rtl="0" fontAlgn="ctr"/>
                      <a:r>
                        <a:rPr lang="en-AU" sz="1300" b="0" i="0" u="none" strike="noStrike" dirty="0">
                          <a:solidFill>
                            <a:srgbClr val="000000"/>
                          </a:solidFill>
                          <a:effectLst/>
                          <a:latin typeface="Arial" panose="020B0604020202020204" pitchFamily="34" charset="0"/>
                        </a:rPr>
                        <a:t>All maturity debt</a:t>
                      </a:r>
                    </a:p>
                  </a:txBody>
                  <a:tcPr marL="9525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5</a:t>
                      </a:r>
                    </a:p>
                  </a:txBody>
                  <a:tcPr marL="5443" marR="5443" marT="5443" marB="0" anchor="ctr">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4.9</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2896802819"/>
                  </a:ext>
                </a:extLst>
              </a:tr>
              <a:tr h="321428">
                <a:tc>
                  <a:txBody>
                    <a:bodyPr/>
                    <a:lstStyle/>
                    <a:p>
                      <a:pPr marL="0" algn="l" defTabSz="914332" rtl="0" eaLnBrk="1" fontAlgn="ctr" latinLnBrk="0" hangingPunct="1"/>
                      <a:r>
                        <a:rPr lang="en-AU" sz="1300" b="0" i="0" u="none" strike="noStrike" kern="1200" dirty="0">
                          <a:solidFill>
                            <a:srgbClr val="000000"/>
                          </a:solidFill>
                          <a:effectLst/>
                          <a:latin typeface="Arial" panose="020B0604020202020204" pitchFamily="34" charset="0"/>
                          <a:ea typeface="+mn-ea"/>
                          <a:cs typeface="+mn-cs"/>
                        </a:rPr>
                        <a:t>Short maturity debt</a:t>
                      </a:r>
                    </a:p>
                  </a:txBody>
                  <a:tcPr marL="85725"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4.1</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4</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6"/>
                  </a:ext>
                </a:extLst>
              </a:tr>
              <a:tr h="318941">
                <a:tc>
                  <a:txBody>
                    <a:bodyPr/>
                    <a:lstStyle/>
                    <a:p>
                      <a:pPr algn="l" rtl="0" fontAlgn="ctr"/>
                      <a:r>
                        <a:rPr lang="en-AU" sz="1300" b="0" i="0" u="none" strike="noStrike" dirty="0">
                          <a:solidFill>
                            <a:srgbClr val="000000"/>
                          </a:solidFill>
                          <a:effectLst/>
                          <a:latin typeface="Arial" panose="020B0604020202020204" pitchFamily="34" charset="0"/>
                        </a:rPr>
                        <a:t>Australian inflation-linked bonds</a:t>
                      </a:r>
                    </a:p>
                  </a:txBody>
                  <a:tcPr marL="9525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3</a:t>
                      </a:r>
                    </a:p>
                  </a:txBody>
                  <a:tcPr marL="5443" marR="5443" marT="5443" marB="0" anchor="ctr">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3</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9"/>
                  </a:ext>
                </a:extLst>
              </a:tr>
              <a:tr h="318941">
                <a:tc>
                  <a:txBody>
                    <a:bodyPr/>
                    <a:lstStyle/>
                    <a:p>
                      <a:pPr algn="l" rtl="0" fontAlgn="ctr"/>
                      <a:r>
                        <a:rPr lang="en-AU" sz="1300" b="0" i="0" u="none" strike="noStrike" dirty="0">
                          <a:solidFill>
                            <a:srgbClr val="000000"/>
                          </a:solidFill>
                          <a:effectLst/>
                          <a:latin typeface="Arial" panose="020B0604020202020204" pitchFamily="34" charset="0"/>
                        </a:rPr>
                        <a:t>High yield bonds and loans</a:t>
                      </a:r>
                    </a:p>
                  </a:txBody>
                  <a:tcPr marL="85725"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7.6</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7.4</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207128123"/>
                  </a:ext>
                </a:extLst>
              </a:tr>
              <a:tr h="318941">
                <a:tc>
                  <a:txBody>
                    <a:bodyPr/>
                    <a:lstStyle/>
                    <a:p>
                      <a:pPr algn="l" rtl="0" fontAlgn="ctr"/>
                      <a:r>
                        <a:rPr lang="en-AU" sz="1300" b="0" i="0" u="none" strike="noStrike" dirty="0">
                          <a:solidFill>
                            <a:srgbClr val="000000"/>
                          </a:solidFill>
                          <a:effectLst/>
                          <a:latin typeface="Arial" panose="020B0604020202020204" pitchFamily="34" charset="0"/>
                        </a:rPr>
                        <a:t>Cash</a:t>
                      </a:r>
                    </a:p>
                  </a:txBody>
                  <a:tcPr marL="9525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1.6</a:t>
                      </a:r>
                    </a:p>
                  </a:txBody>
                  <a:tcPr marL="5443" marR="5443" marT="5443" marB="0" anchor="ctr">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1.7</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4171010627"/>
                  </a:ext>
                </a:extLst>
              </a:tr>
            </a:tbl>
          </a:graphicData>
        </a:graphic>
      </p:graphicFrame>
      <p:sp>
        <p:nvSpPr>
          <p:cNvPr id="11" name="Footer Placeholder 1">
            <a:extLst>
              <a:ext uri="{FF2B5EF4-FFF2-40B4-BE49-F238E27FC236}">
                <a16:creationId xmlns:a16="http://schemas.microsoft.com/office/drawing/2014/main" id="{023BDAD3-D43B-4EBF-9D10-BCB4BB52DB9A}"/>
              </a:ext>
            </a:extLst>
          </p:cNvPr>
          <p:cNvSpPr>
            <a:spLocks noGrp="1"/>
          </p:cNvSpPr>
          <p:nvPr>
            <p:ph type="ftr" sz="quarter" idx="11"/>
          </p:nvPr>
        </p:nvSpPr>
        <p:spPr>
          <a:xfrm>
            <a:off x="373664" y="6561510"/>
            <a:ext cx="2440557" cy="191279"/>
          </a:xfrm>
        </p:spPr>
        <p:txBody>
          <a:bodyPr/>
          <a:lstStyle/>
          <a:p>
            <a:pPr marL="0" marR="0" lvl="0" indent="0" algn="l" defTabSz="685749"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685749"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685749"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prstClr val="black"/>
                </a:solidFill>
                <a:effectLst/>
                <a:uLnTx/>
                <a:uFillTx/>
                <a:latin typeface="Arial" panose="020B0604020202020204"/>
                <a:ea typeface="+mn-ea"/>
                <a:cs typeface="+mn-cs"/>
              </a:rPr>
              <a:t>Source</a:t>
            </a:r>
            <a:r>
              <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rPr>
              <a:t>: MLC Asset Management Services Limited </a:t>
            </a:r>
            <a:br>
              <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rPr>
              <a:t> </a:t>
            </a:r>
            <a:br>
              <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Rectangle 14">
            <a:extLst>
              <a:ext uri="{FF2B5EF4-FFF2-40B4-BE49-F238E27FC236}">
                <a16:creationId xmlns:a16="http://schemas.microsoft.com/office/drawing/2014/main" id="{15E122A6-AA65-BFDE-988A-5582ECA93000}"/>
              </a:ext>
            </a:extLst>
          </p:cNvPr>
          <p:cNvSpPr>
            <a:spLocks noChangeArrowheads="1"/>
          </p:cNvSpPr>
          <p:nvPr/>
        </p:nvSpPr>
        <p:spPr bwMode="auto">
          <a:xfrm>
            <a:off x="5396340" y="1283728"/>
            <a:ext cx="6646503" cy="5093569"/>
          </a:xfrm>
          <a:prstGeom prst="rect">
            <a:avLst/>
          </a:prstGeom>
          <a:solidFill>
            <a:schemeClr val="bg1"/>
          </a:solidFill>
          <a:ln>
            <a:noFill/>
          </a:ln>
        </p:spPr>
        <p:txBody>
          <a:bodyPr lIns="144000" tIns="72000" rIns="72000" bIns="0" anchor="t" anchorCtr="0"/>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MLC Real Return portfolios have flexible asset allocations with few constraints which enable us to target tight control of risk over each portfolio’s time horizon. </a:t>
            </a:r>
            <a:b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rPr>
              <a:t>The portfolio’s main positions are:</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120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A relatively high level of diversified market exposure spread across traditional shares and fixed income assets. These exposures are supplemented by alternative sources of return such as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Private equity, MLC opportunistic capital solutions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and</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 Insurance-related investments.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We also maintain cost conscious hedging that should offset losses in the event that diversification fails. </a:t>
            </a:r>
            <a:endParaRPr lang="en-AU" sz="1200" dirty="0">
              <a:solidFill>
                <a:prstClr val="black"/>
              </a:solidFill>
              <a:latin typeface="Arial" panose="020B0604020202020204"/>
              <a:cs typeface="Arial" pitchFamily="34" charset="0"/>
            </a:endParaRPr>
          </a:p>
          <a:p>
            <a:pPr marL="171450" marR="0" lvl="0" indent="-171450" algn="l" defTabSz="914400" rtl="0" eaLnBrk="1" fontAlgn="auto" latinLnBrk="0" hangingPunct="1">
              <a:lnSpc>
                <a:spcPct val="100000"/>
              </a:lnSpc>
              <a:spcBef>
                <a:spcPts val="0"/>
              </a:spcBef>
              <a:spcAft>
                <a:spcPts val="120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We have a defensive orientation to both the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Australian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and</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 Global share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exposures</a:t>
            </a:r>
            <a:r>
              <a:rPr kumimoji="0" lang="en-AU" sz="1200" b="1"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The</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 </a:t>
            </a:r>
            <a:r>
              <a:rPr kumimoji="0" lang="en-AU" sz="1200" i="0" u="none" strike="noStrike" kern="1200" cap="none" spc="0" normalizeH="0" baseline="0" noProof="0" dirty="0">
                <a:ln>
                  <a:noFill/>
                </a:ln>
                <a:effectLst/>
                <a:uLnTx/>
                <a:uFillTx/>
                <a:latin typeface="Arial" panose="020B0604020202020204"/>
                <a:ea typeface="+mn-ea"/>
                <a:cs typeface="Arial" pitchFamily="34" charset="0"/>
              </a:rPr>
              <a:t>strategies are </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invested in what we believe are higher quality companies protected with a level of additional risk control by hedging part of the strategy against large losses. Our focus on quality and the hedging overlay reduces the risk of</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large negative returns in falling markets at the expense of participating in speculative markets.</a:t>
            </a:r>
          </a:p>
          <a:p>
            <a:pPr marL="171450" marR="0" lvl="0" indent="-171450" algn="l" defTabSz="914400" rtl="0" eaLnBrk="1" fontAlgn="auto" latinLnBrk="0" hangingPunct="1">
              <a:lnSpc>
                <a:spcPct val="100000"/>
              </a:lnSpc>
              <a:spcBef>
                <a:spcPts val="0"/>
              </a:spcBef>
              <a:spcAft>
                <a:spcPts val="120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Within our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Derivatives and currency strategies</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we hold an exposure to Australian nominal government</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bonds to add additional duration. With yields elevated compared to the recent past, bonds once again provide diversification against growth risk. The derivatives strategy also holds an exposure to Emerging Markets.</a:t>
            </a:r>
          </a:p>
          <a:p>
            <a:pPr marL="171450" marR="0" lvl="0" indent="-171450" algn="l" defTabSz="914400" rtl="0" eaLnBrk="1" fontAlgn="auto" latinLnBrk="0" hangingPunct="1">
              <a:lnSpc>
                <a:spcPct val="100000"/>
              </a:lnSpc>
              <a:spcBef>
                <a:spcPts val="0"/>
              </a:spcBef>
              <a:spcAft>
                <a:spcPts val="1200"/>
              </a:spcAft>
              <a:buClr>
                <a:srgbClr val="D86018"/>
              </a:buClr>
              <a:buSzTx/>
              <a:buFont typeface="Arial" panose="020B0604020202020204" pitchFamily="34" charset="0"/>
              <a:buChar char="•"/>
              <a:tabLst/>
              <a:defRPr/>
            </a:pP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Inflation-linked bonds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provide important inflation protection, reducing the portfolio’s exposure to inflationary risks and protecting against expectations of lower economic growth.</a:t>
            </a:r>
          </a:p>
          <a:p>
            <a:pPr marL="171450" marR="0" lvl="0" indent="-171450" algn="l" defTabSz="914400" rtl="0" eaLnBrk="1" fontAlgn="auto" latinLnBrk="0" hangingPunct="1">
              <a:lnSpc>
                <a:spcPct val="100000"/>
              </a:lnSpc>
              <a:spcBef>
                <a:spcPts val="0"/>
              </a:spcBef>
              <a:spcAft>
                <a:spcPts val="30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Combined, t</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rPr>
              <a:t>hese exposures position MLC Real Return Assertive favourably against its risk and return objectives. </a:t>
            </a:r>
          </a:p>
          <a:p>
            <a:pPr marL="171450" marR="0" lvl="0" indent="-171450" algn="l" defTabSz="914400" rtl="0" eaLnBrk="1" fontAlgn="auto" latinLnBrk="0" hangingPunct="1">
              <a:lnSpc>
                <a:spcPct val="100000"/>
              </a:lnSpc>
              <a:spcBef>
                <a:spcPts val="0"/>
              </a:spcBef>
              <a:spcAft>
                <a:spcPts val="300"/>
              </a:spcAft>
              <a:buClr>
                <a:srgbClr val="D86018"/>
              </a:buClr>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0" marR="0" lvl="0" indent="0" algn="l" defTabSz="914400" rtl="0" eaLnBrk="1" fontAlgn="auto" latinLnBrk="0" hangingPunct="1">
              <a:lnSpc>
                <a:spcPct val="100000"/>
              </a:lnSpc>
              <a:spcBef>
                <a:spcPts val="0"/>
              </a:spcBef>
              <a:spcAft>
                <a:spcPts val="300"/>
              </a:spcAft>
              <a:buClr>
                <a:srgbClr val="D86018"/>
              </a:buClr>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457200" marR="0" lvl="1" indent="0" algn="l" defTabSz="914400" rtl="0" eaLnBrk="1" fontAlgn="auto" latinLnBrk="0" hangingPunct="1">
              <a:lnSpc>
                <a:spcPct val="100000"/>
              </a:lnSpc>
              <a:spcBef>
                <a:spcPts val="0"/>
              </a:spcBef>
              <a:spcAft>
                <a:spcPts val="300"/>
              </a:spcAft>
              <a:buClr>
                <a:srgbClr val="473F3A"/>
              </a:buClr>
              <a:buSzTx/>
              <a:buFontTx/>
              <a:buNone/>
              <a:tabLst/>
              <a:defRPr/>
            </a:pPr>
            <a:endParaRPr kumimoji="0" lang="en-AU" sz="105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p:txBody>
      </p:sp>
      <p:sp>
        <p:nvSpPr>
          <p:cNvPr id="2" name="Slide Number Placeholder 3">
            <a:extLst>
              <a:ext uri="{FF2B5EF4-FFF2-40B4-BE49-F238E27FC236}">
                <a16:creationId xmlns:a16="http://schemas.microsoft.com/office/drawing/2014/main" id="{35588252-E579-4F8F-AD68-C427416D0702}"/>
              </a:ext>
            </a:extLst>
          </p:cNvPr>
          <p:cNvSpPr>
            <a:spLocks noGrp="1"/>
          </p:cNvSpPr>
          <p:nvPr>
            <p:ph type="sldNum" sz="quarter" idx="12"/>
          </p:nvPr>
        </p:nvSpPr>
        <p:spPr>
          <a:xfrm>
            <a:off x="11772843" y="6557371"/>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03307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6D5B47-01EF-0A88-DE96-43254318729B}"/>
              </a:ext>
            </a:extLst>
          </p:cNvPr>
          <p:cNvSpPr/>
          <p:nvPr/>
        </p:nvSpPr>
        <p:spPr>
          <a:xfrm>
            <a:off x="1" y="958615"/>
            <a:ext cx="12192000" cy="58993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366556" y="441978"/>
            <a:ext cx="9720000" cy="516637"/>
          </a:xfrm>
        </p:spPr>
        <p:txBody>
          <a:bodyPr/>
          <a:lstStyle/>
          <a:p>
            <a:r>
              <a:rPr lang="en-AU" sz="2400" dirty="0">
                <a:solidFill>
                  <a:schemeClr val="tx1"/>
                </a:solidFill>
                <a:latin typeface="Arial" charset="0"/>
                <a:cs typeface="Arial" charset="0"/>
              </a:rPr>
              <a:t>MLC Value Balanced 70 SMA</a:t>
            </a:r>
            <a:endParaRPr lang="en-AU" sz="2400" dirty="0">
              <a:solidFill>
                <a:schemeClr val="tx1"/>
              </a:solidFill>
            </a:endParaRPr>
          </a:p>
        </p:txBody>
      </p:sp>
      <p:sp>
        <p:nvSpPr>
          <p:cNvPr id="13" name="Slide Number Placeholder 3">
            <a:extLst>
              <a:ext uri="{FF2B5EF4-FFF2-40B4-BE49-F238E27FC236}">
                <a16:creationId xmlns:a16="http://schemas.microsoft.com/office/drawing/2014/main" id="{E74813DD-3832-43B8-89D5-879FEAB091B1}"/>
              </a:ext>
            </a:extLst>
          </p:cNvPr>
          <p:cNvSpPr txBox="1">
            <a:spLocks/>
          </p:cNvSpPr>
          <p:nvPr/>
        </p:nvSpPr>
        <p:spPr>
          <a:xfrm>
            <a:off x="11804155" y="6616642"/>
            <a:ext cx="257175" cy="191279"/>
          </a:xfrm>
          <a:prstGeom prst="rect">
            <a:avLst/>
          </a:prstGeom>
        </p:spPr>
        <p:txBody>
          <a:bodyPr vert="horz" wrap="none" lIns="0" tIns="0" rIns="0" bIns="0" rtlCol="0" anchor="ct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 name="Text Box 4">
            <a:extLst>
              <a:ext uri="{FF2B5EF4-FFF2-40B4-BE49-F238E27FC236}">
                <a16:creationId xmlns:a16="http://schemas.microsoft.com/office/drawing/2014/main" id="{BA7F9FBB-08FE-4C35-9872-283C6DD40E8E}"/>
              </a:ext>
            </a:extLst>
          </p:cNvPr>
          <p:cNvSpPr txBox="1">
            <a:spLocks noChangeArrowheads="1"/>
          </p:cNvSpPr>
          <p:nvPr/>
        </p:nvSpPr>
        <p:spPr bwMode="auto">
          <a:xfrm>
            <a:off x="228675" y="6645378"/>
            <a:ext cx="59753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a:t>
            </a:r>
            <a:r>
              <a:rPr kumimoji="0" lang="en-AU"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MLC Asset Management Pty Limited.</a:t>
            </a:r>
          </a:p>
        </p:txBody>
      </p:sp>
      <p:sp>
        <p:nvSpPr>
          <p:cNvPr id="16" name="Rectangle 15">
            <a:extLst>
              <a:ext uri="{FF2B5EF4-FFF2-40B4-BE49-F238E27FC236}">
                <a16:creationId xmlns:a16="http://schemas.microsoft.com/office/drawing/2014/main" id="{37CB7F0E-85B2-404E-B641-E7349E9199F3}"/>
              </a:ext>
            </a:extLst>
          </p:cNvPr>
          <p:cNvSpPr/>
          <p:nvPr/>
        </p:nvSpPr>
        <p:spPr>
          <a:xfrm>
            <a:off x="202311" y="6195645"/>
            <a:ext cx="5966019" cy="406165"/>
          </a:xfrm>
          <a:prstGeom prst="rect">
            <a:avLst/>
          </a:prstGeom>
          <a:solidFill>
            <a:schemeClr val="accent5">
              <a:lumMod val="75000"/>
            </a:schemeClr>
          </a:solidFill>
          <a:ln w="12700" cap="flat" cmpd="sng" algn="ctr">
            <a:noFill/>
            <a:prstDash val="solid"/>
            <a:miter lim="800000"/>
          </a:ln>
          <a:effectLst/>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dirty="0">
                <a:ln>
                  <a:noFill/>
                </a:ln>
                <a:solidFill>
                  <a:prstClr val="white"/>
                </a:solidFill>
                <a:effectLst/>
                <a:uLnTx/>
                <a:uFillTx/>
                <a:latin typeface="Arial" panose="020B0604020202020204"/>
                <a:ea typeface="+mn-ea"/>
                <a:cs typeface="Arial" pitchFamily="34" charset="0"/>
              </a:rPr>
              <a:t>Portfolio changes and insights are available in</a:t>
            </a:r>
            <a:br>
              <a:rPr kumimoji="0" lang="en-AU" sz="1050" b="1" i="0" u="none" strike="noStrike" kern="1200" cap="none" spc="0" normalizeH="0" baseline="0" noProof="0" dirty="0">
                <a:ln>
                  <a:noFill/>
                </a:ln>
                <a:solidFill>
                  <a:prstClr val="white"/>
                </a:solidFill>
                <a:effectLst/>
                <a:uLnTx/>
                <a:uFillTx/>
                <a:latin typeface="Arial" panose="020B0604020202020204"/>
                <a:ea typeface="+mn-ea"/>
                <a:cs typeface="Arial" pitchFamily="34" charset="0"/>
              </a:rPr>
            </a:br>
            <a:r>
              <a:rPr kumimoji="0" lang="en-AU" sz="1050" b="1" i="0" u="none" strike="noStrike" kern="1200" cap="none" spc="0" normalizeH="0" baseline="0" noProof="0" dirty="0">
                <a:ln>
                  <a:noFill/>
                </a:ln>
                <a:solidFill>
                  <a:prstClr val="white"/>
                </a:solidFill>
                <a:effectLst/>
                <a:uLnTx/>
                <a:uFillTx/>
                <a:latin typeface="Arial" panose="020B0604020202020204"/>
                <a:ea typeface="+mn-ea"/>
                <a:cs typeface="Arial" pitchFamily="34" charset="0"/>
              </a:rPr>
              <a:t> </a:t>
            </a:r>
            <a:r>
              <a:rPr kumimoji="0" lang="en-AU" sz="1050" b="1" i="0" u="none" strike="noStrike" kern="1200" cap="none" spc="0" normalizeH="0" baseline="0" noProof="0" dirty="0">
                <a:ln>
                  <a:noFill/>
                </a:ln>
                <a:solidFill>
                  <a:prstClr val="white"/>
                </a:solidFill>
                <a:effectLst/>
                <a:uLnTx/>
                <a:uFillTx/>
                <a:latin typeface="Arial" panose="020B0604020202020204"/>
                <a:ea typeface="+mn-ea"/>
                <a:cs typeface="Arial" pitchFamily="34" charset="0"/>
                <a:hlinkClick r:id="rId3">
                  <a:extLst>
                    <a:ext uri="{A12FA001-AC4F-418D-AE19-62706E023703}">
                      <ahyp:hlinkClr xmlns:ahyp="http://schemas.microsoft.com/office/drawing/2018/hyperlinkcolor" val="tx"/>
                    </a:ext>
                  </a:extLst>
                </a:hlinkClick>
              </a:rPr>
              <a:t>Portfolio Activity Reports and Monthly Reports at mlcam.com.au</a:t>
            </a:r>
            <a:endParaRPr kumimoji="0" lang="en-AU" sz="1050" b="1" i="0" u="none" strike="noStrike" kern="1200" cap="none" spc="0" normalizeH="0" baseline="0" noProof="0" dirty="0">
              <a:ln>
                <a:noFill/>
              </a:ln>
              <a:solidFill>
                <a:prstClr val="white"/>
              </a:solidFill>
              <a:effectLst/>
              <a:uLnTx/>
              <a:uFillTx/>
              <a:latin typeface="Arial" panose="020B0604020202020204"/>
              <a:ea typeface="+mn-ea"/>
              <a:cs typeface="Arial" pitchFamily="34" charset="0"/>
            </a:endParaRPr>
          </a:p>
        </p:txBody>
      </p:sp>
      <p:graphicFrame>
        <p:nvGraphicFramePr>
          <p:cNvPr id="4" name="Table 3">
            <a:extLst>
              <a:ext uri="{FF2B5EF4-FFF2-40B4-BE49-F238E27FC236}">
                <a16:creationId xmlns:a16="http://schemas.microsoft.com/office/drawing/2014/main" id="{97A9676D-9E8F-BBF7-FDEA-758805E08049}"/>
              </a:ext>
            </a:extLst>
          </p:cNvPr>
          <p:cNvGraphicFramePr>
            <a:graphicFrameLocks noGrp="1"/>
          </p:cNvGraphicFramePr>
          <p:nvPr/>
        </p:nvGraphicFramePr>
        <p:xfrm>
          <a:off x="179402" y="1074863"/>
          <a:ext cx="6024623" cy="5018394"/>
        </p:xfrm>
        <a:graphic>
          <a:graphicData uri="http://schemas.openxmlformats.org/drawingml/2006/table">
            <a:tbl>
              <a:tblPr firstRow="1" bandRow="1">
                <a:tableStyleId>{7DF18680-E054-41AD-8BC1-D1AEF772440D}</a:tableStyleId>
              </a:tblPr>
              <a:tblGrid>
                <a:gridCol w="2540504">
                  <a:extLst>
                    <a:ext uri="{9D8B030D-6E8A-4147-A177-3AD203B41FA5}">
                      <a16:colId xmlns:a16="http://schemas.microsoft.com/office/drawing/2014/main" val="20000"/>
                    </a:ext>
                  </a:extLst>
                </a:gridCol>
                <a:gridCol w="1161373">
                  <a:extLst>
                    <a:ext uri="{9D8B030D-6E8A-4147-A177-3AD203B41FA5}">
                      <a16:colId xmlns:a16="http://schemas.microsoft.com/office/drawing/2014/main" val="3149987986"/>
                    </a:ext>
                  </a:extLst>
                </a:gridCol>
                <a:gridCol w="1161373">
                  <a:extLst>
                    <a:ext uri="{9D8B030D-6E8A-4147-A177-3AD203B41FA5}">
                      <a16:colId xmlns:a16="http://schemas.microsoft.com/office/drawing/2014/main" val="2676959586"/>
                    </a:ext>
                  </a:extLst>
                </a:gridCol>
                <a:gridCol w="1161373">
                  <a:extLst>
                    <a:ext uri="{9D8B030D-6E8A-4147-A177-3AD203B41FA5}">
                      <a16:colId xmlns:a16="http://schemas.microsoft.com/office/drawing/2014/main" val="3942467060"/>
                    </a:ext>
                  </a:extLst>
                </a:gridCol>
              </a:tblGrid>
              <a:tr h="687452">
                <a:tc>
                  <a:txBody>
                    <a:bodyPr/>
                    <a:lstStyle/>
                    <a:p>
                      <a:pPr marL="0"/>
                      <a:r>
                        <a:rPr kumimoji="0" lang="en-US" altLang="en-US" sz="1600" b="1" i="0" u="none" strike="noStrike" kern="1200" cap="none" normalizeH="0" baseline="0" dirty="0">
                          <a:ln>
                            <a:noFill/>
                          </a:ln>
                          <a:solidFill>
                            <a:srgbClr val="FFFFFF"/>
                          </a:solidFill>
                          <a:effectLst/>
                          <a:latin typeface="+mn-lt"/>
                          <a:ea typeface="ＭＳ Ｐゴシック" pitchFamily="-65" charset="-128"/>
                          <a:cs typeface="+mn-cs"/>
                        </a:rPr>
                        <a:t>Asset allocation</a:t>
                      </a:r>
                    </a:p>
                  </a:txBody>
                  <a:tcPr marL="121944" marR="1219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31 Mar 2025</a:t>
                      </a:r>
                      <a:br>
                        <a:rPr kumimoji="0" lang="en-AU" sz="1400" b="1" i="0" u="none" strike="noStrike" kern="1200" cap="none" normalizeH="0" baseline="0" dirty="0">
                          <a:ln>
                            <a:noFill/>
                          </a:ln>
                          <a:solidFill>
                            <a:srgbClr val="FFFFFF"/>
                          </a:solidFill>
                          <a:effectLst/>
                          <a:latin typeface="+mn-lt"/>
                          <a:ea typeface="ＭＳ Ｐゴシック" pitchFamily="-65" charset="-128"/>
                          <a:cs typeface="+mn-cs"/>
                        </a:rPr>
                      </a:b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31 Dec 2024</a:t>
                      </a:r>
                      <a:br>
                        <a:rPr kumimoji="0" lang="en-AU" sz="1400" b="1" i="0" u="none" strike="noStrike" kern="1200" cap="none" normalizeH="0" baseline="0" dirty="0">
                          <a:ln>
                            <a:noFill/>
                          </a:ln>
                          <a:solidFill>
                            <a:srgbClr val="FFFFFF"/>
                          </a:solidFill>
                          <a:effectLst/>
                          <a:latin typeface="+mn-lt"/>
                          <a:ea typeface="ＭＳ Ｐゴシック" pitchFamily="-65" charset="-128"/>
                          <a:cs typeface="+mn-cs"/>
                        </a:rPr>
                      </a:b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Asset class ranges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0"/>
                  </a:ext>
                </a:extLst>
              </a:tr>
              <a:tr h="309353">
                <a:tc>
                  <a:txBody>
                    <a:bodyPr/>
                    <a:lstStyle/>
                    <a:p>
                      <a:pPr algn="l" rtl="0" fontAlgn="b"/>
                      <a:r>
                        <a:rPr lang="en-AU" sz="1300" b="1" kern="1200" dirty="0">
                          <a:solidFill>
                            <a:schemeClr val="tx1"/>
                          </a:solidFill>
                          <a:latin typeface="+mn-lt"/>
                          <a:ea typeface="+mn-ea"/>
                          <a:cs typeface="Arial" pitchFamily="34" charset="0"/>
                        </a:rPr>
                        <a:t>Australian shares</a:t>
                      </a:r>
                    </a:p>
                  </a:txBody>
                  <a:tcPr marL="144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22.5</a:t>
                      </a:r>
                    </a:p>
                  </a:txBody>
                  <a:tcPr marL="5443" marR="5443" marT="5443"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23.3</a:t>
                      </a:r>
                    </a:p>
                  </a:txBody>
                  <a:tcPr marL="5443" marR="5443" marT="5443" marB="0" anchor="ctr">
                    <a:solidFill>
                      <a:srgbClr val="E7E9E9"/>
                    </a:solidFill>
                  </a:tcPr>
                </a:tc>
                <a:tc>
                  <a:txBody>
                    <a:bodyPr/>
                    <a:lstStyle/>
                    <a:p>
                      <a:pPr marL="0" algn="ctr" defTabSz="914400" rtl="0" eaLnBrk="1" fontAlgn="b" latinLnBrk="0" hangingPunct="1"/>
                      <a:r>
                        <a:rPr lang="en-AU" sz="1300" b="1" kern="1200" dirty="0">
                          <a:solidFill>
                            <a:schemeClr val="tx1"/>
                          </a:solidFill>
                          <a:latin typeface="+mn-lt"/>
                          <a:ea typeface="+mn-ea"/>
                          <a:cs typeface="Arial" pitchFamily="34" charset="0"/>
                        </a:rPr>
                        <a:t>20% - 50%</a:t>
                      </a:r>
                    </a:p>
                  </a:txBody>
                  <a:tcPr marL="0" marR="0" marT="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1"/>
                  </a:ext>
                </a:extLst>
              </a:tr>
              <a:tr h="309353">
                <a:tc>
                  <a:txBody>
                    <a:bodyPr/>
                    <a:lstStyle/>
                    <a:p>
                      <a:pPr algn="l" rtl="0" fontAlgn="b"/>
                      <a:r>
                        <a:rPr lang="en-AU" sz="1300" b="1" kern="1200" dirty="0">
                          <a:solidFill>
                            <a:schemeClr val="tx1"/>
                          </a:solidFill>
                          <a:latin typeface="+mn-lt"/>
                          <a:ea typeface="+mn-ea"/>
                          <a:cs typeface="Arial" pitchFamily="34" charset="0"/>
                        </a:rPr>
                        <a:t>Global shares</a:t>
                      </a:r>
                    </a:p>
                  </a:txBody>
                  <a:tcPr marL="144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29.8</a:t>
                      </a:r>
                    </a:p>
                  </a:txBody>
                  <a:tcPr marL="5443" marR="5443" marT="5443" marB="0" anchor="ctr">
                    <a:solidFill>
                      <a:srgbClr val="E7E9E9"/>
                    </a:solidFill>
                  </a:tcPr>
                </a:tc>
                <a:tc>
                  <a:txBody>
                    <a:bodyPr/>
                    <a:lstStyle/>
                    <a:p>
                      <a:pPr algn="ctr" rtl="0" fontAlgn="b"/>
                      <a:r>
                        <a:rPr lang="en-AU" sz="1300" b="1" i="0" u="none" strike="noStrike">
                          <a:solidFill>
                            <a:srgbClr val="000000"/>
                          </a:solidFill>
                          <a:effectLst/>
                          <a:latin typeface="Arial" panose="020B0604020202020204" pitchFamily="34" charset="0"/>
                        </a:rPr>
                        <a:t>30.1</a:t>
                      </a:r>
                    </a:p>
                  </a:txBody>
                  <a:tcPr marL="5443" marR="5443" marT="5443" marB="0" anchor="ctr">
                    <a:solidFill>
                      <a:srgbClr val="E7E9E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AU" sz="1300" b="1" kern="1200" dirty="0">
                          <a:solidFill>
                            <a:schemeClr val="tx1"/>
                          </a:solidFill>
                          <a:latin typeface="+mn-lt"/>
                          <a:ea typeface="+mn-ea"/>
                          <a:cs typeface="Arial" pitchFamily="34" charset="0"/>
                        </a:rPr>
                        <a:t>10% - 50%</a:t>
                      </a:r>
                    </a:p>
                  </a:txBody>
                  <a:tcPr marL="0" marR="0" marT="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2368121824"/>
                  </a:ext>
                </a:extLst>
              </a:tr>
              <a:tr h="309353">
                <a:tc>
                  <a:txBody>
                    <a:bodyPr/>
                    <a:lstStyle/>
                    <a:p>
                      <a:pPr algn="l" rtl="0" fontAlgn="b"/>
                      <a:r>
                        <a:rPr lang="en-AU" sz="1200" kern="1200" dirty="0">
                          <a:solidFill>
                            <a:schemeClr val="tx1"/>
                          </a:solidFill>
                          <a:latin typeface="+mn-lt"/>
                          <a:ea typeface="+mn-ea"/>
                          <a:cs typeface="Arial" pitchFamily="34" charset="0"/>
                        </a:rPr>
                        <a:t>Global shares (unhedged)</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chemeClr val="tx1"/>
                          </a:solidFill>
                          <a:effectLst/>
                          <a:latin typeface="Arial" panose="020B0604020202020204" pitchFamily="34" charset="0"/>
                        </a:rPr>
                        <a:t>15.7</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15.8</a:t>
                      </a:r>
                    </a:p>
                  </a:txBody>
                  <a:tcPr marL="5443" marR="5443" marT="5443" marB="0" anchor="ctr">
                    <a:solidFill>
                      <a:schemeClr val="bg1"/>
                    </a:solidFill>
                  </a:tcPr>
                </a:tc>
                <a:tc>
                  <a:txBody>
                    <a:bodyPr/>
                    <a:lstStyle/>
                    <a:p>
                      <a:pPr algn="ctr" rtl="0" fontAlgn="b"/>
                      <a:endParaRPr lang="en-AU" sz="1200" b="0" i="0" u="none" strike="noStrike" dirty="0">
                        <a:solidFill>
                          <a:schemeClr val="tx1"/>
                        </a:solidFill>
                        <a:effectLst/>
                        <a:latin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309353">
                <a:tc>
                  <a:txBody>
                    <a:bodyPr/>
                    <a:lstStyle/>
                    <a:p>
                      <a:pPr algn="l" rtl="0" fontAlgn="b"/>
                      <a:r>
                        <a:rPr lang="en-AU" sz="1200" kern="1200" dirty="0">
                          <a:solidFill>
                            <a:schemeClr val="tx1"/>
                          </a:solidFill>
                          <a:latin typeface="+mn-lt"/>
                          <a:ea typeface="+mn-ea"/>
                          <a:cs typeface="Arial" pitchFamily="34" charset="0"/>
                        </a:rPr>
                        <a:t>Global shares (hedged)</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chemeClr val="tx1"/>
                          </a:solidFill>
                          <a:effectLst/>
                          <a:latin typeface="Arial" panose="020B0604020202020204" pitchFamily="34" charset="0"/>
                        </a:rPr>
                        <a:t>14.1</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14.3</a:t>
                      </a:r>
                    </a:p>
                  </a:txBody>
                  <a:tcPr marL="5443" marR="5443" marT="5443" marB="0" anchor="ctr">
                    <a:solidFill>
                      <a:schemeClr val="bg1"/>
                    </a:solidFill>
                  </a:tcPr>
                </a:tc>
                <a:tc>
                  <a:txBody>
                    <a:bodyPr/>
                    <a:lstStyle/>
                    <a:p>
                      <a:pPr algn="ctr" rtl="0" fontAlgn="b"/>
                      <a:endParaRPr lang="en-AU" sz="1200" b="0" i="0" u="none" strike="noStrike" dirty="0">
                        <a:solidFill>
                          <a:schemeClr val="tx1"/>
                        </a:solidFill>
                        <a:effectLst/>
                        <a:latin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309353">
                <a:tc>
                  <a:txBody>
                    <a:bodyPr/>
                    <a:lstStyle/>
                    <a:p>
                      <a:pPr algn="l" rtl="0" fontAlgn="b"/>
                      <a:r>
                        <a:rPr lang="en-AU" sz="1300" b="1" kern="1200" dirty="0">
                          <a:solidFill>
                            <a:schemeClr val="tx1"/>
                          </a:solidFill>
                          <a:latin typeface="+mn-lt"/>
                          <a:ea typeface="+mn-ea"/>
                          <a:cs typeface="Arial" pitchFamily="34" charset="0"/>
                        </a:rPr>
                        <a:t>Property and Infrastructure</a:t>
                      </a:r>
                    </a:p>
                  </a:txBody>
                  <a:tcPr marL="144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6.6</a:t>
                      </a:r>
                    </a:p>
                  </a:txBody>
                  <a:tcPr marL="5443" marR="5443" marT="5443"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6.4</a:t>
                      </a:r>
                    </a:p>
                  </a:txBody>
                  <a:tcPr marL="5443" marR="5443" marT="5443" marB="0" anchor="ctr">
                    <a:solidFill>
                      <a:srgbClr val="E7E9E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AU" sz="1300" b="1" kern="1200" dirty="0">
                          <a:solidFill>
                            <a:schemeClr val="tx1"/>
                          </a:solidFill>
                          <a:latin typeface="+mn-lt"/>
                          <a:ea typeface="+mn-ea"/>
                          <a:cs typeface="Arial" pitchFamily="34" charset="0"/>
                        </a:rPr>
                        <a:t>0% - 20%</a:t>
                      </a:r>
                    </a:p>
                  </a:txBody>
                  <a:tcPr marL="0" marR="0" marT="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883702527"/>
                  </a:ext>
                </a:extLst>
              </a:tr>
              <a:tr h="309353">
                <a:tc>
                  <a:txBody>
                    <a:bodyPr/>
                    <a:lstStyle/>
                    <a:p>
                      <a:pPr algn="l" rtl="0" fontAlgn="b"/>
                      <a:r>
                        <a:rPr lang="en-AU" sz="1200" b="0" kern="1200" dirty="0">
                          <a:solidFill>
                            <a:schemeClr val="tx1"/>
                          </a:solidFill>
                          <a:latin typeface="+mn-lt"/>
                          <a:ea typeface="+mn-ea"/>
                          <a:cs typeface="Arial" pitchFamily="34" charset="0"/>
                        </a:rPr>
                        <a:t>Listed property</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chemeClr val="tx1"/>
                          </a:solidFill>
                          <a:effectLst/>
                          <a:latin typeface="Arial" panose="020B0604020202020204" pitchFamily="34" charset="0"/>
                        </a:rPr>
                        <a:t>3.5</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3.4</a:t>
                      </a:r>
                    </a:p>
                  </a:txBody>
                  <a:tcPr marL="5443" marR="5443" marT="5443"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AU" sz="1200" b="0" kern="1200" dirty="0">
                        <a:solidFill>
                          <a:schemeClr val="tx1"/>
                        </a:solidFill>
                        <a:latin typeface="+mn-lt"/>
                        <a:ea typeface="+mn-ea"/>
                        <a:cs typeface="Arial" pitchFamily="34" charset="0"/>
                      </a:endParaRPr>
                    </a:p>
                  </a:txBody>
                  <a:tcPr marL="0" marR="0" marT="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498239051"/>
                  </a:ext>
                </a:extLst>
              </a:tr>
              <a:tr h="309353">
                <a:tc>
                  <a:txBody>
                    <a:bodyPr/>
                    <a:lstStyle/>
                    <a:p>
                      <a:pPr algn="l" rtl="0" fontAlgn="b"/>
                      <a:r>
                        <a:rPr lang="en-AU" sz="1200" b="0" kern="1200" dirty="0">
                          <a:solidFill>
                            <a:schemeClr val="tx1"/>
                          </a:solidFill>
                          <a:latin typeface="+mn-lt"/>
                          <a:ea typeface="+mn-ea"/>
                          <a:cs typeface="Arial" pitchFamily="34" charset="0"/>
                        </a:rPr>
                        <a:t>Listed infrastructure</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chemeClr val="tx1"/>
                          </a:solidFill>
                          <a:effectLst/>
                          <a:latin typeface="Arial" panose="020B0604020202020204" pitchFamily="34" charset="0"/>
                        </a:rPr>
                        <a:t>3.1</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2.9</a:t>
                      </a:r>
                    </a:p>
                  </a:txBody>
                  <a:tcPr marL="5443" marR="5443" marT="5443"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AU" sz="1200" b="0" kern="1200" dirty="0">
                        <a:solidFill>
                          <a:schemeClr val="tx1"/>
                        </a:solidFill>
                        <a:latin typeface="+mn-lt"/>
                        <a:ea typeface="+mn-ea"/>
                        <a:cs typeface="Arial" pitchFamily="34" charset="0"/>
                      </a:endParaRPr>
                    </a:p>
                  </a:txBody>
                  <a:tcPr marL="0" marR="0" marT="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217526850"/>
                  </a:ext>
                </a:extLst>
              </a:tr>
              <a:tr h="309353">
                <a:tc>
                  <a:txBody>
                    <a:bodyPr/>
                    <a:lstStyle/>
                    <a:p>
                      <a:pPr algn="l" rtl="0" fontAlgn="b"/>
                      <a:r>
                        <a:rPr lang="en-AU" sz="1300" b="1" kern="1200" dirty="0">
                          <a:solidFill>
                            <a:schemeClr val="tx1"/>
                          </a:solidFill>
                          <a:latin typeface="+mn-lt"/>
                          <a:ea typeface="+mn-ea"/>
                          <a:cs typeface="Arial" pitchFamily="34" charset="0"/>
                        </a:rPr>
                        <a:t>Alternatives</a:t>
                      </a:r>
                    </a:p>
                  </a:txBody>
                  <a:tcPr marL="144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9.9</a:t>
                      </a:r>
                    </a:p>
                  </a:txBody>
                  <a:tcPr marL="5443" marR="5443" marT="5443"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9.9</a:t>
                      </a:r>
                    </a:p>
                  </a:txBody>
                  <a:tcPr marL="5443" marR="5443" marT="5443" marB="0" anchor="ctr">
                    <a:solidFill>
                      <a:srgbClr val="E7E9E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AU" sz="1300" b="1" kern="1200" dirty="0">
                          <a:solidFill>
                            <a:schemeClr val="tx1"/>
                          </a:solidFill>
                          <a:latin typeface="+mn-lt"/>
                          <a:ea typeface="+mn-ea"/>
                          <a:cs typeface="Arial" pitchFamily="34" charset="0"/>
                        </a:rPr>
                        <a:t>0% - 20%</a:t>
                      </a:r>
                    </a:p>
                  </a:txBody>
                  <a:tcPr marL="0" marR="0" marT="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489679031"/>
                  </a:ext>
                </a:extLst>
              </a:tr>
              <a:tr h="309353">
                <a:tc>
                  <a:txBody>
                    <a:bodyPr/>
                    <a:lstStyle/>
                    <a:p>
                      <a:pPr algn="l" rtl="0" fontAlgn="b"/>
                      <a:r>
                        <a:rPr lang="en-AU" sz="1200" kern="1200" dirty="0">
                          <a:solidFill>
                            <a:schemeClr val="tx1"/>
                          </a:solidFill>
                          <a:latin typeface="+mn-lt"/>
                          <a:ea typeface="+mn-ea"/>
                          <a:cs typeface="Arial" pitchFamily="34" charset="0"/>
                        </a:rPr>
                        <a:t>Real return strategy </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chemeClr val="tx1"/>
                          </a:solidFill>
                          <a:effectLst/>
                          <a:latin typeface="Arial" panose="020B0604020202020204" pitchFamily="34" charset="0"/>
                        </a:rPr>
                        <a:t>9.9</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9.9</a:t>
                      </a:r>
                    </a:p>
                  </a:txBody>
                  <a:tcPr marL="5443" marR="5443" marT="5443"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AU" sz="1200" kern="1200" dirty="0">
                        <a:solidFill>
                          <a:schemeClr val="tx1"/>
                        </a:solidFill>
                        <a:latin typeface="+mn-lt"/>
                        <a:ea typeface="+mn-ea"/>
                        <a:cs typeface="Arial" pitchFamily="34" charset="0"/>
                      </a:endParaRPr>
                    </a:p>
                  </a:txBody>
                  <a:tcPr marL="0" marR="0" marT="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106201003"/>
                  </a:ext>
                </a:extLst>
              </a:tr>
              <a:tr h="309353">
                <a:tc>
                  <a:txBody>
                    <a:bodyPr/>
                    <a:lstStyle/>
                    <a:p>
                      <a:pPr algn="l" rtl="0" fontAlgn="b"/>
                      <a:r>
                        <a:rPr lang="en-AU" sz="1300" b="1" kern="1200" dirty="0">
                          <a:solidFill>
                            <a:schemeClr val="tx1"/>
                          </a:solidFill>
                          <a:latin typeface="+mn-lt"/>
                          <a:ea typeface="+mn-ea"/>
                          <a:cs typeface="Arial" pitchFamily="34" charset="0"/>
                        </a:rPr>
                        <a:t>Fixed income</a:t>
                      </a:r>
                    </a:p>
                  </a:txBody>
                  <a:tcPr marL="144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27.5</a:t>
                      </a:r>
                    </a:p>
                  </a:txBody>
                  <a:tcPr marL="5443" marR="5443" marT="5443"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25.7</a:t>
                      </a:r>
                    </a:p>
                  </a:txBody>
                  <a:tcPr marL="5443" marR="5443" marT="5443" marB="0" anchor="ctr">
                    <a:solidFill>
                      <a:srgbClr val="E7E9E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AU" sz="1300" b="1" kern="1200" dirty="0">
                          <a:solidFill>
                            <a:schemeClr val="tx1"/>
                          </a:solidFill>
                          <a:latin typeface="+mn-lt"/>
                          <a:ea typeface="+mn-ea"/>
                          <a:cs typeface="Arial" pitchFamily="34" charset="0"/>
                        </a:rPr>
                        <a:t>5% – 40%</a:t>
                      </a:r>
                    </a:p>
                  </a:txBody>
                  <a:tcPr marL="0" marR="0" marT="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5"/>
                  </a:ext>
                </a:extLst>
              </a:tr>
              <a:tr h="309353">
                <a:tc>
                  <a:txBody>
                    <a:bodyPr/>
                    <a:lstStyle/>
                    <a:p>
                      <a:pPr algn="l" rtl="0" fontAlgn="b"/>
                      <a:r>
                        <a:rPr lang="en-AU" sz="1200" kern="1200" dirty="0">
                          <a:solidFill>
                            <a:schemeClr val="tx1"/>
                          </a:solidFill>
                          <a:latin typeface="+mn-lt"/>
                          <a:ea typeface="+mn-ea"/>
                          <a:cs typeface="Arial" pitchFamily="34" charset="0"/>
                        </a:rPr>
                        <a:t>All maturities</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chemeClr val="tx1"/>
                          </a:solidFill>
                          <a:effectLst/>
                          <a:latin typeface="Arial" panose="020B0604020202020204" pitchFamily="34" charset="0"/>
                        </a:rPr>
                        <a:t>12.2</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12.0</a:t>
                      </a:r>
                    </a:p>
                  </a:txBody>
                  <a:tcPr marL="5443" marR="5443" marT="5443" marB="0" anchor="ctr">
                    <a:solidFill>
                      <a:schemeClr val="bg1"/>
                    </a:solidFill>
                  </a:tcPr>
                </a:tc>
                <a:tc>
                  <a:txBody>
                    <a:bodyPr/>
                    <a:lstStyle/>
                    <a:p>
                      <a:pPr algn="ctr" rtl="0" fontAlgn="b"/>
                      <a:endParaRPr lang="en-AU" sz="1200" b="0" i="0" u="none" strike="noStrike" dirty="0">
                        <a:solidFill>
                          <a:schemeClr val="tx1"/>
                        </a:solidFill>
                        <a:effectLst/>
                        <a:latin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397506630"/>
                  </a:ext>
                </a:extLst>
              </a:tr>
              <a:tr h="309353">
                <a:tc>
                  <a:txBody>
                    <a:bodyPr/>
                    <a:lstStyle/>
                    <a:p>
                      <a:pPr algn="l" rtl="0" fontAlgn="b"/>
                      <a:r>
                        <a:rPr lang="en-AU" sz="1200" kern="1200" dirty="0">
                          <a:solidFill>
                            <a:schemeClr val="tx1"/>
                          </a:solidFill>
                          <a:latin typeface="+mn-lt"/>
                          <a:ea typeface="+mn-ea"/>
                          <a:cs typeface="Arial" pitchFamily="34" charset="0"/>
                        </a:rPr>
                        <a:t>Short maturities</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chemeClr val="tx1"/>
                          </a:solidFill>
                          <a:effectLst/>
                          <a:latin typeface="Arial" panose="020B0604020202020204" pitchFamily="34" charset="0"/>
                        </a:rPr>
                        <a:t>6.1</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5.3</a:t>
                      </a:r>
                    </a:p>
                  </a:txBody>
                  <a:tcPr marL="5443" marR="5443" marT="5443" marB="0" anchor="ctr">
                    <a:solidFill>
                      <a:schemeClr val="bg1"/>
                    </a:solidFill>
                  </a:tcPr>
                </a:tc>
                <a:tc>
                  <a:txBody>
                    <a:bodyPr/>
                    <a:lstStyle/>
                    <a:p>
                      <a:pPr algn="ctr" rtl="0" fontAlgn="b"/>
                      <a:endParaRPr lang="en-AU" sz="1200" b="0" i="0" u="none" strike="noStrike" dirty="0">
                        <a:solidFill>
                          <a:schemeClr val="tx1"/>
                        </a:solidFill>
                        <a:effectLst/>
                        <a:latin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4233329050"/>
                  </a:ext>
                </a:extLst>
              </a:tr>
              <a:tr h="309353">
                <a:tc>
                  <a:txBody>
                    <a:bodyPr/>
                    <a:lstStyle/>
                    <a:p>
                      <a:pPr algn="l" rtl="0" fontAlgn="b"/>
                      <a:r>
                        <a:rPr lang="en-AU" sz="1200" kern="1200" dirty="0">
                          <a:solidFill>
                            <a:schemeClr val="tx1"/>
                          </a:solidFill>
                          <a:latin typeface="+mn-lt"/>
                          <a:ea typeface="+mn-ea"/>
                          <a:cs typeface="Arial" pitchFamily="34" charset="0"/>
                        </a:rPr>
                        <a:t>High yield bonds and loans</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chemeClr val="tx1"/>
                          </a:solidFill>
                          <a:effectLst/>
                          <a:latin typeface="Arial" panose="020B0604020202020204" pitchFamily="34" charset="0"/>
                        </a:rPr>
                        <a:t>9.2</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8.4</a:t>
                      </a:r>
                    </a:p>
                  </a:txBody>
                  <a:tcPr marL="5443" marR="5443" marT="5443" marB="0" anchor="ctr">
                    <a:solidFill>
                      <a:schemeClr val="bg1"/>
                    </a:solidFill>
                  </a:tcPr>
                </a:tc>
                <a:tc>
                  <a:txBody>
                    <a:bodyPr/>
                    <a:lstStyle/>
                    <a:p>
                      <a:pPr algn="ctr" rtl="0" fontAlgn="b"/>
                      <a:endParaRPr lang="en-AU" sz="1200" b="0" i="0" u="none" strike="noStrike" dirty="0">
                        <a:solidFill>
                          <a:schemeClr val="tx1"/>
                        </a:solidFill>
                        <a:effectLst/>
                        <a:latin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7"/>
                  </a:ext>
                </a:extLst>
              </a:tr>
              <a:tr h="309353">
                <a:tc>
                  <a:txBody>
                    <a:bodyPr/>
                    <a:lstStyle/>
                    <a:p>
                      <a:pPr algn="l" rtl="0" fontAlgn="b"/>
                      <a:r>
                        <a:rPr lang="en-AU" sz="1300" b="1" kern="1200" dirty="0">
                          <a:solidFill>
                            <a:schemeClr val="tx1"/>
                          </a:solidFill>
                          <a:latin typeface="+mn-lt"/>
                          <a:ea typeface="+mn-ea"/>
                          <a:cs typeface="Arial" pitchFamily="34" charset="0"/>
                        </a:rPr>
                        <a:t>Cash</a:t>
                      </a:r>
                    </a:p>
                  </a:txBody>
                  <a:tcPr marL="144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3.7</a:t>
                      </a:r>
                    </a:p>
                  </a:txBody>
                  <a:tcPr marL="5443" marR="5443" marT="5443"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4.6</a:t>
                      </a:r>
                    </a:p>
                  </a:txBody>
                  <a:tcPr marL="5443" marR="5443" marT="5443" marB="0" anchor="ctr">
                    <a:solidFill>
                      <a:srgbClr val="E7E9E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AU" sz="1300" b="1" kern="1200" dirty="0">
                          <a:solidFill>
                            <a:schemeClr val="tx1"/>
                          </a:solidFill>
                          <a:latin typeface="+mn-lt"/>
                          <a:ea typeface="+mn-ea"/>
                          <a:cs typeface="Arial" pitchFamily="34" charset="0"/>
                        </a:rPr>
                        <a:t>2% - 15%</a:t>
                      </a:r>
                    </a:p>
                  </a:txBody>
                  <a:tcPr marL="0" marR="0" marT="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9"/>
                  </a:ext>
                </a:extLst>
              </a:tr>
            </a:tbl>
          </a:graphicData>
        </a:graphic>
      </p:graphicFrame>
      <p:sp>
        <p:nvSpPr>
          <p:cNvPr id="3" name="Rectangle 14">
            <a:extLst>
              <a:ext uri="{FF2B5EF4-FFF2-40B4-BE49-F238E27FC236}">
                <a16:creationId xmlns:a16="http://schemas.microsoft.com/office/drawing/2014/main" id="{84C51A4F-2A85-E6ED-D547-84EAA9580738}"/>
              </a:ext>
            </a:extLst>
          </p:cNvPr>
          <p:cNvSpPr>
            <a:spLocks noChangeArrowheads="1"/>
          </p:cNvSpPr>
          <p:nvPr/>
        </p:nvSpPr>
        <p:spPr bwMode="auto">
          <a:xfrm>
            <a:off x="6306295" y="1067557"/>
            <a:ext cx="5755035" cy="5539358"/>
          </a:xfrm>
          <a:prstGeom prst="rect">
            <a:avLst/>
          </a:prstGeom>
          <a:solidFill>
            <a:schemeClr val="bg1"/>
          </a:solidFill>
          <a:ln>
            <a:noFill/>
          </a:ln>
        </p:spPr>
        <p:txBody>
          <a:bodyPr lIns="144000" tIns="72000" rIns="72000" bIns="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The MLC Managed Account Strategies are focused on providing investors with above-inflation returns through professionally managed portfolios that are diversified across asset classes, specialist investment managers, and stocks. </a:t>
            </a:r>
            <a:br>
              <a:rPr kumimoji="0" lang="en-AU" sz="1200" b="1"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br>
              <a:rPr kumimoji="0" lang="en-AU" sz="1200" b="1"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rPr>
              <a:t>The portfolio’s main positions are</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a:t>
            </a:r>
          </a:p>
          <a:p>
            <a:pPr marL="285750" marR="0" lvl="0" indent="-2857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Within large-cap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Australian shares</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we </a:t>
            </a:r>
            <a:r>
              <a:rPr lang="en-AU" sz="1200" dirty="0">
                <a:solidFill>
                  <a:prstClr val="black"/>
                </a:solidFill>
                <a:latin typeface="Arial" panose="020B0604020202020204"/>
                <a:cs typeface="Arial" pitchFamily="34" charset="0"/>
              </a:rPr>
              <a:t>see more subdued earnings growth on still elevated valuations. As such, they represent a likely funding source to incrementally add to global developed market shares</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We maintain an exposure to Australian small and mid-caps and see these allocations aligning with superior earnings growth and over time, stronger capital growth.</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285750" marR="0" lvl="0" indent="-2857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lang="en-AU" sz="1200" dirty="0">
                <a:solidFill>
                  <a:prstClr val="black"/>
                </a:solidFill>
                <a:latin typeface="Arial" panose="020B0604020202020204"/>
                <a:cs typeface="Arial" pitchFamily="34" charset="0"/>
              </a:rPr>
              <a:t>Foreign currency has a role to play during environments of market stress, and on that basis, the addition to developed market </a:t>
            </a:r>
            <a:r>
              <a:rPr lang="en-AU" sz="1200" b="1" dirty="0">
                <a:solidFill>
                  <a:schemeClr val="accent1"/>
                </a:solidFill>
                <a:latin typeface="Arial" panose="020B0604020202020204"/>
                <a:cs typeface="Arial" pitchFamily="34" charset="0"/>
              </a:rPr>
              <a:t>Global shares </a:t>
            </a:r>
            <a:r>
              <a:rPr lang="en-AU" sz="1200" dirty="0">
                <a:solidFill>
                  <a:prstClr val="black"/>
                </a:solidFill>
                <a:latin typeface="Arial" panose="020B0604020202020204"/>
                <a:cs typeface="Arial" pitchFamily="34" charset="0"/>
              </a:rPr>
              <a:t>is planned to be on an unhedged basis. </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285750" marR="0" lvl="0" indent="-2857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lang="en-AU" sz="1200" dirty="0">
                <a:solidFill>
                  <a:prstClr val="black"/>
                </a:solidFill>
                <a:latin typeface="Arial" panose="020B0604020202020204"/>
                <a:cs typeface="Arial" pitchFamily="34" charset="0"/>
              </a:rPr>
              <a:t>We maintain a medium-term outlook of more sticky inflation and gradually easing bond yields, supporting solid underlying cash flows within global </a:t>
            </a:r>
            <a:r>
              <a:rPr lang="en-AU" sz="1200" b="1" dirty="0">
                <a:solidFill>
                  <a:schemeClr val="accent1"/>
                </a:solidFill>
                <a:latin typeface="Arial" panose="020B0604020202020204"/>
                <a:cs typeface="Arial" pitchFamily="34" charset="0"/>
              </a:rPr>
              <a:t>Infrastructure</a:t>
            </a:r>
            <a:r>
              <a:rPr lang="en-AU" sz="1200" dirty="0">
                <a:solidFill>
                  <a:prstClr val="black"/>
                </a:solidFill>
                <a:latin typeface="Arial" panose="020B0604020202020204"/>
                <a:cs typeface="Arial" pitchFamily="34" charset="0"/>
              </a:rPr>
              <a:t> and </a:t>
            </a:r>
            <a:r>
              <a:rPr lang="en-AU" sz="1200" b="1" dirty="0">
                <a:solidFill>
                  <a:schemeClr val="accent1"/>
                </a:solidFill>
                <a:latin typeface="Arial" panose="020B0604020202020204"/>
                <a:cs typeface="Arial" pitchFamily="34" charset="0"/>
              </a:rPr>
              <a:t>Property</a:t>
            </a:r>
            <a:r>
              <a:rPr lang="en-AU" sz="1200" dirty="0">
                <a:solidFill>
                  <a:prstClr val="black"/>
                </a:solidFill>
                <a:latin typeface="Arial" panose="020B0604020202020204"/>
                <a:cs typeface="Arial" pitchFamily="34" charset="0"/>
              </a:rPr>
              <a:t>. </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AU" sz="1200" i="0" u="none" strike="noStrike" kern="1200" cap="none" spc="0" normalizeH="0" baseline="0" noProof="0" dirty="0">
                <a:ln>
                  <a:noFill/>
                </a:ln>
                <a:effectLst/>
                <a:uLnTx/>
                <a:uFillTx/>
                <a:latin typeface="Arial" panose="020B0604020202020204" pitchFamily="34" charset="0"/>
                <a:ea typeface="Arial" panose="020B0604020202020204" pitchFamily="34" charset="0"/>
                <a:cs typeface="Arial" panose="020B0604020202020204" pitchFamily="34" charset="0"/>
              </a:rPr>
              <a:t>The allocation to </a:t>
            </a:r>
            <a:r>
              <a:rPr kumimoji="0" lang="en-AU" sz="1200" b="1" i="0" u="none" strike="noStrike" kern="1200" cap="none" spc="0" normalizeH="0" baseline="0" noProof="0" dirty="0">
                <a:ln>
                  <a:noFill/>
                </a:ln>
                <a:solidFill>
                  <a:srgbClr val="D86018"/>
                </a:solidFill>
                <a:effectLst/>
                <a:uLnTx/>
                <a:uFillTx/>
                <a:latin typeface="Arial" panose="020B0604020202020204" pitchFamily="34" charset="0"/>
                <a:ea typeface="Arial" panose="020B0604020202020204" pitchFamily="34" charset="0"/>
                <a:cs typeface="Arial" panose="020B0604020202020204" pitchFamily="34" charset="0"/>
              </a:rPr>
              <a:t>Alternatives</a:t>
            </a: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provides the portfolios with diversification and versatility in downside scenarios. This resilience was clearly demonstrated over recent amplified market uncertainty and volatility. </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285750" marR="0" lvl="0" indent="-2857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We believe active management is appropriate within </a:t>
            </a:r>
            <a:r>
              <a:rPr kumimoji="0" lang="en-AU" sz="1200" b="1" i="0" u="none" strike="noStrike" kern="1200" cap="none" spc="0" normalizeH="0" baseline="0" noProof="0" dirty="0">
                <a:ln>
                  <a:noFill/>
                </a:ln>
                <a:solidFill>
                  <a:srgbClr val="D86018"/>
                </a:solidFill>
                <a:effectLst/>
                <a:uLnTx/>
                <a:uFillTx/>
                <a:latin typeface="Arial" panose="020B0604020202020204" pitchFamily="34" charset="0"/>
                <a:ea typeface="Arial" panose="020B0604020202020204" pitchFamily="34" charset="0"/>
                <a:cs typeface="Arial" panose="020B0604020202020204" pitchFamily="34" charset="0"/>
              </a:rPr>
              <a:t>Fixed income </a:t>
            </a: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to effectively navigate what is likely to remain a more turbulent interest rate and yield curve environment. We see favourable risk-reward attributes with longer duration Australian and global fixed income. </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p:txBody>
      </p:sp>
    </p:spTree>
    <p:extLst>
      <p:ext uri="{BB962C8B-B14F-4D97-AF65-F5344CB8AC3E}">
        <p14:creationId xmlns:p14="http://schemas.microsoft.com/office/powerpoint/2010/main" val="627969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00E873-487D-80B4-46B4-8CE980FBB0F1}"/>
              </a:ext>
            </a:extLst>
          </p:cNvPr>
          <p:cNvSpPr/>
          <p:nvPr/>
        </p:nvSpPr>
        <p:spPr>
          <a:xfrm>
            <a:off x="1" y="958615"/>
            <a:ext cx="12192000" cy="58993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366556" y="441978"/>
            <a:ext cx="9720000" cy="516637"/>
          </a:xfrm>
        </p:spPr>
        <p:txBody>
          <a:bodyPr/>
          <a:lstStyle/>
          <a:p>
            <a:r>
              <a:rPr lang="en-AU" sz="2400" dirty="0">
                <a:solidFill>
                  <a:schemeClr val="tx1"/>
                </a:solidFill>
                <a:latin typeface="Arial" charset="0"/>
                <a:cs typeface="Arial" charset="0"/>
              </a:rPr>
              <a:t>MLC Premium Balanced 70 SMA</a:t>
            </a:r>
            <a:endParaRPr lang="en-AU" sz="2400" dirty="0">
              <a:solidFill>
                <a:schemeClr val="tx1"/>
              </a:solidFill>
            </a:endParaRPr>
          </a:p>
        </p:txBody>
      </p:sp>
      <p:sp>
        <p:nvSpPr>
          <p:cNvPr id="13" name="Slide Number Placeholder 3">
            <a:extLst>
              <a:ext uri="{FF2B5EF4-FFF2-40B4-BE49-F238E27FC236}">
                <a16:creationId xmlns:a16="http://schemas.microsoft.com/office/drawing/2014/main" id="{E74813DD-3832-43B8-89D5-879FEAB091B1}"/>
              </a:ext>
            </a:extLst>
          </p:cNvPr>
          <p:cNvSpPr txBox="1">
            <a:spLocks/>
          </p:cNvSpPr>
          <p:nvPr/>
        </p:nvSpPr>
        <p:spPr>
          <a:xfrm>
            <a:off x="11819419" y="6641782"/>
            <a:ext cx="257175" cy="191279"/>
          </a:xfrm>
          <a:prstGeom prst="rect">
            <a:avLst/>
          </a:prstGeom>
        </p:spPr>
        <p:txBody>
          <a:bodyPr vert="horz" wrap="none" lIns="0" tIns="0" rIns="0" bIns="0" rtlCol="0" anchor="ct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 name="Text Box 4">
            <a:extLst>
              <a:ext uri="{FF2B5EF4-FFF2-40B4-BE49-F238E27FC236}">
                <a16:creationId xmlns:a16="http://schemas.microsoft.com/office/drawing/2014/main" id="{BA7F9FBB-08FE-4C35-9872-283C6DD40E8E}"/>
              </a:ext>
            </a:extLst>
          </p:cNvPr>
          <p:cNvSpPr txBox="1">
            <a:spLocks noChangeArrowheads="1"/>
          </p:cNvSpPr>
          <p:nvPr/>
        </p:nvSpPr>
        <p:spPr bwMode="auto">
          <a:xfrm>
            <a:off x="230036" y="6645377"/>
            <a:ext cx="59753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a:t>
            </a:r>
            <a:r>
              <a:rPr kumimoji="0" lang="en-AU"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MLC Asset Management Pty Limited.</a:t>
            </a:r>
          </a:p>
        </p:txBody>
      </p:sp>
      <p:graphicFrame>
        <p:nvGraphicFramePr>
          <p:cNvPr id="4" name="Table 3">
            <a:extLst>
              <a:ext uri="{FF2B5EF4-FFF2-40B4-BE49-F238E27FC236}">
                <a16:creationId xmlns:a16="http://schemas.microsoft.com/office/drawing/2014/main" id="{97A9676D-9E8F-BBF7-FDEA-758805E08049}"/>
              </a:ext>
            </a:extLst>
          </p:cNvPr>
          <p:cNvGraphicFramePr>
            <a:graphicFrameLocks noGrp="1"/>
          </p:cNvGraphicFramePr>
          <p:nvPr/>
        </p:nvGraphicFramePr>
        <p:xfrm>
          <a:off x="175606" y="1074863"/>
          <a:ext cx="6026401" cy="5018020"/>
        </p:xfrm>
        <a:graphic>
          <a:graphicData uri="http://schemas.openxmlformats.org/drawingml/2006/table">
            <a:tbl>
              <a:tblPr firstRow="1" bandRow="1">
                <a:tableStyleId>{7DF18680-E054-41AD-8BC1-D1AEF772440D}</a:tableStyleId>
              </a:tblPr>
              <a:tblGrid>
                <a:gridCol w="2541253">
                  <a:extLst>
                    <a:ext uri="{9D8B030D-6E8A-4147-A177-3AD203B41FA5}">
                      <a16:colId xmlns:a16="http://schemas.microsoft.com/office/drawing/2014/main" val="20000"/>
                    </a:ext>
                  </a:extLst>
                </a:gridCol>
                <a:gridCol w="1161716">
                  <a:extLst>
                    <a:ext uri="{9D8B030D-6E8A-4147-A177-3AD203B41FA5}">
                      <a16:colId xmlns:a16="http://schemas.microsoft.com/office/drawing/2014/main" val="3149987986"/>
                    </a:ext>
                  </a:extLst>
                </a:gridCol>
                <a:gridCol w="1161716">
                  <a:extLst>
                    <a:ext uri="{9D8B030D-6E8A-4147-A177-3AD203B41FA5}">
                      <a16:colId xmlns:a16="http://schemas.microsoft.com/office/drawing/2014/main" val="2676959586"/>
                    </a:ext>
                  </a:extLst>
                </a:gridCol>
                <a:gridCol w="1161716">
                  <a:extLst>
                    <a:ext uri="{9D8B030D-6E8A-4147-A177-3AD203B41FA5}">
                      <a16:colId xmlns:a16="http://schemas.microsoft.com/office/drawing/2014/main" val="3942467060"/>
                    </a:ext>
                  </a:extLst>
                </a:gridCol>
              </a:tblGrid>
              <a:tr h="687400">
                <a:tc>
                  <a:txBody>
                    <a:bodyPr/>
                    <a:lstStyle/>
                    <a:p>
                      <a:pPr marL="0"/>
                      <a:r>
                        <a:rPr kumimoji="0" lang="en-US" altLang="en-US" sz="1600" b="1" i="0" u="none" strike="noStrike" kern="1200" cap="none" normalizeH="0" baseline="0" dirty="0">
                          <a:ln>
                            <a:noFill/>
                          </a:ln>
                          <a:solidFill>
                            <a:srgbClr val="FFFFFF"/>
                          </a:solidFill>
                          <a:effectLst/>
                          <a:latin typeface="+mn-lt"/>
                          <a:ea typeface="ＭＳ Ｐゴシック" pitchFamily="-65" charset="-128"/>
                          <a:cs typeface="+mn-cs"/>
                        </a:rPr>
                        <a:t>Asset allocation</a:t>
                      </a:r>
                    </a:p>
                  </a:txBody>
                  <a:tcPr marL="121944" marR="1219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31 Mar 2025</a:t>
                      </a:r>
                      <a:br>
                        <a:rPr kumimoji="0" lang="en-AU" sz="1400" b="1" i="0" u="none" strike="noStrike" kern="1200" cap="none" normalizeH="0" baseline="0" dirty="0">
                          <a:ln>
                            <a:noFill/>
                          </a:ln>
                          <a:solidFill>
                            <a:srgbClr val="FFFFFF"/>
                          </a:solidFill>
                          <a:effectLst/>
                          <a:latin typeface="+mn-lt"/>
                          <a:ea typeface="ＭＳ Ｐゴシック" pitchFamily="-65" charset="-128"/>
                          <a:cs typeface="+mn-cs"/>
                        </a:rPr>
                      </a:b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31 Dec 2024</a:t>
                      </a:r>
                      <a:br>
                        <a:rPr kumimoji="0" lang="en-AU" sz="1400" b="1" i="0" u="none" strike="noStrike" kern="1200" cap="none" normalizeH="0" baseline="0" dirty="0">
                          <a:ln>
                            <a:noFill/>
                          </a:ln>
                          <a:solidFill>
                            <a:srgbClr val="FFFFFF"/>
                          </a:solidFill>
                          <a:effectLst/>
                          <a:latin typeface="+mn-lt"/>
                          <a:ea typeface="ＭＳ Ｐゴシック" pitchFamily="-65" charset="-128"/>
                          <a:cs typeface="+mn-cs"/>
                        </a:rPr>
                      </a:b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Asset class ranges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0"/>
                  </a:ext>
                </a:extLst>
              </a:tr>
              <a:tr h="309330">
                <a:tc>
                  <a:txBody>
                    <a:bodyPr/>
                    <a:lstStyle/>
                    <a:p>
                      <a:pPr algn="l" rtl="0" fontAlgn="b"/>
                      <a:r>
                        <a:rPr lang="en-AU" sz="1300" b="1" kern="1200" dirty="0">
                          <a:solidFill>
                            <a:schemeClr val="tx1"/>
                          </a:solidFill>
                          <a:latin typeface="+mn-lt"/>
                          <a:ea typeface="+mn-ea"/>
                          <a:cs typeface="Arial" pitchFamily="34" charset="0"/>
                        </a:rPr>
                        <a:t>Australian shares</a:t>
                      </a:r>
                    </a:p>
                  </a:txBody>
                  <a:tcPr marL="144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23.6</a:t>
                      </a:r>
                    </a:p>
                  </a:txBody>
                  <a:tcPr marL="5443" marR="5443" marT="5443"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24.3</a:t>
                      </a:r>
                    </a:p>
                  </a:txBody>
                  <a:tcPr marL="5443" marR="5443" marT="5443" marB="0" anchor="ctr">
                    <a:solidFill>
                      <a:srgbClr val="E7E9E9"/>
                    </a:solidFill>
                  </a:tcPr>
                </a:tc>
                <a:tc>
                  <a:txBody>
                    <a:bodyPr/>
                    <a:lstStyle/>
                    <a:p>
                      <a:pPr marL="0" algn="ctr" defTabSz="914400" rtl="0" eaLnBrk="1" fontAlgn="b" latinLnBrk="0" hangingPunct="1"/>
                      <a:r>
                        <a:rPr lang="en-AU" sz="1300" b="1" kern="1200" dirty="0">
                          <a:solidFill>
                            <a:schemeClr val="tx1"/>
                          </a:solidFill>
                          <a:latin typeface="+mn-lt"/>
                          <a:ea typeface="+mn-ea"/>
                          <a:cs typeface="Arial" pitchFamily="34" charset="0"/>
                        </a:rPr>
                        <a:t>20% - 50%</a:t>
                      </a:r>
                    </a:p>
                  </a:txBody>
                  <a:tcPr marL="0" marR="0" marT="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1"/>
                  </a:ext>
                </a:extLst>
              </a:tr>
              <a:tr h="309330">
                <a:tc>
                  <a:txBody>
                    <a:bodyPr/>
                    <a:lstStyle/>
                    <a:p>
                      <a:pPr algn="l" rtl="0" fontAlgn="b"/>
                      <a:r>
                        <a:rPr lang="en-AU" sz="1300" b="1" kern="1200" dirty="0">
                          <a:solidFill>
                            <a:schemeClr val="tx1"/>
                          </a:solidFill>
                          <a:latin typeface="+mn-lt"/>
                          <a:ea typeface="+mn-ea"/>
                          <a:cs typeface="Arial" pitchFamily="34" charset="0"/>
                        </a:rPr>
                        <a:t>Global shares</a:t>
                      </a:r>
                    </a:p>
                  </a:txBody>
                  <a:tcPr marL="144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28.3</a:t>
                      </a:r>
                    </a:p>
                  </a:txBody>
                  <a:tcPr marL="5443" marR="5443" marT="5443" marB="0" anchor="ctr">
                    <a:solidFill>
                      <a:srgbClr val="E7E9E9"/>
                    </a:solidFill>
                  </a:tcPr>
                </a:tc>
                <a:tc>
                  <a:txBody>
                    <a:bodyPr/>
                    <a:lstStyle/>
                    <a:p>
                      <a:pPr algn="ctr" rtl="0" fontAlgn="b"/>
                      <a:r>
                        <a:rPr lang="en-AU" sz="1300" b="1" i="0" u="none" strike="noStrike">
                          <a:solidFill>
                            <a:srgbClr val="000000"/>
                          </a:solidFill>
                          <a:effectLst/>
                          <a:latin typeface="Arial" panose="020B0604020202020204" pitchFamily="34" charset="0"/>
                        </a:rPr>
                        <a:t>28.3</a:t>
                      </a:r>
                    </a:p>
                  </a:txBody>
                  <a:tcPr marL="5443" marR="5443" marT="5443" marB="0" anchor="ctr">
                    <a:solidFill>
                      <a:srgbClr val="E7E9E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AU" sz="1300" b="1" kern="1200" dirty="0">
                          <a:solidFill>
                            <a:schemeClr val="tx1"/>
                          </a:solidFill>
                          <a:latin typeface="+mn-lt"/>
                          <a:ea typeface="+mn-ea"/>
                          <a:cs typeface="Arial" pitchFamily="34" charset="0"/>
                        </a:rPr>
                        <a:t>10% - 50%</a:t>
                      </a:r>
                    </a:p>
                  </a:txBody>
                  <a:tcPr marL="0" marR="0" marT="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2368121824"/>
                  </a:ext>
                </a:extLst>
              </a:tr>
              <a:tr h="309330">
                <a:tc>
                  <a:txBody>
                    <a:bodyPr/>
                    <a:lstStyle/>
                    <a:p>
                      <a:pPr algn="l" rtl="0" fontAlgn="b"/>
                      <a:r>
                        <a:rPr lang="en-AU" sz="1200" kern="1200" dirty="0">
                          <a:solidFill>
                            <a:schemeClr val="tx1"/>
                          </a:solidFill>
                          <a:latin typeface="+mn-lt"/>
                          <a:ea typeface="+mn-ea"/>
                          <a:cs typeface="Arial" pitchFamily="34" charset="0"/>
                        </a:rPr>
                        <a:t>Global shares (unhedged)</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chemeClr val="tx1"/>
                          </a:solidFill>
                          <a:effectLst/>
                          <a:latin typeface="Arial" panose="020B0604020202020204" pitchFamily="34" charset="0"/>
                        </a:rPr>
                        <a:t>14.6</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14.5</a:t>
                      </a:r>
                    </a:p>
                  </a:txBody>
                  <a:tcPr marL="5443" marR="5443" marT="5443" marB="0" anchor="ctr">
                    <a:solidFill>
                      <a:schemeClr val="bg1"/>
                    </a:solidFill>
                  </a:tcPr>
                </a:tc>
                <a:tc>
                  <a:txBody>
                    <a:bodyPr/>
                    <a:lstStyle/>
                    <a:p>
                      <a:pPr algn="ctr" rtl="0" fontAlgn="b"/>
                      <a:endParaRPr lang="en-AU" sz="1200" b="0" i="0" u="none" strike="noStrike" dirty="0">
                        <a:solidFill>
                          <a:schemeClr val="tx1"/>
                        </a:solidFill>
                        <a:effectLst/>
                        <a:latin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309330">
                <a:tc>
                  <a:txBody>
                    <a:bodyPr/>
                    <a:lstStyle/>
                    <a:p>
                      <a:pPr algn="l" rtl="0" fontAlgn="b"/>
                      <a:r>
                        <a:rPr lang="en-AU" sz="1200" kern="1200" dirty="0">
                          <a:solidFill>
                            <a:schemeClr val="tx1"/>
                          </a:solidFill>
                          <a:latin typeface="+mn-lt"/>
                          <a:ea typeface="+mn-ea"/>
                          <a:cs typeface="Arial" pitchFamily="34" charset="0"/>
                        </a:rPr>
                        <a:t>Global shares (hedged)</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chemeClr val="tx1"/>
                          </a:solidFill>
                          <a:effectLst/>
                          <a:latin typeface="Arial" panose="020B0604020202020204" pitchFamily="34" charset="0"/>
                        </a:rPr>
                        <a:t>13.8</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13.8</a:t>
                      </a:r>
                    </a:p>
                  </a:txBody>
                  <a:tcPr marL="5443" marR="5443" marT="5443" marB="0" anchor="ctr">
                    <a:solidFill>
                      <a:schemeClr val="bg1"/>
                    </a:solidFill>
                  </a:tcPr>
                </a:tc>
                <a:tc>
                  <a:txBody>
                    <a:bodyPr/>
                    <a:lstStyle/>
                    <a:p>
                      <a:pPr algn="ctr" rtl="0" fontAlgn="b"/>
                      <a:endParaRPr lang="en-AU" sz="1200" b="0" i="0" u="none" strike="noStrike" dirty="0">
                        <a:solidFill>
                          <a:schemeClr val="tx1"/>
                        </a:solidFill>
                        <a:effectLst/>
                        <a:latin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309330">
                <a:tc>
                  <a:txBody>
                    <a:bodyPr/>
                    <a:lstStyle/>
                    <a:p>
                      <a:pPr algn="l" rtl="0" fontAlgn="b"/>
                      <a:r>
                        <a:rPr lang="en-AU" sz="1300" b="1" kern="1200" dirty="0">
                          <a:solidFill>
                            <a:schemeClr val="tx1"/>
                          </a:solidFill>
                          <a:latin typeface="+mn-lt"/>
                          <a:ea typeface="+mn-ea"/>
                          <a:cs typeface="Arial" pitchFamily="34" charset="0"/>
                        </a:rPr>
                        <a:t>Property and Infrastructure</a:t>
                      </a:r>
                    </a:p>
                  </a:txBody>
                  <a:tcPr marL="144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6.9</a:t>
                      </a:r>
                    </a:p>
                  </a:txBody>
                  <a:tcPr marL="5443" marR="5443" marT="5443"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6.7</a:t>
                      </a:r>
                    </a:p>
                  </a:txBody>
                  <a:tcPr marL="5443" marR="5443" marT="5443" marB="0" anchor="ctr">
                    <a:solidFill>
                      <a:srgbClr val="E7E9E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AU" sz="1300" b="1" kern="1200" dirty="0">
                          <a:solidFill>
                            <a:schemeClr val="tx1"/>
                          </a:solidFill>
                          <a:latin typeface="+mn-lt"/>
                          <a:ea typeface="+mn-ea"/>
                          <a:cs typeface="Arial" pitchFamily="34" charset="0"/>
                        </a:rPr>
                        <a:t>0% - 20%</a:t>
                      </a:r>
                    </a:p>
                  </a:txBody>
                  <a:tcPr marL="0" marR="0" marT="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883702527"/>
                  </a:ext>
                </a:extLst>
              </a:tr>
              <a:tr h="309330">
                <a:tc>
                  <a:txBody>
                    <a:bodyPr/>
                    <a:lstStyle/>
                    <a:p>
                      <a:pPr algn="l" rtl="0" fontAlgn="b"/>
                      <a:r>
                        <a:rPr lang="en-AU" sz="1200" b="0" kern="1200" dirty="0">
                          <a:solidFill>
                            <a:schemeClr val="tx1"/>
                          </a:solidFill>
                          <a:latin typeface="+mn-lt"/>
                          <a:ea typeface="+mn-ea"/>
                          <a:cs typeface="Arial" pitchFamily="34" charset="0"/>
                        </a:rPr>
                        <a:t>Listed property</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chemeClr val="tx1"/>
                          </a:solidFill>
                          <a:effectLst/>
                          <a:latin typeface="Arial" panose="020B0604020202020204" pitchFamily="34" charset="0"/>
                        </a:rPr>
                        <a:t>3.8</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3.8</a:t>
                      </a:r>
                    </a:p>
                  </a:txBody>
                  <a:tcPr marL="5443" marR="5443" marT="5443"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AU" sz="1200" b="0" kern="1200" dirty="0">
                        <a:solidFill>
                          <a:schemeClr val="tx1"/>
                        </a:solidFill>
                        <a:latin typeface="+mn-lt"/>
                        <a:ea typeface="+mn-ea"/>
                        <a:cs typeface="Arial" pitchFamily="34" charset="0"/>
                      </a:endParaRPr>
                    </a:p>
                  </a:txBody>
                  <a:tcPr marL="0" marR="0" marT="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953009204"/>
                  </a:ext>
                </a:extLst>
              </a:tr>
              <a:tr h="309330">
                <a:tc>
                  <a:txBody>
                    <a:bodyPr/>
                    <a:lstStyle/>
                    <a:p>
                      <a:pPr algn="l" rtl="0" fontAlgn="b"/>
                      <a:r>
                        <a:rPr lang="en-AU" sz="1200" b="0" kern="1200" dirty="0">
                          <a:solidFill>
                            <a:schemeClr val="tx1"/>
                          </a:solidFill>
                          <a:latin typeface="+mn-lt"/>
                          <a:ea typeface="+mn-ea"/>
                          <a:cs typeface="Arial" pitchFamily="34" charset="0"/>
                        </a:rPr>
                        <a:t>Listed infrastructure</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chemeClr val="tx1"/>
                          </a:solidFill>
                          <a:effectLst/>
                          <a:latin typeface="Arial" panose="020B0604020202020204" pitchFamily="34" charset="0"/>
                        </a:rPr>
                        <a:t>3.1</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2.9</a:t>
                      </a:r>
                    </a:p>
                  </a:txBody>
                  <a:tcPr marL="5443" marR="5443" marT="5443"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AU" sz="1200" b="0" kern="1200" dirty="0">
                        <a:solidFill>
                          <a:schemeClr val="tx1"/>
                        </a:solidFill>
                        <a:latin typeface="+mn-lt"/>
                        <a:ea typeface="+mn-ea"/>
                        <a:cs typeface="Arial" pitchFamily="34" charset="0"/>
                      </a:endParaRPr>
                    </a:p>
                  </a:txBody>
                  <a:tcPr marL="0" marR="0" marT="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147477119"/>
                  </a:ext>
                </a:extLst>
              </a:tr>
              <a:tr h="309330">
                <a:tc>
                  <a:txBody>
                    <a:bodyPr/>
                    <a:lstStyle/>
                    <a:p>
                      <a:pPr algn="l" rtl="0" fontAlgn="b"/>
                      <a:r>
                        <a:rPr lang="en-AU" sz="1300" b="1" kern="1200" dirty="0">
                          <a:solidFill>
                            <a:schemeClr val="tx1"/>
                          </a:solidFill>
                          <a:latin typeface="+mn-lt"/>
                          <a:ea typeface="+mn-ea"/>
                          <a:cs typeface="Arial" pitchFamily="34" charset="0"/>
                        </a:rPr>
                        <a:t>Alternatives</a:t>
                      </a:r>
                    </a:p>
                  </a:txBody>
                  <a:tcPr marL="144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10.2</a:t>
                      </a:r>
                    </a:p>
                  </a:txBody>
                  <a:tcPr marL="5443" marR="5443" marT="5443"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10.3</a:t>
                      </a:r>
                    </a:p>
                  </a:txBody>
                  <a:tcPr marL="5443" marR="5443" marT="5443" marB="0" anchor="ctr">
                    <a:solidFill>
                      <a:srgbClr val="E7E9E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AU" sz="1300" b="1" kern="1200" dirty="0">
                          <a:solidFill>
                            <a:schemeClr val="tx1"/>
                          </a:solidFill>
                          <a:latin typeface="+mn-lt"/>
                          <a:ea typeface="+mn-ea"/>
                          <a:cs typeface="Arial" pitchFamily="34" charset="0"/>
                        </a:rPr>
                        <a:t>0% - 20%</a:t>
                      </a:r>
                    </a:p>
                  </a:txBody>
                  <a:tcPr marL="0" marR="0" marT="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489679031"/>
                  </a:ext>
                </a:extLst>
              </a:tr>
              <a:tr h="309330">
                <a:tc>
                  <a:txBody>
                    <a:bodyPr/>
                    <a:lstStyle/>
                    <a:p>
                      <a:pPr algn="l" rtl="0" fontAlgn="b"/>
                      <a:r>
                        <a:rPr lang="en-AU" sz="1200" kern="1200" dirty="0">
                          <a:solidFill>
                            <a:schemeClr val="tx1"/>
                          </a:solidFill>
                          <a:latin typeface="+mn-lt"/>
                          <a:ea typeface="+mn-ea"/>
                          <a:cs typeface="Arial" pitchFamily="34" charset="0"/>
                        </a:rPr>
                        <a:t>Real return strategy </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chemeClr val="tx1"/>
                          </a:solidFill>
                          <a:effectLst/>
                          <a:latin typeface="Arial" panose="020B0604020202020204" pitchFamily="34" charset="0"/>
                        </a:rPr>
                        <a:t>10.2</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10.3</a:t>
                      </a:r>
                    </a:p>
                  </a:txBody>
                  <a:tcPr marL="5443" marR="5443" marT="5443" marB="0"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AU" sz="1200" kern="1200" dirty="0">
                        <a:solidFill>
                          <a:schemeClr val="tx1"/>
                        </a:solidFill>
                        <a:latin typeface="+mn-lt"/>
                        <a:ea typeface="+mn-ea"/>
                        <a:cs typeface="Arial" pitchFamily="34" charset="0"/>
                      </a:endParaRPr>
                    </a:p>
                  </a:txBody>
                  <a:tcPr marL="0" marR="0" marT="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106201003"/>
                  </a:ext>
                </a:extLst>
              </a:tr>
              <a:tr h="309330">
                <a:tc>
                  <a:txBody>
                    <a:bodyPr/>
                    <a:lstStyle/>
                    <a:p>
                      <a:pPr algn="l" rtl="0" fontAlgn="b"/>
                      <a:r>
                        <a:rPr lang="en-AU" sz="1300" b="1" kern="1200" dirty="0">
                          <a:solidFill>
                            <a:schemeClr val="tx1"/>
                          </a:solidFill>
                          <a:latin typeface="+mn-lt"/>
                          <a:ea typeface="+mn-ea"/>
                          <a:cs typeface="Arial" pitchFamily="34" charset="0"/>
                        </a:rPr>
                        <a:t>Fixed income</a:t>
                      </a:r>
                    </a:p>
                  </a:txBody>
                  <a:tcPr marL="144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27.6</a:t>
                      </a:r>
                    </a:p>
                  </a:txBody>
                  <a:tcPr marL="5443" marR="5443" marT="5443"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25.8</a:t>
                      </a:r>
                    </a:p>
                  </a:txBody>
                  <a:tcPr marL="5443" marR="5443" marT="5443" marB="0" anchor="ctr">
                    <a:solidFill>
                      <a:srgbClr val="E7E9E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AU" sz="1300" b="1" kern="1200" dirty="0">
                          <a:solidFill>
                            <a:schemeClr val="tx1"/>
                          </a:solidFill>
                          <a:latin typeface="+mn-lt"/>
                          <a:ea typeface="+mn-ea"/>
                          <a:cs typeface="Arial" pitchFamily="34" charset="0"/>
                        </a:rPr>
                        <a:t>5% – 40%</a:t>
                      </a:r>
                    </a:p>
                  </a:txBody>
                  <a:tcPr marL="0" marR="0" marT="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5"/>
                  </a:ext>
                </a:extLst>
              </a:tr>
              <a:tr h="309330">
                <a:tc>
                  <a:txBody>
                    <a:bodyPr/>
                    <a:lstStyle/>
                    <a:p>
                      <a:pPr algn="l" rtl="0" fontAlgn="b"/>
                      <a:r>
                        <a:rPr lang="en-AU" sz="1200" kern="1200" dirty="0">
                          <a:solidFill>
                            <a:schemeClr val="tx1"/>
                          </a:solidFill>
                          <a:latin typeface="+mn-lt"/>
                          <a:ea typeface="+mn-ea"/>
                          <a:cs typeface="Arial" pitchFamily="34" charset="0"/>
                        </a:rPr>
                        <a:t>All maturities</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chemeClr val="tx1"/>
                          </a:solidFill>
                          <a:effectLst/>
                          <a:latin typeface="Arial" panose="020B0604020202020204" pitchFamily="34" charset="0"/>
                        </a:rPr>
                        <a:t>12.4</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12.3</a:t>
                      </a:r>
                    </a:p>
                  </a:txBody>
                  <a:tcPr marL="5443" marR="5443" marT="5443" marB="0" anchor="ctr">
                    <a:solidFill>
                      <a:schemeClr val="bg1"/>
                    </a:solidFill>
                  </a:tcPr>
                </a:tc>
                <a:tc>
                  <a:txBody>
                    <a:bodyPr/>
                    <a:lstStyle/>
                    <a:p>
                      <a:pPr algn="ctr" rtl="0" fontAlgn="b"/>
                      <a:endParaRPr lang="en-AU" sz="1200" b="0" i="0" u="none" strike="noStrike" dirty="0">
                        <a:solidFill>
                          <a:schemeClr val="tx1"/>
                        </a:solidFill>
                        <a:effectLst/>
                        <a:latin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397506630"/>
                  </a:ext>
                </a:extLst>
              </a:tr>
              <a:tr h="309330">
                <a:tc>
                  <a:txBody>
                    <a:bodyPr/>
                    <a:lstStyle/>
                    <a:p>
                      <a:pPr algn="l" rtl="0" fontAlgn="b"/>
                      <a:r>
                        <a:rPr lang="en-AU" sz="1200" kern="1200" dirty="0">
                          <a:solidFill>
                            <a:schemeClr val="tx1"/>
                          </a:solidFill>
                          <a:latin typeface="+mn-lt"/>
                          <a:ea typeface="+mn-ea"/>
                          <a:cs typeface="Arial" pitchFamily="34" charset="0"/>
                        </a:rPr>
                        <a:t>Short maturities</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chemeClr val="tx1"/>
                          </a:solidFill>
                          <a:effectLst/>
                          <a:latin typeface="Arial" panose="020B0604020202020204" pitchFamily="34" charset="0"/>
                        </a:rPr>
                        <a:t>6.1</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5.1</a:t>
                      </a:r>
                    </a:p>
                  </a:txBody>
                  <a:tcPr marL="5443" marR="5443" marT="5443" marB="0" anchor="ctr">
                    <a:solidFill>
                      <a:schemeClr val="bg1"/>
                    </a:solidFill>
                  </a:tcPr>
                </a:tc>
                <a:tc>
                  <a:txBody>
                    <a:bodyPr/>
                    <a:lstStyle/>
                    <a:p>
                      <a:pPr algn="ctr" rtl="0" fontAlgn="b"/>
                      <a:endParaRPr lang="en-AU" sz="1200" b="0" i="0" u="none" strike="noStrike" dirty="0">
                        <a:solidFill>
                          <a:schemeClr val="tx1"/>
                        </a:solidFill>
                        <a:effectLst/>
                        <a:latin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4233329050"/>
                  </a:ext>
                </a:extLst>
              </a:tr>
              <a:tr h="309330">
                <a:tc>
                  <a:txBody>
                    <a:bodyPr/>
                    <a:lstStyle/>
                    <a:p>
                      <a:pPr algn="l" rtl="0" fontAlgn="b"/>
                      <a:r>
                        <a:rPr lang="en-AU" sz="1200" kern="1200" dirty="0">
                          <a:solidFill>
                            <a:schemeClr val="tx1"/>
                          </a:solidFill>
                          <a:latin typeface="+mn-lt"/>
                          <a:ea typeface="+mn-ea"/>
                          <a:cs typeface="Arial" pitchFamily="34" charset="0"/>
                        </a:rPr>
                        <a:t>High yield bonds and loans</a:t>
                      </a:r>
                    </a:p>
                  </a:txBody>
                  <a:tcPr marL="144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chemeClr val="tx1"/>
                          </a:solidFill>
                          <a:effectLst/>
                          <a:latin typeface="Arial" panose="020B0604020202020204" pitchFamily="34" charset="0"/>
                        </a:rPr>
                        <a:t>9.2</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8.4</a:t>
                      </a:r>
                    </a:p>
                  </a:txBody>
                  <a:tcPr marL="5443" marR="5443" marT="5443" marB="0" anchor="ctr">
                    <a:solidFill>
                      <a:schemeClr val="bg1"/>
                    </a:solidFill>
                  </a:tcPr>
                </a:tc>
                <a:tc>
                  <a:txBody>
                    <a:bodyPr/>
                    <a:lstStyle/>
                    <a:p>
                      <a:pPr algn="ctr" rtl="0" fontAlgn="b"/>
                      <a:endParaRPr lang="en-AU" sz="1200" b="0" i="0" u="none" strike="noStrike" dirty="0">
                        <a:solidFill>
                          <a:schemeClr val="tx1"/>
                        </a:solidFill>
                        <a:effectLst/>
                        <a:latin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7"/>
                  </a:ext>
                </a:extLst>
              </a:tr>
              <a:tr h="309330">
                <a:tc>
                  <a:txBody>
                    <a:bodyPr/>
                    <a:lstStyle/>
                    <a:p>
                      <a:pPr algn="l" rtl="0" fontAlgn="b"/>
                      <a:r>
                        <a:rPr lang="en-AU" sz="1300" b="1" kern="1200" dirty="0">
                          <a:solidFill>
                            <a:schemeClr val="tx1"/>
                          </a:solidFill>
                          <a:latin typeface="+mn-lt"/>
                          <a:ea typeface="+mn-ea"/>
                          <a:cs typeface="Arial" pitchFamily="34" charset="0"/>
                        </a:rPr>
                        <a:t>Cash</a:t>
                      </a:r>
                    </a:p>
                  </a:txBody>
                  <a:tcPr marL="144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300" b="1" i="0" u="none" strike="noStrike" dirty="0">
                          <a:solidFill>
                            <a:schemeClr val="tx1"/>
                          </a:solidFill>
                          <a:effectLst/>
                          <a:latin typeface="Arial" panose="020B0604020202020204" pitchFamily="34" charset="0"/>
                        </a:rPr>
                        <a:t>3.5</a:t>
                      </a:r>
                    </a:p>
                  </a:txBody>
                  <a:tcPr marL="5443" marR="5443" marT="5443"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4.7</a:t>
                      </a:r>
                    </a:p>
                  </a:txBody>
                  <a:tcPr marL="5443" marR="5443" marT="5443" marB="0" anchor="ctr">
                    <a:solidFill>
                      <a:srgbClr val="E7E9E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AU" sz="1300" b="1" kern="1200" dirty="0">
                          <a:solidFill>
                            <a:schemeClr val="tx1"/>
                          </a:solidFill>
                          <a:latin typeface="+mn-lt"/>
                          <a:ea typeface="+mn-ea"/>
                          <a:cs typeface="Arial" pitchFamily="34" charset="0"/>
                        </a:rPr>
                        <a:t>2% - 15%</a:t>
                      </a:r>
                    </a:p>
                  </a:txBody>
                  <a:tcPr marL="0" marR="0" marT="0"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9"/>
                  </a:ext>
                </a:extLst>
              </a:tr>
            </a:tbl>
          </a:graphicData>
        </a:graphic>
      </p:graphicFrame>
      <p:sp>
        <p:nvSpPr>
          <p:cNvPr id="3" name="Rectangle 2">
            <a:extLst>
              <a:ext uri="{FF2B5EF4-FFF2-40B4-BE49-F238E27FC236}">
                <a16:creationId xmlns:a16="http://schemas.microsoft.com/office/drawing/2014/main" id="{F0D27E04-B3A2-2E02-CF6F-970EC322CB2F}"/>
              </a:ext>
            </a:extLst>
          </p:cNvPr>
          <p:cNvSpPr/>
          <p:nvPr/>
        </p:nvSpPr>
        <p:spPr>
          <a:xfrm>
            <a:off x="210087" y="6195645"/>
            <a:ext cx="5966019" cy="406165"/>
          </a:xfrm>
          <a:prstGeom prst="rect">
            <a:avLst/>
          </a:prstGeom>
          <a:solidFill>
            <a:schemeClr val="accent5">
              <a:lumMod val="75000"/>
            </a:schemeClr>
          </a:solidFill>
          <a:ln w="12700" cap="flat" cmpd="sng" algn="ctr">
            <a:noFill/>
            <a:prstDash val="solid"/>
            <a:miter lim="800000"/>
          </a:ln>
          <a:effectLst/>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dirty="0">
                <a:ln>
                  <a:noFill/>
                </a:ln>
                <a:solidFill>
                  <a:prstClr val="white"/>
                </a:solidFill>
                <a:effectLst/>
                <a:uLnTx/>
                <a:uFillTx/>
                <a:latin typeface="Arial" panose="020B0604020202020204"/>
                <a:ea typeface="+mn-ea"/>
                <a:cs typeface="Arial" pitchFamily="34" charset="0"/>
              </a:rPr>
              <a:t>Portfolio changes and insights are available in</a:t>
            </a:r>
            <a:br>
              <a:rPr kumimoji="0" lang="en-AU" sz="1050" b="1" i="0" u="none" strike="noStrike" kern="1200" cap="none" spc="0" normalizeH="0" baseline="0" noProof="0" dirty="0">
                <a:ln>
                  <a:noFill/>
                </a:ln>
                <a:solidFill>
                  <a:prstClr val="white"/>
                </a:solidFill>
                <a:effectLst/>
                <a:uLnTx/>
                <a:uFillTx/>
                <a:latin typeface="Arial" panose="020B0604020202020204"/>
                <a:ea typeface="+mn-ea"/>
                <a:cs typeface="Arial" pitchFamily="34" charset="0"/>
              </a:rPr>
            </a:br>
            <a:r>
              <a:rPr kumimoji="0" lang="en-AU" sz="1050" b="1" i="0" u="none" strike="noStrike" kern="1200" cap="none" spc="0" normalizeH="0" baseline="0" noProof="0" dirty="0">
                <a:ln>
                  <a:noFill/>
                </a:ln>
                <a:solidFill>
                  <a:prstClr val="white"/>
                </a:solidFill>
                <a:effectLst/>
                <a:uLnTx/>
                <a:uFillTx/>
                <a:latin typeface="Arial" panose="020B0604020202020204"/>
                <a:ea typeface="+mn-ea"/>
                <a:cs typeface="Arial" pitchFamily="34" charset="0"/>
              </a:rPr>
              <a:t> </a:t>
            </a:r>
            <a:r>
              <a:rPr kumimoji="0" lang="en-AU" sz="1050" b="1" i="0" u="none" strike="noStrike" kern="1200" cap="none" spc="0" normalizeH="0" baseline="0" noProof="0" dirty="0">
                <a:ln>
                  <a:noFill/>
                </a:ln>
                <a:solidFill>
                  <a:prstClr val="white"/>
                </a:solidFill>
                <a:effectLst/>
                <a:uLnTx/>
                <a:uFillTx/>
                <a:latin typeface="Arial" panose="020B0604020202020204"/>
                <a:ea typeface="+mn-ea"/>
                <a:cs typeface="Arial" pitchFamily="34" charset="0"/>
                <a:hlinkClick r:id="rId3">
                  <a:extLst>
                    <a:ext uri="{A12FA001-AC4F-418D-AE19-62706E023703}">
                      <ahyp:hlinkClr xmlns:ahyp="http://schemas.microsoft.com/office/drawing/2018/hyperlinkcolor" val="tx"/>
                    </a:ext>
                  </a:extLst>
                </a:hlinkClick>
              </a:rPr>
              <a:t>Portfolio Activity Reports and Monthly Reports at mlcam.com.au</a:t>
            </a:r>
            <a:endParaRPr kumimoji="0" lang="en-AU" sz="1050" b="1" i="0" u="none" strike="noStrike" kern="1200" cap="none" spc="0" normalizeH="0" baseline="0" noProof="0" dirty="0">
              <a:ln>
                <a:noFill/>
              </a:ln>
              <a:solidFill>
                <a:prstClr val="white"/>
              </a:solidFill>
              <a:effectLst/>
              <a:uLnTx/>
              <a:uFillTx/>
              <a:latin typeface="Arial" panose="020B0604020202020204"/>
              <a:ea typeface="+mn-ea"/>
              <a:cs typeface="Arial" pitchFamily="34" charset="0"/>
            </a:endParaRPr>
          </a:p>
        </p:txBody>
      </p:sp>
      <p:sp>
        <p:nvSpPr>
          <p:cNvPr id="7" name="Rectangle 14">
            <a:extLst>
              <a:ext uri="{FF2B5EF4-FFF2-40B4-BE49-F238E27FC236}">
                <a16:creationId xmlns:a16="http://schemas.microsoft.com/office/drawing/2014/main" id="{7A63F621-DA59-6BDD-6673-1EF0ED464DC6}"/>
              </a:ext>
            </a:extLst>
          </p:cNvPr>
          <p:cNvSpPr>
            <a:spLocks noChangeArrowheads="1"/>
          </p:cNvSpPr>
          <p:nvPr/>
        </p:nvSpPr>
        <p:spPr bwMode="auto">
          <a:xfrm>
            <a:off x="6306295" y="1067557"/>
            <a:ext cx="5755035" cy="5539358"/>
          </a:xfrm>
          <a:prstGeom prst="rect">
            <a:avLst/>
          </a:prstGeom>
          <a:solidFill>
            <a:schemeClr val="bg1"/>
          </a:solidFill>
          <a:ln>
            <a:noFill/>
          </a:ln>
        </p:spPr>
        <p:txBody>
          <a:bodyPr lIns="144000" tIns="72000" rIns="72000" bIns="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The MLC Managed Account Strategies are focused on providing investors with above-inflation returns through professionally managed portfolios that are diversified across asset classes, specialist investment managers, and stocks. </a:t>
            </a:r>
            <a:br>
              <a:rPr kumimoji="0" lang="en-AU" sz="1200" b="1"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br>
              <a:rPr kumimoji="0" lang="en-AU" sz="1200" b="1"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rPr>
              <a:t>The portfolio’s main positions are</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a:t>
            </a:r>
          </a:p>
          <a:p>
            <a:pPr marL="285750" marR="0" lvl="0" indent="-2857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Within large-cap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Australian shares</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we </a:t>
            </a:r>
            <a:r>
              <a:rPr lang="en-AU" sz="1200" dirty="0">
                <a:solidFill>
                  <a:prstClr val="black"/>
                </a:solidFill>
                <a:latin typeface="Arial" panose="020B0604020202020204"/>
                <a:cs typeface="Arial" pitchFamily="34" charset="0"/>
              </a:rPr>
              <a:t>see more subdued earnings growth on still elevated valuations. As such, they represent a likely funding source to incrementally add to global developed market shares</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We maintain an exposure to Australian small and mid-caps and see these allocations aligning with superior earnings growth and over time, stronger capital growth.</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285750" marR="0" lvl="0" indent="-2857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lang="en-AU" sz="1200" dirty="0">
                <a:solidFill>
                  <a:prstClr val="black"/>
                </a:solidFill>
                <a:latin typeface="Arial" panose="020B0604020202020204"/>
                <a:cs typeface="Arial" pitchFamily="34" charset="0"/>
              </a:rPr>
              <a:t>Foreign currency has a role to play during environments of market stress, and on that basis, the addition to developed market </a:t>
            </a:r>
            <a:r>
              <a:rPr lang="en-AU" sz="1200" b="1" dirty="0">
                <a:solidFill>
                  <a:schemeClr val="accent1"/>
                </a:solidFill>
                <a:latin typeface="Arial" panose="020B0604020202020204"/>
                <a:cs typeface="Arial" pitchFamily="34" charset="0"/>
              </a:rPr>
              <a:t>Global shares </a:t>
            </a:r>
            <a:r>
              <a:rPr lang="en-AU" sz="1200" dirty="0">
                <a:solidFill>
                  <a:prstClr val="black"/>
                </a:solidFill>
                <a:latin typeface="Arial" panose="020B0604020202020204"/>
                <a:cs typeface="Arial" pitchFamily="34" charset="0"/>
              </a:rPr>
              <a:t>is planned to be on an unhedged basis. </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285750" marR="0" lvl="0" indent="-2857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lang="en-AU" sz="1200" dirty="0">
                <a:solidFill>
                  <a:prstClr val="black"/>
                </a:solidFill>
                <a:latin typeface="Arial" panose="020B0604020202020204"/>
                <a:cs typeface="Arial" pitchFamily="34" charset="0"/>
              </a:rPr>
              <a:t>We maintain a medium-term outlook of more sticky inflation and gradually easing bond yields, supporting solid underlying cash flows within global </a:t>
            </a:r>
            <a:r>
              <a:rPr lang="en-AU" sz="1200" b="1" dirty="0">
                <a:solidFill>
                  <a:schemeClr val="accent1"/>
                </a:solidFill>
                <a:latin typeface="Arial" panose="020B0604020202020204"/>
                <a:cs typeface="Arial" pitchFamily="34" charset="0"/>
              </a:rPr>
              <a:t>Infrastructure</a:t>
            </a:r>
            <a:r>
              <a:rPr lang="en-AU" sz="1200" dirty="0">
                <a:solidFill>
                  <a:prstClr val="black"/>
                </a:solidFill>
                <a:latin typeface="Arial" panose="020B0604020202020204"/>
                <a:cs typeface="Arial" pitchFamily="34" charset="0"/>
              </a:rPr>
              <a:t> and </a:t>
            </a:r>
            <a:r>
              <a:rPr lang="en-AU" sz="1200" b="1" dirty="0">
                <a:solidFill>
                  <a:schemeClr val="accent1"/>
                </a:solidFill>
                <a:latin typeface="Arial" panose="020B0604020202020204"/>
                <a:cs typeface="Arial" pitchFamily="34" charset="0"/>
              </a:rPr>
              <a:t>Property</a:t>
            </a:r>
            <a:r>
              <a:rPr lang="en-AU" sz="1200" dirty="0">
                <a:solidFill>
                  <a:prstClr val="black"/>
                </a:solidFill>
                <a:latin typeface="Arial" panose="020B0604020202020204"/>
                <a:cs typeface="Arial" pitchFamily="34" charset="0"/>
              </a:rPr>
              <a:t>. </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AU" sz="1200" i="0" u="none" strike="noStrike" kern="1200" cap="none" spc="0" normalizeH="0" baseline="0" noProof="0" dirty="0">
                <a:ln>
                  <a:noFill/>
                </a:ln>
                <a:effectLst/>
                <a:uLnTx/>
                <a:uFillTx/>
                <a:latin typeface="Arial" panose="020B0604020202020204" pitchFamily="34" charset="0"/>
                <a:ea typeface="Arial" panose="020B0604020202020204" pitchFamily="34" charset="0"/>
                <a:cs typeface="Arial" panose="020B0604020202020204" pitchFamily="34" charset="0"/>
              </a:rPr>
              <a:t>The allocation to </a:t>
            </a:r>
            <a:r>
              <a:rPr kumimoji="0" lang="en-AU" sz="1200" b="1" i="0" u="none" strike="noStrike" kern="1200" cap="none" spc="0" normalizeH="0" baseline="0" noProof="0" dirty="0">
                <a:ln>
                  <a:noFill/>
                </a:ln>
                <a:solidFill>
                  <a:srgbClr val="D86018"/>
                </a:solidFill>
                <a:effectLst/>
                <a:uLnTx/>
                <a:uFillTx/>
                <a:latin typeface="Arial" panose="020B0604020202020204" pitchFamily="34" charset="0"/>
                <a:ea typeface="Arial" panose="020B0604020202020204" pitchFamily="34" charset="0"/>
                <a:cs typeface="Arial" panose="020B0604020202020204" pitchFamily="34" charset="0"/>
              </a:rPr>
              <a:t>Alternatives</a:t>
            </a: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provides the portfolios with diversification and versatility in downside scenarios. This resilience was clearly demonstrated over recent amplified market uncertainty and volatility. </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285750" marR="0" lvl="0" indent="-2857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We believe active management is appropriate within </a:t>
            </a:r>
            <a:r>
              <a:rPr kumimoji="0" lang="en-AU" sz="1200" b="1" i="0" u="none" strike="noStrike" kern="1200" cap="none" spc="0" normalizeH="0" baseline="0" noProof="0" dirty="0">
                <a:ln>
                  <a:noFill/>
                </a:ln>
                <a:solidFill>
                  <a:srgbClr val="D86018"/>
                </a:solidFill>
                <a:effectLst/>
                <a:uLnTx/>
                <a:uFillTx/>
                <a:latin typeface="Arial" panose="020B0604020202020204" pitchFamily="34" charset="0"/>
                <a:ea typeface="Arial" panose="020B0604020202020204" pitchFamily="34" charset="0"/>
                <a:cs typeface="Arial" panose="020B0604020202020204" pitchFamily="34" charset="0"/>
              </a:rPr>
              <a:t>Fixed income </a:t>
            </a: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to effectively navigate what is likely to remain a more turbulent interest rate and yield curve environment. We see favourable risk-reward attributes with longer duration Australian and global fixed income. </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p:txBody>
      </p:sp>
    </p:spTree>
    <p:extLst>
      <p:ext uri="{BB962C8B-B14F-4D97-AF65-F5344CB8AC3E}">
        <p14:creationId xmlns:p14="http://schemas.microsoft.com/office/powerpoint/2010/main" val="85085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FEA0-4DCD-42CD-8F75-CF0C0C5F71D7}"/>
              </a:ext>
            </a:extLst>
          </p:cNvPr>
          <p:cNvSpPr>
            <a:spLocks noGrp="1"/>
          </p:cNvSpPr>
          <p:nvPr>
            <p:ph type="ctrTitle"/>
          </p:nvPr>
        </p:nvSpPr>
        <p:spPr/>
        <p:txBody>
          <a:bodyPr/>
          <a:lstStyle/>
          <a:p>
            <a:r>
              <a:rPr lang="en-US" dirty="0"/>
              <a:t>Performance</a:t>
            </a:r>
            <a:endParaRPr lang="en-AU" dirty="0"/>
          </a:p>
        </p:txBody>
      </p:sp>
    </p:spTree>
    <p:extLst>
      <p:ext uri="{BB962C8B-B14F-4D97-AF65-F5344CB8AC3E}">
        <p14:creationId xmlns:p14="http://schemas.microsoft.com/office/powerpoint/2010/main" val="2582162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02AE61-13E6-4181-8B63-9F1A648BDFA2}"/>
              </a:ext>
            </a:extLst>
          </p:cNvPr>
          <p:cNvSpPr/>
          <p:nvPr/>
        </p:nvSpPr>
        <p:spPr>
          <a:xfrm>
            <a:off x="1" y="1394558"/>
            <a:ext cx="12192000" cy="54634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5588252-E579-4F8F-AD68-C427416D07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759001" y="480703"/>
            <a:ext cx="9720000" cy="516637"/>
          </a:xfrm>
        </p:spPr>
        <p:txBody>
          <a:bodyPr/>
          <a:lstStyle/>
          <a:p>
            <a:r>
              <a:rPr lang="en-AU" sz="2400" dirty="0">
                <a:solidFill>
                  <a:schemeClr val="tx1"/>
                </a:solidFill>
                <a:latin typeface="Arial" charset="0"/>
                <a:cs typeface="Arial" charset="0"/>
              </a:rPr>
              <a:t>MLC MultiActive</a:t>
            </a:r>
            <a:br>
              <a:rPr lang="en-AU" sz="2400" dirty="0">
                <a:solidFill>
                  <a:schemeClr val="tx1"/>
                </a:solidFill>
                <a:latin typeface="Arial" charset="0"/>
                <a:cs typeface="Arial" charset="0"/>
              </a:rPr>
            </a:br>
            <a:r>
              <a:rPr lang="en-AU" sz="2000" b="0" dirty="0">
                <a:solidFill>
                  <a:schemeClr val="accent1"/>
                </a:solidFill>
                <a:latin typeface="Arial" charset="0"/>
                <a:cs typeface="Arial" charset="0"/>
              </a:rPr>
              <a:t>Absolute returns</a:t>
            </a:r>
            <a:endParaRPr lang="en-AU" sz="2400" b="0" dirty="0">
              <a:solidFill>
                <a:schemeClr val="accent1"/>
              </a:solidFill>
            </a:endParaRPr>
          </a:p>
        </p:txBody>
      </p:sp>
      <p:sp>
        <p:nvSpPr>
          <p:cNvPr id="9" name="Footer Placeholder 1">
            <a:extLst>
              <a:ext uri="{FF2B5EF4-FFF2-40B4-BE49-F238E27FC236}">
                <a16:creationId xmlns:a16="http://schemas.microsoft.com/office/drawing/2014/main" id="{C4A62C47-3CFE-49A3-ADCB-363D8C7CE5F6}"/>
              </a:ext>
            </a:extLst>
          </p:cNvPr>
          <p:cNvSpPr txBox="1">
            <a:spLocks/>
          </p:cNvSpPr>
          <p:nvPr/>
        </p:nvSpPr>
        <p:spPr>
          <a:xfrm>
            <a:off x="766764" y="6376636"/>
            <a:ext cx="10469455" cy="446658"/>
          </a:xfrm>
          <a:prstGeom prst="rect">
            <a:avLst/>
          </a:prstGeom>
        </p:spPr>
        <p:txBody>
          <a:bodyPr vert="horz" wrap="none" lIns="0" tIns="0" rIns="0" bIns="0" rtlCol="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0" i="0" u="none" strike="noStrike" kern="1200" cap="none" spc="0" normalizeH="0" baseline="0" noProof="0" dirty="0">
                <a:ln>
                  <a:noFill/>
                </a:ln>
                <a:solidFill>
                  <a:prstClr val="black"/>
                </a:solidFill>
                <a:effectLst/>
                <a:uLnTx/>
                <a:uFillTx/>
                <a:latin typeface="Arial" panose="020B0604020202020204"/>
                <a:ea typeface="+mn-ea"/>
                <a:cs typeface="+mn-cs"/>
              </a:rPr>
              <a:t>Past performance is not indicative of future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1" i="0" u="none" strike="noStrike" kern="1200" cap="none" spc="0" normalizeH="0" baseline="0" noProof="0" dirty="0">
                <a:ln>
                  <a:noFill/>
                </a:ln>
                <a:solidFill>
                  <a:prstClr val="black"/>
                </a:solidFill>
                <a:effectLst/>
                <a:uLnTx/>
                <a:uFillTx/>
                <a:latin typeface="Arial" panose="020B0604020202020204"/>
                <a:ea typeface="+mn-ea"/>
                <a:cs typeface="+mn-cs"/>
              </a:rPr>
              <a:t>Source</a:t>
            </a:r>
            <a:r>
              <a:rPr kumimoji="0" lang="en-AU" altLang="en-US" sz="800" b="0" i="0" u="none" strike="noStrike" kern="1200" cap="none" spc="0" normalizeH="0" baseline="0" noProof="0" dirty="0">
                <a:ln>
                  <a:noFill/>
                </a:ln>
                <a:solidFill>
                  <a:prstClr val="black"/>
                </a:solidFill>
                <a:effectLst/>
                <a:uLnTx/>
                <a:uFillTx/>
                <a:latin typeface="Arial" panose="020B0604020202020204"/>
                <a:ea typeface="+mn-ea"/>
                <a:cs typeface="+mn-cs"/>
              </a:rPr>
              <a:t>: MLC Investments Limited.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11" name="Table 10">
            <a:extLst>
              <a:ext uri="{FF2B5EF4-FFF2-40B4-BE49-F238E27FC236}">
                <a16:creationId xmlns:a16="http://schemas.microsoft.com/office/drawing/2014/main" id="{D5E1F4FD-637C-4A81-9657-9694FA65F8A4}"/>
              </a:ext>
            </a:extLst>
          </p:cNvPr>
          <p:cNvGraphicFramePr>
            <a:graphicFrameLocks noGrp="1"/>
          </p:cNvGraphicFramePr>
          <p:nvPr>
            <p:extLst>
              <p:ext uri="{D42A27DB-BD31-4B8C-83A1-F6EECF244321}">
                <p14:modId xmlns:p14="http://schemas.microsoft.com/office/powerpoint/2010/main" val="2856078463"/>
              </p:ext>
            </p:extLst>
          </p:nvPr>
        </p:nvGraphicFramePr>
        <p:xfrm>
          <a:off x="762664" y="1732499"/>
          <a:ext cx="10342581" cy="3141600"/>
        </p:xfrm>
        <a:graphic>
          <a:graphicData uri="http://schemas.openxmlformats.org/drawingml/2006/table">
            <a:tbl>
              <a:tblPr firstRow="1">
                <a:tableStyleId>{F5AB1C69-6EDB-4FF4-983F-18BD219EF322}</a:tableStyleId>
              </a:tblPr>
              <a:tblGrid>
                <a:gridCol w="3193075">
                  <a:extLst>
                    <a:ext uri="{9D8B030D-6E8A-4147-A177-3AD203B41FA5}">
                      <a16:colId xmlns:a16="http://schemas.microsoft.com/office/drawing/2014/main" val="20000"/>
                    </a:ext>
                  </a:extLst>
                </a:gridCol>
                <a:gridCol w="1254966">
                  <a:extLst>
                    <a:ext uri="{9D8B030D-6E8A-4147-A177-3AD203B41FA5}">
                      <a16:colId xmlns:a16="http://schemas.microsoft.com/office/drawing/2014/main" val="3791338838"/>
                    </a:ext>
                  </a:extLst>
                </a:gridCol>
                <a:gridCol w="825635">
                  <a:extLst>
                    <a:ext uri="{9D8B030D-6E8A-4147-A177-3AD203B41FA5}">
                      <a16:colId xmlns:a16="http://schemas.microsoft.com/office/drawing/2014/main" val="20001"/>
                    </a:ext>
                  </a:extLst>
                </a:gridCol>
                <a:gridCol w="825635">
                  <a:extLst>
                    <a:ext uri="{9D8B030D-6E8A-4147-A177-3AD203B41FA5}">
                      <a16:colId xmlns:a16="http://schemas.microsoft.com/office/drawing/2014/main" val="20002"/>
                    </a:ext>
                  </a:extLst>
                </a:gridCol>
                <a:gridCol w="825635">
                  <a:extLst>
                    <a:ext uri="{9D8B030D-6E8A-4147-A177-3AD203B41FA5}">
                      <a16:colId xmlns:a16="http://schemas.microsoft.com/office/drawing/2014/main" val="20003"/>
                    </a:ext>
                  </a:extLst>
                </a:gridCol>
                <a:gridCol w="825635">
                  <a:extLst>
                    <a:ext uri="{9D8B030D-6E8A-4147-A177-3AD203B41FA5}">
                      <a16:colId xmlns:a16="http://schemas.microsoft.com/office/drawing/2014/main" val="20004"/>
                    </a:ext>
                  </a:extLst>
                </a:gridCol>
                <a:gridCol w="864000">
                  <a:extLst>
                    <a:ext uri="{9D8B030D-6E8A-4147-A177-3AD203B41FA5}">
                      <a16:colId xmlns:a16="http://schemas.microsoft.com/office/drawing/2014/main" val="20006"/>
                    </a:ext>
                  </a:extLst>
                </a:gridCol>
                <a:gridCol w="864000">
                  <a:extLst>
                    <a:ext uri="{9D8B030D-6E8A-4147-A177-3AD203B41FA5}">
                      <a16:colId xmlns:a16="http://schemas.microsoft.com/office/drawing/2014/main" val="2530885291"/>
                    </a:ext>
                  </a:extLst>
                </a:gridCol>
                <a:gridCol w="864000">
                  <a:extLst>
                    <a:ext uri="{9D8B030D-6E8A-4147-A177-3AD203B41FA5}">
                      <a16:colId xmlns:a16="http://schemas.microsoft.com/office/drawing/2014/main" val="2458870162"/>
                    </a:ext>
                  </a:extLst>
                </a:gridCol>
              </a:tblGrid>
              <a:tr h="4696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b="1" dirty="0"/>
                        <a:t>Performance to </a:t>
                      </a:r>
                    </a:p>
                    <a:p>
                      <a:pPr marL="0" marR="0" indent="0" algn="l" defTabSz="914400" rtl="0" eaLnBrk="1" fontAlgn="auto" latinLnBrk="0" hangingPunct="1">
                        <a:lnSpc>
                          <a:spcPct val="100000"/>
                        </a:lnSpc>
                        <a:spcBef>
                          <a:spcPts val="0"/>
                        </a:spcBef>
                        <a:spcAft>
                          <a:spcPts val="0"/>
                        </a:spcAft>
                        <a:buClrTx/>
                        <a:buSzTx/>
                        <a:buFontTx/>
                        <a:buNone/>
                        <a:tabLst/>
                        <a:defRPr/>
                      </a:pPr>
                      <a:r>
                        <a:rPr lang="en-AU" sz="1400" b="1" dirty="0"/>
                        <a:t>31 March 2025 (net of</a:t>
                      </a:r>
                      <a:r>
                        <a:rPr lang="en-AU" sz="1400" b="1" baseline="0" dirty="0"/>
                        <a:t> fees)</a:t>
                      </a:r>
                      <a:endParaRPr lang="en-AU" sz="1400" b="1" dirty="0">
                        <a:solidFill>
                          <a:schemeClr val="bg1"/>
                        </a:solidFill>
                      </a:endParaRPr>
                    </a:p>
                  </a:txBody>
                  <a:tcPr marL="108000" marR="72000" marT="54000" marB="72000">
                    <a:solidFill>
                      <a:schemeClr val="tx1"/>
                    </a:solidFill>
                  </a:tcPr>
                </a:tc>
                <a:tc>
                  <a:txBody>
                    <a:bodyPr/>
                    <a:lstStyle/>
                    <a:p>
                      <a:pPr algn="ctr"/>
                      <a:r>
                        <a:rPr lang="en-AU" sz="1400" b="1" dirty="0"/>
                        <a:t>APIR</a:t>
                      </a:r>
                    </a:p>
                  </a:txBody>
                  <a:tcPr marL="72003" marR="72000" marT="54000" marB="72000" anchor="ctr">
                    <a:solidFill>
                      <a:schemeClr val="tx1"/>
                    </a:solidFill>
                  </a:tcPr>
                </a:tc>
                <a:tc>
                  <a:txBody>
                    <a:bodyPr/>
                    <a:lstStyle/>
                    <a:p>
                      <a:pPr algn="ctr"/>
                      <a:r>
                        <a:rPr lang="en-AU" sz="1400" dirty="0"/>
                        <a:t>3 mths</a:t>
                      </a:r>
                      <a:br>
                        <a:rPr lang="en-AU" sz="1400" dirty="0"/>
                      </a:br>
                      <a:r>
                        <a:rPr lang="en-AU" sz="1400" dirty="0"/>
                        <a:t>(%)</a:t>
                      </a:r>
                      <a:endParaRPr lang="en-AU" sz="1400" u="none" strike="noStrike" kern="1200" baseline="0" dirty="0"/>
                    </a:p>
                  </a:txBody>
                  <a:tcPr marL="72003" marR="72000" marT="54000" marB="72000">
                    <a:solidFill>
                      <a:schemeClr val="tx1"/>
                    </a:solidFill>
                  </a:tcPr>
                </a:tc>
                <a:tc>
                  <a:txBody>
                    <a:bodyPr/>
                    <a:lstStyle/>
                    <a:p>
                      <a:pPr algn="ctr"/>
                      <a:r>
                        <a:rPr lang="en-AU" sz="1400" u="none" strike="noStrike" kern="1200" baseline="0" dirty="0"/>
                        <a:t>1 year</a:t>
                      </a:r>
                    </a:p>
                    <a:p>
                      <a:pPr algn="ctr"/>
                      <a:r>
                        <a:rPr lang="en-AU" sz="1400" u="none" strike="noStrike" kern="1200" baseline="0" dirty="0"/>
                        <a:t>(%)</a:t>
                      </a:r>
                      <a:endParaRPr lang="en-AU" sz="1400" b="1" dirty="0"/>
                    </a:p>
                  </a:txBody>
                  <a:tcPr marL="72003" marR="72000" marT="54000" marB="72000">
                    <a:solidFill>
                      <a:schemeClr val="tx1"/>
                    </a:solidFill>
                  </a:tcPr>
                </a:tc>
                <a:tc>
                  <a:txBody>
                    <a:bodyPr/>
                    <a:lstStyle/>
                    <a:p>
                      <a:pPr algn="ctr"/>
                      <a:r>
                        <a:rPr lang="en-AU" sz="1400" u="none" strike="noStrike" kern="1200" baseline="0" dirty="0"/>
                        <a:t>3 years </a:t>
                      </a:r>
                      <a:br>
                        <a:rPr lang="en-AU" sz="1400" u="none" strike="noStrike" kern="1200" baseline="0" dirty="0"/>
                      </a:br>
                      <a:r>
                        <a:rPr lang="en-AU" sz="1400" u="none" strike="noStrike" kern="1200" baseline="0" dirty="0"/>
                        <a:t>(% pa)</a:t>
                      </a:r>
                      <a:endParaRPr lang="en-AU" sz="1400" b="1" dirty="0"/>
                    </a:p>
                  </a:txBody>
                  <a:tcPr marL="72003" marR="72000" marT="54000" marB="72000">
                    <a:solidFill>
                      <a:schemeClr val="tx1"/>
                    </a:solidFill>
                  </a:tcPr>
                </a:tc>
                <a:tc>
                  <a:txBody>
                    <a:bodyPr/>
                    <a:lstStyle/>
                    <a:p>
                      <a:pPr algn="ctr"/>
                      <a:r>
                        <a:rPr lang="en-AU" sz="1400" u="none" strike="noStrike" kern="1200" baseline="0" dirty="0"/>
                        <a:t>5 years </a:t>
                      </a:r>
                      <a:br>
                        <a:rPr lang="en-AU" sz="1400" u="none" strike="noStrike" kern="1200" baseline="0" dirty="0"/>
                      </a:br>
                      <a:r>
                        <a:rPr lang="en-AU" sz="1400" u="none" strike="noStrike" kern="1200" baseline="0" dirty="0"/>
                        <a:t>(% pa)</a:t>
                      </a:r>
                      <a:endParaRPr lang="en-AU" sz="1400" b="1" dirty="0"/>
                    </a:p>
                  </a:txBody>
                  <a:tcPr marL="72003" marR="72000" marT="54000" marB="72000">
                    <a:solidFill>
                      <a:schemeClr val="tx1"/>
                    </a:solidFill>
                  </a:tcPr>
                </a:tc>
                <a:tc>
                  <a:txBody>
                    <a:bodyPr/>
                    <a:lstStyle/>
                    <a:p>
                      <a:pPr algn="ctr"/>
                      <a:r>
                        <a:rPr lang="en-AU" sz="1400" b="1" dirty="0"/>
                        <a:t>10 years </a:t>
                      </a:r>
                    </a:p>
                    <a:p>
                      <a:pPr algn="ctr"/>
                      <a:r>
                        <a:rPr lang="en-AU" sz="1400" u="none" strike="noStrike" kern="1200" baseline="0" dirty="0"/>
                        <a:t>(% pa)</a:t>
                      </a:r>
                      <a:endParaRPr lang="en-AU" sz="1400" b="1" dirty="0"/>
                    </a:p>
                  </a:txBody>
                  <a:tcPr marL="72003" marR="72000" marT="54000" marB="72000">
                    <a:solidFill>
                      <a:schemeClr val="tx1"/>
                    </a:solidFill>
                  </a:tcPr>
                </a:tc>
                <a:tc>
                  <a:txBody>
                    <a:bodyPr/>
                    <a:lstStyle/>
                    <a:p>
                      <a:pPr algn="ctr"/>
                      <a:r>
                        <a:rPr lang="en-AU" sz="1400" b="1" dirty="0"/>
                        <a:t>15 years </a:t>
                      </a:r>
                      <a:r>
                        <a:rPr lang="en-AU" sz="1400" u="none" strike="noStrike" kern="1200" baseline="0" dirty="0"/>
                        <a:t>(% pa)</a:t>
                      </a:r>
                      <a:endParaRPr lang="en-AU" sz="1400" b="1" dirty="0"/>
                    </a:p>
                  </a:txBody>
                  <a:tcPr marL="72003" marR="72000" marT="54000" marB="72000">
                    <a:solidFill>
                      <a:schemeClr val="tx1"/>
                    </a:solidFill>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n-AU" sz="1400" b="1" dirty="0"/>
                        <a:t>20 years </a:t>
                      </a:r>
                      <a:r>
                        <a:rPr lang="en-AU" sz="1400" u="none" strike="noStrike" kern="1200" baseline="0" dirty="0"/>
                        <a:t>(% pa)</a:t>
                      </a:r>
                      <a:endParaRPr lang="en-AU" sz="1400" b="1" dirty="0"/>
                    </a:p>
                  </a:txBody>
                  <a:tcPr marL="72003" marR="72000" marT="54000" marB="72000">
                    <a:solidFill>
                      <a:schemeClr val="tx1"/>
                    </a:solidFill>
                  </a:tcPr>
                </a:tc>
                <a:extLst>
                  <a:ext uri="{0D108BD9-81ED-4DB2-BD59-A6C34878D82A}">
                    <a16:rowId xmlns:a16="http://schemas.microsoft.com/office/drawing/2014/main" val="10000"/>
                  </a:ext>
                </a:extLst>
              </a:tr>
              <a:tr h="252000">
                <a:tc>
                  <a:txBody>
                    <a:bodyPr/>
                    <a:lstStyle/>
                    <a:p>
                      <a:r>
                        <a:rPr lang="en-AU" sz="1600" u="none" strike="noStrike" kern="1200" baseline="0" dirty="0">
                          <a:solidFill>
                            <a:schemeClr val="dk1"/>
                          </a:solidFill>
                          <a:latin typeface="+mn-lt"/>
                          <a:ea typeface="+mn-ea"/>
                          <a:cs typeface="+mn-cs"/>
                        </a:rPr>
                        <a:t>MLC MultiActive – Capital Stable</a:t>
                      </a:r>
                    </a:p>
                  </a:txBody>
                  <a:tcPr marL="108000" marR="72000" marT="54000" marB="7200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IOF0094AU</a:t>
                      </a:r>
                    </a:p>
                  </a:txBody>
                  <a:tcPr marL="7200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0.8</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4.6</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3.6</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3.9</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3.7</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4.8</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a:t>
                      </a:r>
                    </a:p>
                  </a:txBody>
                  <a:tcPr marL="6350" marR="6350" marT="6350" marB="0" anchor="ctr">
                    <a:solidFill>
                      <a:srgbClr val="E7E9E9"/>
                    </a:solidFill>
                  </a:tcPr>
                </a:tc>
                <a:extLst>
                  <a:ext uri="{0D108BD9-81ED-4DB2-BD59-A6C34878D82A}">
                    <a16:rowId xmlns:a16="http://schemas.microsoft.com/office/drawing/2014/main" val="10001"/>
                  </a:ext>
                </a:extLst>
              </a:tr>
              <a:tr h="252000">
                <a:tc>
                  <a:txBody>
                    <a:bodyPr/>
                    <a:lstStyle/>
                    <a:p>
                      <a:r>
                        <a:rPr lang="en-AU" sz="1600" u="none" strike="noStrike" kern="1200" baseline="0" dirty="0">
                          <a:solidFill>
                            <a:schemeClr val="dk1"/>
                          </a:solidFill>
                          <a:latin typeface="+mn-lt"/>
                          <a:ea typeface="+mn-ea"/>
                          <a:cs typeface="+mn-cs"/>
                        </a:rPr>
                        <a:t>MLC MultiActive – Conservative</a:t>
                      </a:r>
                    </a:p>
                  </a:txBody>
                  <a:tcPr marL="108000" marR="72000" marT="54000" marB="7200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IOF0095AU</a:t>
                      </a:r>
                    </a:p>
                  </a:txBody>
                  <a:tcPr marL="7200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0.4</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4.5</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4.5</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4.9</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4.4</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5.5</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a:t>
                      </a:r>
                    </a:p>
                  </a:txBody>
                  <a:tcPr marL="6350" marR="6350" marT="6350" marB="0" anchor="ctr">
                    <a:solidFill>
                      <a:srgbClr val="E7E9E9"/>
                    </a:solidFill>
                  </a:tcPr>
                </a:tc>
                <a:extLst>
                  <a:ext uri="{0D108BD9-81ED-4DB2-BD59-A6C34878D82A}">
                    <a16:rowId xmlns:a16="http://schemas.microsoft.com/office/drawing/2014/main" val="10002"/>
                  </a:ext>
                </a:extLst>
              </a:tr>
              <a:tr h="252000">
                <a:tc>
                  <a:txBody>
                    <a:bodyPr/>
                    <a:lstStyle/>
                    <a:p>
                      <a:r>
                        <a:rPr lang="en-AU" sz="1600" u="none" strike="noStrike" kern="1200" baseline="0" dirty="0">
                          <a:solidFill>
                            <a:schemeClr val="dk1"/>
                          </a:solidFill>
                          <a:latin typeface="+mn-lt"/>
                          <a:ea typeface="+mn-ea"/>
                          <a:cs typeface="+mn-cs"/>
                        </a:rPr>
                        <a:t>MLC MultiActive – Moderate</a:t>
                      </a:r>
                    </a:p>
                  </a:txBody>
                  <a:tcPr marL="108000" marR="72000" marT="54000" marB="7200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UFM0051AU</a:t>
                      </a:r>
                    </a:p>
                  </a:txBody>
                  <a:tcPr marL="7200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-0.3</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4.4</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5.3</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7.0</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5.7</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6.5</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5.9</a:t>
                      </a:r>
                    </a:p>
                  </a:txBody>
                  <a:tcPr marL="6350" marR="6350" marT="6350" marB="0" anchor="ctr">
                    <a:solidFill>
                      <a:srgbClr val="E7E9E9"/>
                    </a:solidFill>
                  </a:tcPr>
                </a:tc>
                <a:extLst>
                  <a:ext uri="{0D108BD9-81ED-4DB2-BD59-A6C34878D82A}">
                    <a16:rowId xmlns:a16="http://schemas.microsoft.com/office/drawing/2014/main" val="10003"/>
                  </a:ext>
                </a:extLst>
              </a:tr>
              <a:tr h="252000">
                <a:tc>
                  <a:txBody>
                    <a:bodyPr/>
                    <a:lstStyle/>
                    <a:p>
                      <a:r>
                        <a:rPr lang="en-AU" sz="1600" u="none" strike="noStrike" kern="1200" baseline="0" dirty="0">
                          <a:solidFill>
                            <a:schemeClr val="dk1"/>
                          </a:solidFill>
                          <a:latin typeface="+mn-lt"/>
                          <a:ea typeface="+mn-ea"/>
                          <a:cs typeface="+mn-cs"/>
                        </a:rPr>
                        <a:t>MLC MultiActive – Balanced</a:t>
                      </a:r>
                    </a:p>
                  </a:txBody>
                  <a:tcPr marL="108000" marR="72000" marT="54000" marB="7200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IOF0093AU</a:t>
                      </a:r>
                    </a:p>
                  </a:txBody>
                  <a:tcPr marL="7200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-1.2</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4.9</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5.9</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8.6</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6.9</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7.7</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a:t>
                      </a:r>
                    </a:p>
                  </a:txBody>
                  <a:tcPr marL="6350" marR="6350" marT="6350" marB="0" anchor="ctr">
                    <a:solidFill>
                      <a:srgbClr val="E7E9E9"/>
                    </a:solidFill>
                  </a:tcPr>
                </a:tc>
                <a:extLst>
                  <a:ext uri="{0D108BD9-81ED-4DB2-BD59-A6C34878D82A}">
                    <a16:rowId xmlns:a16="http://schemas.microsoft.com/office/drawing/2014/main" val="10004"/>
                  </a:ext>
                </a:extLst>
              </a:tr>
              <a:tr h="252000">
                <a:tc>
                  <a:txBody>
                    <a:bodyPr/>
                    <a:lstStyle/>
                    <a:p>
                      <a:r>
                        <a:rPr lang="en-AU" sz="1600" u="none" strike="noStrike" kern="1200" baseline="0" dirty="0">
                          <a:solidFill>
                            <a:schemeClr val="dk1"/>
                          </a:solidFill>
                          <a:latin typeface="+mn-lt"/>
                          <a:ea typeface="+mn-ea"/>
                          <a:cs typeface="+mn-cs"/>
                        </a:rPr>
                        <a:t>MLC MultiActive – Growth</a:t>
                      </a:r>
                    </a:p>
                  </a:txBody>
                  <a:tcPr marL="108000" marR="72000" marT="54000" marB="7200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IOF0097AU</a:t>
                      </a:r>
                    </a:p>
                  </a:txBody>
                  <a:tcPr marL="7200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-1.8</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4.8</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6.3</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10.0</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7.8</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8.4</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a:t>
                      </a:r>
                    </a:p>
                  </a:txBody>
                  <a:tcPr marL="6350" marR="6350" marT="6350" marB="0" anchor="ctr">
                    <a:solidFill>
                      <a:srgbClr val="E7E9E9"/>
                    </a:solidFill>
                  </a:tcPr>
                </a:tc>
                <a:extLst>
                  <a:ext uri="{0D108BD9-81ED-4DB2-BD59-A6C34878D82A}">
                    <a16:rowId xmlns:a16="http://schemas.microsoft.com/office/drawing/2014/main" val="10005"/>
                  </a:ext>
                </a:extLst>
              </a:tr>
              <a:tr h="252000">
                <a:tc>
                  <a:txBody>
                    <a:bodyPr/>
                    <a:lstStyle/>
                    <a:p>
                      <a:r>
                        <a:rPr lang="en-AU" sz="1600" u="none" strike="noStrike" kern="1200" baseline="0" dirty="0">
                          <a:solidFill>
                            <a:schemeClr val="dk1"/>
                          </a:solidFill>
                          <a:latin typeface="+mn-lt"/>
                          <a:ea typeface="+mn-ea"/>
                          <a:cs typeface="+mn-cs"/>
                        </a:rPr>
                        <a:t>MLC MultiActive – High Growth</a:t>
                      </a:r>
                    </a:p>
                  </a:txBody>
                  <a:tcPr marL="108000" marR="72000" marT="54000" marB="7200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MLC0397AU</a:t>
                      </a:r>
                    </a:p>
                  </a:txBody>
                  <a:tcPr marL="7200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-2.1</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5.0</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7.1</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12.4</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7.7</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8.8</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7.6</a:t>
                      </a:r>
                    </a:p>
                  </a:txBody>
                  <a:tcPr marL="6350" marR="6350" marT="6350" marB="0" anchor="ctr">
                    <a:solidFill>
                      <a:srgbClr val="E7E9E9"/>
                    </a:solidFill>
                  </a:tcPr>
                </a:tc>
                <a:extLst>
                  <a:ext uri="{0D108BD9-81ED-4DB2-BD59-A6C34878D82A}">
                    <a16:rowId xmlns:a16="http://schemas.microsoft.com/office/drawing/2014/main" val="10006"/>
                  </a:ext>
                </a:extLst>
              </a:tr>
              <a:tr h="252000">
                <a:tc>
                  <a:txBody>
                    <a:bodyPr/>
                    <a:lstStyle/>
                    <a:p>
                      <a:r>
                        <a:rPr lang="en-AU" sz="1600" u="none" strike="noStrike" kern="1200" baseline="0" dirty="0">
                          <a:solidFill>
                            <a:schemeClr val="dk1"/>
                          </a:solidFill>
                          <a:latin typeface="+mn-lt"/>
                          <a:ea typeface="+mn-ea"/>
                          <a:cs typeface="+mn-cs"/>
                        </a:rPr>
                        <a:t>MLC MultiActive – Geared</a:t>
                      </a:r>
                    </a:p>
                  </a:txBody>
                  <a:tcPr marL="108000" marR="72000" marT="54000" marB="7200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MLC0449AU</a:t>
                      </a:r>
                    </a:p>
                  </a:txBody>
                  <a:tcPr marL="7200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-3.3</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5.1</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8.4</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16.2</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9.4</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10.4</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8.4</a:t>
                      </a:r>
                    </a:p>
                  </a:txBody>
                  <a:tcPr marL="6350" marR="6350" marT="6350" marB="0" anchor="ctr">
                    <a:solidFill>
                      <a:srgbClr val="E7E9E9"/>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24716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02AE61-13E6-4181-8B63-9F1A648BDFA2}"/>
              </a:ext>
            </a:extLst>
          </p:cNvPr>
          <p:cNvSpPr/>
          <p:nvPr/>
        </p:nvSpPr>
        <p:spPr>
          <a:xfrm>
            <a:off x="1" y="1394558"/>
            <a:ext cx="12192000" cy="54634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5588252-E579-4F8F-AD68-C427416D07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759001" y="480703"/>
            <a:ext cx="9720000" cy="516637"/>
          </a:xfrm>
        </p:spPr>
        <p:txBody>
          <a:bodyPr/>
          <a:lstStyle/>
          <a:p>
            <a:r>
              <a:rPr lang="en-AU" sz="2400" dirty="0">
                <a:solidFill>
                  <a:schemeClr val="tx1"/>
                </a:solidFill>
                <a:latin typeface="Arial" charset="0"/>
                <a:cs typeface="Arial" charset="0"/>
              </a:rPr>
              <a:t>MLC MultiSeries, MLC Index Plus, MLC Real Return</a:t>
            </a:r>
            <a:br>
              <a:rPr lang="en-AU" sz="2400" dirty="0">
                <a:solidFill>
                  <a:schemeClr val="tx1"/>
                </a:solidFill>
                <a:latin typeface="Arial" charset="0"/>
                <a:cs typeface="Arial" charset="0"/>
              </a:rPr>
            </a:br>
            <a:r>
              <a:rPr lang="en-AU" sz="2000" b="0" dirty="0">
                <a:solidFill>
                  <a:schemeClr val="accent1"/>
                </a:solidFill>
                <a:latin typeface="Arial" charset="0"/>
                <a:cs typeface="Arial" charset="0"/>
              </a:rPr>
              <a:t>Absolute returns</a:t>
            </a:r>
            <a:endParaRPr lang="en-AU" sz="2400" b="0" dirty="0">
              <a:solidFill>
                <a:schemeClr val="accent1"/>
              </a:solidFill>
            </a:endParaRPr>
          </a:p>
        </p:txBody>
      </p:sp>
      <p:sp>
        <p:nvSpPr>
          <p:cNvPr id="9" name="Footer Placeholder 1">
            <a:extLst>
              <a:ext uri="{FF2B5EF4-FFF2-40B4-BE49-F238E27FC236}">
                <a16:creationId xmlns:a16="http://schemas.microsoft.com/office/drawing/2014/main" id="{C4A62C47-3CFE-49A3-ADCB-363D8C7CE5F6}"/>
              </a:ext>
            </a:extLst>
          </p:cNvPr>
          <p:cNvSpPr txBox="1">
            <a:spLocks/>
          </p:cNvSpPr>
          <p:nvPr/>
        </p:nvSpPr>
        <p:spPr>
          <a:xfrm>
            <a:off x="759001" y="6377297"/>
            <a:ext cx="10469455" cy="446658"/>
          </a:xfrm>
          <a:prstGeom prst="rect">
            <a:avLst/>
          </a:prstGeom>
        </p:spPr>
        <p:txBody>
          <a:bodyPr vert="horz" wrap="none" lIns="0" tIns="0" rIns="0" bIns="0" rtlCol="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0" i="0" u="none" strike="noStrike" kern="1200" cap="none" spc="0" normalizeH="0" baseline="0" noProof="0" dirty="0">
                <a:ln>
                  <a:noFill/>
                </a:ln>
                <a:solidFill>
                  <a:prstClr val="black"/>
                </a:solidFill>
                <a:effectLst/>
                <a:uLnTx/>
                <a:uFillTx/>
                <a:latin typeface="Arial" panose="020B0604020202020204"/>
                <a:ea typeface="+mn-ea"/>
                <a:cs typeface="+mn-cs"/>
              </a:rPr>
              <a:t>Past performance is not indicative of future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1" i="0" u="none" strike="noStrike" kern="1200" cap="none" spc="0" normalizeH="0" baseline="0" noProof="0" dirty="0">
                <a:ln>
                  <a:noFill/>
                </a:ln>
                <a:solidFill>
                  <a:prstClr val="black"/>
                </a:solidFill>
                <a:effectLst/>
                <a:uLnTx/>
                <a:uFillTx/>
                <a:latin typeface="Arial" panose="020B0604020202020204"/>
                <a:ea typeface="+mn-ea"/>
                <a:cs typeface="+mn-cs"/>
              </a:rPr>
              <a:t>Source</a:t>
            </a:r>
            <a:r>
              <a:rPr kumimoji="0" lang="en-AU" altLang="en-US" sz="800" b="0" i="0" u="none" strike="noStrike" kern="1200" cap="none" spc="0" normalizeH="0" baseline="0" noProof="0" dirty="0">
                <a:ln>
                  <a:noFill/>
                </a:ln>
                <a:solidFill>
                  <a:prstClr val="black"/>
                </a:solidFill>
                <a:effectLst/>
                <a:uLnTx/>
                <a:uFillTx/>
                <a:latin typeface="Arial" panose="020B0604020202020204"/>
                <a:ea typeface="+mn-ea"/>
                <a:cs typeface="+mn-cs"/>
              </a:rPr>
              <a:t>: MLC Investments Limited.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11" name="Table 10">
            <a:extLst>
              <a:ext uri="{FF2B5EF4-FFF2-40B4-BE49-F238E27FC236}">
                <a16:creationId xmlns:a16="http://schemas.microsoft.com/office/drawing/2014/main" id="{D5E1F4FD-637C-4A81-9657-9694FA65F8A4}"/>
              </a:ext>
            </a:extLst>
          </p:cNvPr>
          <p:cNvGraphicFramePr>
            <a:graphicFrameLocks noGrp="1"/>
          </p:cNvGraphicFramePr>
          <p:nvPr>
            <p:extLst>
              <p:ext uri="{D42A27DB-BD31-4B8C-83A1-F6EECF244321}">
                <p14:modId xmlns:p14="http://schemas.microsoft.com/office/powerpoint/2010/main" val="1253847703"/>
              </p:ext>
            </p:extLst>
          </p:nvPr>
        </p:nvGraphicFramePr>
        <p:xfrm>
          <a:off x="762664" y="1742659"/>
          <a:ext cx="9610839" cy="3881280"/>
        </p:xfrm>
        <a:graphic>
          <a:graphicData uri="http://schemas.openxmlformats.org/drawingml/2006/table">
            <a:tbl>
              <a:tblPr firstRow="1">
                <a:tableStyleId>{F5AB1C69-6EDB-4FF4-983F-18BD219EF322}</a:tableStyleId>
              </a:tblPr>
              <a:tblGrid>
                <a:gridCol w="3081950">
                  <a:extLst>
                    <a:ext uri="{9D8B030D-6E8A-4147-A177-3AD203B41FA5}">
                      <a16:colId xmlns:a16="http://schemas.microsoft.com/office/drawing/2014/main" val="20000"/>
                    </a:ext>
                  </a:extLst>
                </a:gridCol>
                <a:gridCol w="1368000">
                  <a:extLst>
                    <a:ext uri="{9D8B030D-6E8A-4147-A177-3AD203B41FA5}">
                      <a16:colId xmlns:a16="http://schemas.microsoft.com/office/drawing/2014/main" val="3791338838"/>
                    </a:ext>
                  </a:extLst>
                </a:gridCol>
                <a:gridCol w="826794">
                  <a:extLst>
                    <a:ext uri="{9D8B030D-6E8A-4147-A177-3AD203B41FA5}">
                      <a16:colId xmlns:a16="http://schemas.microsoft.com/office/drawing/2014/main" val="20001"/>
                    </a:ext>
                  </a:extLst>
                </a:gridCol>
                <a:gridCol w="866819">
                  <a:extLst>
                    <a:ext uri="{9D8B030D-6E8A-4147-A177-3AD203B41FA5}">
                      <a16:colId xmlns:a16="http://schemas.microsoft.com/office/drawing/2014/main" val="20002"/>
                    </a:ext>
                  </a:extLst>
                </a:gridCol>
                <a:gridCol w="866819">
                  <a:extLst>
                    <a:ext uri="{9D8B030D-6E8A-4147-A177-3AD203B41FA5}">
                      <a16:colId xmlns:a16="http://schemas.microsoft.com/office/drawing/2014/main" val="20003"/>
                    </a:ext>
                  </a:extLst>
                </a:gridCol>
                <a:gridCol w="866819">
                  <a:extLst>
                    <a:ext uri="{9D8B030D-6E8A-4147-A177-3AD203B41FA5}">
                      <a16:colId xmlns:a16="http://schemas.microsoft.com/office/drawing/2014/main" val="20004"/>
                    </a:ext>
                  </a:extLst>
                </a:gridCol>
                <a:gridCol w="866819">
                  <a:extLst>
                    <a:ext uri="{9D8B030D-6E8A-4147-A177-3AD203B41FA5}">
                      <a16:colId xmlns:a16="http://schemas.microsoft.com/office/drawing/2014/main" val="20005"/>
                    </a:ext>
                  </a:extLst>
                </a:gridCol>
                <a:gridCol w="866819">
                  <a:extLst>
                    <a:ext uri="{9D8B030D-6E8A-4147-A177-3AD203B41FA5}">
                      <a16:colId xmlns:a16="http://schemas.microsoft.com/office/drawing/2014/main" val="20006"/>
                    </a:ext>
                  </a:extLst>
                </a:gridCol>
              </a:tblGrid>
              <a:tr h="4696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b="1" dirty="0"/>
                        <a:t>Performance to </a:t>
                      </a:r>
                    </a:p>
                    <a:p>
                      <a:pPr marL="0" marR="0" indent="0" algn="l" defTabSz="914400" rtl="0" eaLnBrk="1" fontAlgn="auto" latinLnBrk="0" hangingPunct="1">
                        <a:lnSpc>
                          <a:spcPct val="100000"/>
                        </a:lnSpc>
                        <a:spcBef>
                          <a:spcPts val="0"/>
                        </a:spcBef>
                        <a:spcAft>
                          <a:spcPts val="0"/>
                        </a:spcAft>
                        <a:buClrTx/>
                        <a:buSzTx/>
                        <a:buFontTx/>
                        <a:buNone/>
                        <a:tabLst/>
                        <a:defRPr/>
                      </a:pPr>
                      <a:r>
                        <a:rPr lang="en-AU" sz="1400" b="1" dirty="0"/>
                        <a:t>31 March 2025 (net of</a:t>
                      </a:r>
                      <a:r>
                        <a:rPr lang="en-AU" sz="1400" b="1" baseline="0" dirty="0"/>
                        <a:t> fees)</a:t>
                      </a:r>
                      <a:endParaRPr lang="en-AU" sz="1400" b="1" dirty="0">
                        <a:solidFill>
                          <a:schemeClr val="bg1"/>
                        </a:solidFill>
                      </a:endParaRPr>
                    </a:p>
                  </a:txBody>
                  <a:tcPr marL="108000" marR="72000" marT="54000" marB="72000">
                    <a:solidFill>
                      <a:schemeClr val="tx1"/>
                    </a:solidFill>
                  </a:tcPr>
                </a:tc>
                <a:tc>
                  <a:txBody>
                    <a:bodyPr/>
                    <a:lstStyle/>
                    <a:p>
                      <a:pPr algn="ctr"/>
                      <a:r>
                        <a:rPr lang="en-AU" sz="1400" b="1" dirty="0"/>
                        <a:t>APIR</a:t>
                      </a:r>
                    </a:p>
                  </a:txBody>
                  <a:tcPr marL="72003" marR="72000" marT="54000" marB="72000" anchor="ctr" anchorCtr="1">
                    <a:solidFill>
                      <a:schemeClr val="tx1"/>
                    </a:solidFill>
                  </a:tcPr>
                </a:tc>
                <a:tc>
                  <a:txBody>
                    <a:bodyPr/>
                    <a:lstStyle/>
                    <a:p>
                      <a:pPr algn="ctr"/>
                      <a:r>
                        <a:rPr lang="en-AU" sz="1400" dirty="0"/>
                        <a:t>3 mths (%)</a:t>
                      </a:r>
                      <a:endParaRPr lang="en-AU" sz="1400" u="none" strike="noStrike" kern="1200" baseline="0" dirty="0"/>
                    </a:p>
                  </a:txBody>
                  <a:tcPr marL="72003" marR="72000" marT="54000" marB="72000">
                    <a:solidFill>
                      <a:schemeClr val="tx1"/>
                    </a:solidFill>
                  </a:tcPr>
                </a:tc>
                <a:tc>
                  <a:txBody>
                    <a:bodyPr/>
                    <a:lstStyle/>
                    <a:p>
                      <a:pPr algn="ctr"/>
                      <a:r>
                        <a:rPr lang="en-AU" sz="1400" u="none" strike="noStrike" kern="1200" baseline="0" dirty="0"/>
                        <a:t>1 year (%)</a:t>
                      </a:r>
                    </a:p>
                  </a:txBody>
                  <a:tcPr marL="72003" marR="72000" marT="54000" marB="72000">
                    <a:solidFill>
                      <a:schemeClr val="tx1"/>
                    </a:solidFill>
                  </a:tcPr>
                </a:tc>
                <a:tc>
                  <a:txBody>
                    <a:bodyPr/>
                    <a:lstStyle/>
                    <a:p>
                      <a:pPr algn="ctr"/>
                      <a:r>
                        <a:rPr lang="en-AU" sz="1400" u="none" strike="noStrike" kern="1200" baseline="0" dirty="0"/>
                        <a:t>3 years </a:t>
                      </a:r>
                      <a:br>
                        <a:rPr lang="en-AU" sz="1400" u="none" strike="noStrike" kern="1200" baseline="0" dirty="0"/>
                      </a:br>
                      <a:r>
                        <a:rPr lang="en-AU" sz="1400" u="none" strike="noStrike" kern="1200" baseline="0" dirty="0"/>
                        <a:t>(% pa)</a:t>
                      </a:r>
                      <a:endParaRPr lang="en-AU" sz="1400" b="1" dirty="0"/>
                    </a:p>
                  </a:txBody>
                  <a:tcPr marL="72003" marR="72000" marT="54000" marB="72000">
                    <a:solidFill>
                      <a:schemeClr val="tx1"/>
                    </a:solidFill>
                  </a:tcPr>
                </a:tc>
                <a:tc>
                  <a:txBody>
                    <a:bodyPr/>
                    <a:lstStyle/>
                    <a:p>
                      <a:pPr algn="ctr"/>
                      <a:r>
                        <a:rPr lang="en-AU" sz="1400" u="none" strike="noStrike" kern="1200" baseline="0" dirty="0"/>
                        <a:t>5 years </a:t>
                      </a:r>
                      <a:br>
                        <a:rPr lang="en-AU" sz="1400" u="none" strike="noStrike" kern="1200" baseline="0" dirty="0"/>
                      </a:br>
                      <a:r>
                        <a:rPr lang="en-AU" sz="1400" u="none" strike="noStrike" kern="1200" baseline="0" dirty="0"/>
                        <a:t>(% pa)</a:t>
                      </a:r>
                      <a:endParaRPr lang="en-AU" sz="1400" b="1" dirty="0"/>
                    </a:p>
                  </a:txBody>
                  <a:tcPr marL="72003" marR="72000" marT="54000" marB="72000">
                    <a:solidFill>
                      <a:schemeClr val="tx1"/>
                    </a:solidFill>
                  </a:tcPr>
                </a:tc>
                <a:tc>
                  <a:txBody>
                    <a:bodyPr/>
                    <a:lstStyle/>
                    <a:p>
                      <a:pPr algn="ctr"/>
                      <a:r>
                        <a:rPr lang="en-AU" sz="1400" u="none" strike="noStrike" kern="1200" baseline="0" dirty="0"/>
                        <a:t>10 years </a:t>
                      </a:r>
                      <a:br>
                        <a:rPr lang="en-AU" sz="1400" u="none" strike="noStrike" kern="1200" baseline="0" dirty="0"/>
                      </a:br>
                      <a:r>
                        <a:rPr lang="en-AU" sz="1400" u="none" strike="noStrike" kern="1200" baseline="0" dirty="0"/>
                        <a:t>(% pa)</a:t>
                      </a:r>
                      <a:endParaRPr lang="en-AU" sz="1400" b="1" dirty="0"/>
                    </a:p>
                  </a:txBody>
                  <a:tcPr marL="72003" marR="72000" marT="54000" marB="72000">
                    <a:solidFill>
                      <a:schemeClr val="tx1"/>
                    </a:solidFill>
                  </a:tcPr>
                </a:tc>
                <a:tc>
                  <a:txBody>
                    <a:bodyPr/>
                    <a:lstStyle/>
                    <a:p>
                      <a:pPr algn="ctr"/>
                      <a:r>
                        <a:rPr lang="en-AU" sz="1400" b="1" dirty="0"/>
                        <a:t>15 years </a:t>
                      </a:r>
                    </a:p>
                    <a:p>
                      <a:pPr algn="ctr"/>
                      <a:r>
                        <a:rPr lang="en-AU" sz="1400" u="none" strike="noStrike" kern="1200" baseline="0" dirty="0"/>
                        <a:t>(% pa)</a:t>
                      </a:r>
                      <a:endParaRPr lang="en-AU" sz="1400" b="1" dirty="0"/>
                    </a:p>
                  </a:txBody>
                  <a:tcPr marL="72003" marR="72000" marT="54000" marB="72000">
                    <a:solidFill>
                      <a:schemeClr val="tx1"/>
                    </a:solidFill>
                  </a:tcPr>
                </a:tc>
                <a:extLst>
                  <a:ext uri="{0D108BD9-81ED-4DB2-BD59-A6C34878D82A}">
                    <a16:rowId xmlns:a16="http://schemas.microsoft.com/office/drawing/2014/main" val="10000"/>
                  </a:ext>
                </a:extLst>
              </a:tr>
              <a:tr h="252000">
                <a:tc>
                  <a:txBody>
                    <a:bodyPr/>
                    <a:lstStyle/>
                    <a:p>
                      <a:r>
                        <a:rPr lang="en-AU" sz="1600" u="none" strike="noStrike" kern="1200" baseline="0" dirty="0">
                          <a:solidFill>
                            <a:schemeClr val="dk1"/>
                          </a:solidFill>
                          <a:latin typeface="+mn-lt"/>
                          <a:ea typeface="+mn-ea"/>
                          <a:cs typeface="+mn-cs"/>
                        </a:rPr>
                        <a:t>MLC MultiSeries – 30</a:t>
                      </a:r>
                    </a:p>
                  </a:txBody>
                  <a:tcPr marL="108000" marR="72000" marT="54000" marB="7200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IOF0253AU</a:t>
                      </a:r>
                    </a:p>
                  </a:txBody>
                  <a:tcPr marL="7200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0.5</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4.8</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4.3</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4.6</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 </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a:t>
                      </a:r>
                    </a:p>
                  </a:txBody>
                  <a:tcPr marL="6350" marR="6350" marT="6350" marB="0" anchor="ctr">
                    <a:solidFill>
                      <a:srgbClr val="E7E9E9"/>
                    </a:solidFill>
                  </a:tcPr>
                </a:tc>
                <a:extLst>
                  <a:ext uri="{0D108BD9-81ED-4DB2-BD59-A6C34878D82A}">
                    <a16:rowId xmlns:a16="http://schemas.microsoft.com/office/drawing/2014/main" val="10001"/>
                  </a:ext>
                </a:extLst>
              </a:tr>
              <a:tr h="252000">
                <a:tc>
                  <a:txBody>
                    <a:bodyPr/>
                    <a:lstStyle/>
                    <a:p>
                      <a:r>
                        <a:rPr lang="en-AU" sz="1600" u="none" strike="noStrike" kern="1200" baseline="0" dirty="0">
                          <a:solidFill>
                            <a:schemeClr val="dk1"/>
                          </a:solidFill>
                          <a:latin typeface="+mn-lt"/>
                          <a:ea typeface="+mn-ea"/>
                          <a:cs typeface="+mn-cs"/>
                        </a:rPr>
                        <a:t>MLC MultiSeries – 50</a:t>
                      </a:r>
                    </a:p>
                  </a:txBody>
                  <a:tcPr marL="108000" marR="72000" marT="54000" marB="7200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IOF0254AU</a:t>
                      </a:r>
                    </a:p>
                  </a:txBody>
                  <a:tcPr marL="7200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-0.2</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4.9</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5.2</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6.6</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a:t>
                      </a:r>
                    </a:p>
                  </a:txBody>
                  <a:tcPr marL="6350" marR="6350" marT="6350" marB="0" anchor="ctr">
                    <a:solidFill>
                      <a:srgbClr val="E7E9E9"/>
                    </a:solidFill>
                  </a:tcPr>
                </a:tc>
                <a:extLst>
                  <a:ext uri="{0D108BD9-81ED-4DB2-BD59-A6C34878D82A}">
                    <a16:rowId xmlns:a16="http://schemas.microsoft.com/office/drawing/2014/main" val="10002"/>
                  </a:ext>
                </a:extLst>
              </a:tr>
              <a:tr h="252000">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en-AU" sz="1600" u="none" strike="noStrike" kern="1200" baseline="0" dirty="0">
                          <a:solidFill>
                            <a:schemeClr val="dk1"/>
                          </a:solidFill>
                          <a:latin typeface="+mn-lt"/>
                          <a:ea typeface="+mn-ea"/>
                          <a:cs typeface="+mn-cs"/>
                        </a:rPr>
                        <a:t>MLC MultiSeries – 70</a:t>
                      </a:r>
                    </a:p>
                  </a:txBody>
                  <a:tcPr marL="108000" marR="72000" marT="54000" marB="7200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IOF0090AU</a:t>
                      </a:r>
                    </a:p>
                  </a:txBody>
                  <a:tcPr marL="7200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-1.0</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5.2</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6.6</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8.9</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6.5</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7.3</a:t>
                      </a:r>
                    </a:p>
                  </a:txBody>
                  <a:tcPr marL="6350" marR="6350" marT="6350" marB="0" anchor="ctr">
                    <a:solidFill>
                      <a:srgbClr val="E7E9E9"/>
                    </a:solidFill>
                  </a:tcPr>
                </a:tc>
                <a:extLst>
                  <a:ext uri="{0D108BD9-81ED-4DB2-BD59-A6C34878D82A}">
                    <a16:rowId xmlns:a16="http://schemas.microsoft.com/office/drawing/2014/main" val="10003"/>
                  </a:ext>
                </a:extLst>
              </a:tr>
              <a:tr h="252000">
                <a:tc>
                  <a:txBody>
                    <a:bodyPr/>
                    <a:lstStyle/>
                    <a:p>
                      <a:r>
                        <a:rPr lang="en-AU" sz="1600" u="none" strike="noStrike" kern="1200" baseline="0" dirty="0">
                          <a:solidFill>
                            <a:schemeClr val="dk1"/>
                          </a:solidFill>
                          <a:latin typeface="+mn-lt"/>
                          <a:ea typeface="+mn-ea"/>
                          <a:cs typeface="+mn-cs"/>
                        </a:rPr>
                        <a:t>MLC MultiSeries – 90</a:t>
                      </a:r>
                    </a:p>
                  </a:txBody>
                  <a:tcPr marL="108000" marR="72000" marT="54000" marB="7200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IOF0255AU</a:t>
                      </a:r>
                    </a:p>
                  </a:txBody>
                  <a:tcPr marL="7200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-1.5</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5.7</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7.4</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10.8</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a:t>
                      </a:r>
                    </a:p>
                  </a:txBody>
                  <a:tcPr marL="6350" marR="6350" marT="6350" marB="0" anchor="ctr">
                    <a:solidFill>
                      <a:srgbClr val="E7E9E9"/>
                    </a:solidFill>
                  </a:tcPr>
                </a:tc>
                <a:extLst>
                  <a:ext uri="{0D108BD9-81ED-4DB2-BD59-A6C34878D82A}">
                    <a16:rowId xmlns:a16="http://schemas.microsoft.com/office/drawing/2014/main" val="10004"/>
                  </a:ext>
                </a:extLst>
              </a:tr>
              <a:tr h="252000">
                <a:tc>
                  <a:txBody>
                    <a:bodyPr/>
                    <a:lstStyle/>
                    <a:p>
                      <a:pPr marL="0" algn="l" defTabSz="914400" rtl="0" eaLnBrk="1" fontAlgn="b" latinLnBrk="0" hangingPunct="1"/>
                      <a:r>
                        <a:rPr lang="en-AU" sz="1600" u="none" strike="noStrike" kern="1200" baseline="0" dirty="0">
                          <a:solidFill>
                            <a:schemeClr val="dk1"/>
                          </a:solidFill>
                          <a:latin typeface="+mn-lt"/>
                          <a:ea typeface="+mn-ea"/>
                          <a:cs typeface="+mn-cs"/>
                        </a:rPr>
                        <a:t>MLC Index Plus – Conservative</a:t>
                      </a:r>
                    </a:p>
                  </a:txBody>
                  <a:tcPr marL="108000" marR="72000" marT="54000" marB="72000" anchor="ctr">
                    <a:solidFill>
                      <a:srgbClr val="FADFCE"/>
                    </a:solidFill>
                  </a:tcPr>
                </a:tc>
                <a:tc>
                  <a:txBody>
                    <a:bodyPr/>
                    <a:lstStyle/>
                    <a:p>
                      <a:pPr algn="ctr" fontAlgn="ctr"/>
                      <a:r>
                        <a:rPr lang="en-AU" sz="1600" b="0" i="0" u="none" strike="noStrike" dirty="0">
                          <a:solidFill>
                            <a:srgbClr val="000000"/>
                          </a:solidFill>
                          <a:effectLst/>
                          <a:latin typeface="Arial" panose="020B0604020202020204" pitchFamily="34" charset="0"/>
                        </a:rPr>
                        <a:t>MLC7849AU</a:t>
                      </a:r>
                    </a:p>
                  </a:txBody>
                  <a:tcPr marL="72000" marR="6350" marT="6350" marB="0" anchor="ctr">
                    <a:solidFill>
                      <a:srgbClr val="FADFCE"/>
                    </a:solidFill>
                  </a:tcPr>
                </a:tc>
                <a:tc>
                  <a:txBody>
                    <a:bodyPr/>
                    <a:lstStyle/>
                    <a:p>
                      <a:pPr algn="ctr" rtl="0" fontAlgn="ctr"/>
                      <a:r>
                        <a:rPr lang="en-AU" sz="1600" b="0" i="0" u="none" strike="noStrike" dirty="0">
                          <a:solidFill>
                            <a:srgbClr val="000000"/>
                          </a:solidFill>
                          <a:effectLst/>
                          <a:latin typeface="Arial" panose="020B0604020202020204" pitchFamily="34" charset="0"/>
                        </a:rPr>
                        <a:t>-0.4</a:t>
                      </a:r>
                    </a:p>
                  </a:txBody>
                  <a:tcPr marL="6350" marR="6350" marT="6350" marB="0" anchor="ctr">
                    <a:solidFill>
                      <a:srgbClr val="FADFCE"/>
                    </a:solidFill>
                  </a:tcPr>
                </a:tc>
                <a:tc>
                  <a:txBody>
                    <a:bodyPr/>
                    <a:lstStyle/>
                    <a:p>
                      <a:pPr algn="ctr" rtl="0" fontAlgn="ctr"/>
                      <a:r>
                        <a:rPr lang="en-AU" sz="1600" b="0" i="0" u="none" strike="noStrike" dirty="0">
                          <a:solidFill>
                            <a:srgbClr val="000000"/>
                          </a:solidFill>
                          <a:effectLst/>
                          <a:latin typeface="Arial" panose="020B0604020202020204" pitchFamily="34" charset="0"/>
                        </a:rPr>
                        <a:t>5.4</a:t>
                      </a:r>
                    </a:p>
                  </a:txBody>
                  <a:tcPr marL="6350" marR="6350" marT="6350" marB="0" anchor="ctr">
                    <a:solidFill>
                      <a:srgbClr val="FADFCE"/>
                    </a:solidFill>
                  </a:tcPr>
                </a:tc>
                <a:tc>
                  <a:txBody>
                    <a:bodyPr/>
                    <a:lstStyle/>
                    <a:p>
                      <a:pPr algn="ctr" rtl="0" fontAlgn="ctr"/>
                      <a:r>
                        <a:rPr lang="en-AU" sz="1600" b="0" i="0" u="none" strike="noStrike" dirty="0">
                          <a:solidFill>
                            <a:srgbClr val="000000"/>
                          </a:solidFill>
                          <a:effectLst/>
                          <a:latin typeface="Arial" panose="020B0604020202020204" pitchFamily="34" charset="0"/>
                        </a:rPr>
                        <a:t>5.2</a:t>
                      </a:r>
                    </a:p>
                  </a:txBody>
                  <a:tcPr marL="6350" marR="6350" marT="6350" marB="0" anchor="ctr">
                    <a:solidFill>
                      <a:srgbClr val="FADFCE"/>
                    </a:solidFill>
                  </a:tcPr>
                </a:tc>
                <a:tc>
                  <a:txBody>
                    <a:bodyPr/>
                    <a:lstStyle/>
                    <a:p>
                      <a:pPr algn="ctr" rtl="0" fontAlgn="ctr"/>
                      <a:r>
                        <a:rPr lang="en-AU" sz="1600" b="0" i="0" u="none" strike="noStrike" dirty="0">
                          <a:solidFill>
                            <a:srgbClr val="000000"/>
                          </a:solidFill>
                          <a:effectLst/>
                          <a:latin typeface="Arial" panose="020B0604020202020204" pitchFamily="34" charset="0"/>
                        </a:rPr>
                        <a:t>7.1</a:t>
                      </a:r>
                    </a:p>
                  </a:txBody>
                  <a:tcPr marL="6350" marR="6350" marT="6350" marB="0" anchor="ctr">
                    <a:solidFill>
                      <a:srgbClr val="FADFCE"/>
                    </a:solidFill>
                  </a:tcPr>
                </a:tc>
                <a:tc>
                  <a:txBody>
                    <a:bodyPr/>
                    <a:lstStyle/>
                    <a:p>
                      <a:pPr algn="ctr" fontAlgn="ctr"/>
                      <a:r>
                        <a:rPr lang="en-AU" sz="1600" b="0" i="0" u="none" strike="noStrike" dirty="0">
                          <a:solidFill>
                            <a:srgbClr val="000000"/>
                          </a:solidFill>
                          <a:effectLst/>
                          <a:latin typeface="Arial" panose="020B0604020202020204" pitchFamily="34" charset="0"/>
                        </a:rPr>
                        <a:t>-</a:t>
                      </a:r>
                    </a:p>
                  </a:txBody>
                  <a:tcPr marL="6350" marR="6350" marT="6350" marB="0" anchor="ctr">
                    <a:solidFill>
                      <a:srgbClr val="FADFCE"/>
                    </a:solidFill>
                  </a:tcPr>
                </a:tc>
                <a:tc>
                  <a:txBody>
                    <a:bodyPr/>
                    <a:lstStyle/>
                    <a:p>
                      <a:pPr algn="ctr" fontAlgn="ctr"/>
                      <a:r>
                        <a:rPr lang="en-AU" sz="1600" b="0" i="0" u="none" strike="noStrike" dirty="0">
                          <a:solidFill>
                            <a:srgbClr val="000000"/>
                          </a:solidFill>
                          <a:effectLst/>
                          <a:latin typeface="Arial" panose="020B0604020202020204" pitchFamily="34" charset="0"/>
                        </a:rPr>
                        <a:t>-</a:t>
                      </a:r>
                    </a:p>
                  </a:txBody>
                  <a:tcPr marL="6350" marR="6350" marT="6350" marB="0" anchor="ctr">
                    <a:solidFill>
                      <a:srgbClr val="FADFCE"/>
                    </a:solidFill>
                  </a:tcPr>
                </a:tc>
                <a:extLst>
                  <a:ext uri="{0D108BD9-81ED-4DB2-BD59-A6C34878D82A}">
                    <a16:rowId xmlns:a16="http://schemas.microsoft.com/office/drawing/2014/main" val="381490354"/>
                  </a:ext>
                </a:extLst>
              </a:tr>
              <a:tr h="252000">
                <a:tc>
                  <a:txBody>
                    <a:bodyPr/>
                    <a:lstStyle/>
                    <a:p>
                      <a:pPr marL="0" algn="l" defTabSz="914400" rtl="0" eaLnBrk="1" fontAlgn="b" latinLnBrk="0" hangingPunct="1"/>
                      <a:r>
                        <a:rPr lang="en-AU" sz="1600" u="none" strike="noStrike" kern="1200" baseline="0" dirty="0">
                          <a:solidFill>
                            <a:schemeClr val="dk1"/>
                          </a:solidFill>
                          <a:latin typeface="+mn-lt"/>
                          <a:ea typeface="+mn-ea"/>
                          <a:cs typeface="+mn-cs"/>
                        </a:rPr>
                        <a:t>MLC Index Plus – Balanced</a:t>
                      </a:r>
                    </a:p>
                  </a:txBody>
                  <a:tcPr marL="108000" marR="72000" marT="54000" marB="72000" anchor="ctr">
                    <a:solidFill>
                      <a:srgbClr val="FADFCE"/>
                    </a:solidFill>
                  </a:tcPr>
                </a:tc>
                <a:tc>
                  <a:txBody>
                    <a:bodyPr/>
                    <a:lstStyle/>
                    <a:p>
                      <a:pPr algn="ctr" fontAlgn="ctr"/>
                      <a:r>
                        <a:rPr lang="en-AU" sz="1600" b="0" i="0" u="none" strike="noStrike" dirty="0">
                          <a:solidFill>
                            <a:srgbClr val="000000"/>
                          </a:solidFill>
                          <a:effectLst/>
                          <a:latin typeface="Arial" panose="020B0604020202020204" pitchFamily="34" charset="0"/>
                        </a:rPr>
                        <a:t>MLC7387AU</a:t>
                      </a:r>
                    </a:p>
                  </a:txBody>
                  <a:tcPr marL="72000" marR="6350" marT="6350" marB="0" anchor="ctr">
                    <a:solidFill>
                      <a:srgbClr val="FADFCE"/>
                    </a:solidFill>
                  </a:tcPr>
                </a:tc>
                <a:tc>
                  <a:txBody>
                    <a:bodyPr/>
                    <a:lstStyle/>
                    <a:p>
                      <a:pPr algn="ctr" rtl="0" fontAlgn="ctr"/>
                      <a:r>
                        <a:rPr lang="en-AU" sz="1600" b="0" i="0" u="none" strike="noStrike" dirty="0">
                          <a:solidFill>
                            <a:srgbClr val="000000"/>
                          </a:solidFill>
                          <a:effectLst/>
                          <a:latin typeface="Arial" panose="020B0604020202020204" pitchFamily="34" charset="0"/>
                        </a:rPr>
                        <a:t>-1.1</a:t>
                      </a:r>
                    </a:p>
                  </a:txBody>
                  <a:tcPr marL="6350" marR="6350" marT="6350" marB="0" anchor="ctr">
                    <a:solidFill>
                      <a:srgbClr val="FADFCE"/>
                    </a:solidFill>
                  </a:tcPr>
                </a:tc>
                <a:tc>
                  <a:txBody>
                    <a:bodyPr/>
                    <a:lstStyle/>
                    <a:p>
                      <a:pPr algn="ctr" rtl="0" fontAlgn="ctr"/>
                      <a:r>
                        <a:rPr lang="en-AU" sz="1600" b="0" i="0" u="none" strike="noStrike" dirty="0">
                          <a:solidFill>
                            <a:srgbClr val="000000"/>
                          </a:solidFill>
                          <a:effectLst/>
                          <a:latin typeface="Arial" panose="020B0604020202020204" pitchFamily="34" charset="0"/>
                        </a:rPr>
                        <a:t>6.0</a:t>
                      </a:r>
                    </a:p>
                  </a:txBody>
                  <a:tcPr marL="6350" marR="6350" marT="6350" marB="0" anchor="ctr">
                    <a:solidFill>
                      <a:srgbClr val="FADFCE"/>
                    </a:solidFill>
                  </a:tcPr>
                </a:tc>
                <a:tc>
                  <a:txBody>
                    <a:bodyPr/>
                    <a:lstStyle/>
                    <a:p>
                      <a:pPr algn="ctr" rtl="0" fontAlgn="ctr"/>
                      <a:r>
                        <a:rPr lang="en-AU" sz="1600" b="0" i="0" u="none" strike="noStrike" dirty="0">
                          <a:solidFill>
                            <a:srgbClr val="000000"/>
                          </a:solidFill>
                          <a:effectLst/>
                          <a:latin typeface="Arial" panose="020B0604020202020204" pitchFamily="34" charset="0"/>
                        </a:rPr>
                        <a:t>6.0</a:t>
                      </a:r>
                    </a:p>
                  </a:txBody>
                  <a:tcPr marL="6350" marR="6350" marT="6350" marB="0" anchor="ctr">
                    <a:solidFill>
                      <a:srgbClr val="FADFCE"/>
                    </a:solidFill>
                  </a:tcPr>
                </a:tc>
                <a:tc>
                  <a:txBody>
                    <a:bodyPr/>
                    <a:lstStyle/>
                    <a:p>
                      <a:pPr algn="ctr" rtl="0" fontAlgn="ctr"/>
                      <a:r>
                        <a:rPr lang="en-AU" sz="1600" b="0" i="0" u="none" strike="noStrike" dirty="0">
                          <a:solidFill>
                            <a:srgbClr val="000000"/>
                          </a:solidFill>
                          <a:effectLst/>
                          <a:latin typeface="Arial" panose="020B0604020202020204" pitchFamily="34" charset="0"/>
                        </a:rPr>
                        <a:t>9.4</a:t>
                      </a:r>
                    </a:p>
                  </a:txBody>
                  <a:tcPr marL="6350" marR="6350" marT="6350" marB="0" anchor="ctr">
                    <a:solidFill>
                      <a:srgbClr val="FADFCE"/>
                    </a:solidFill>
                  </a:tcPr>
                </a:tc>
                <a:tc>
                  <a:txBody>
                    <a:bodyPr/>
                    <a:lstStyle/>
                    <a:p>
                      <a:pPr algn="ctr" fontAlgn="ctr"/>
                      <a:r>
                        <a:rPr lang="en-AU" sz="1600" b="0" i="0" u="none" strike="noStrike" dirty="0">
                          <a:solidFill>
                            <a:srgbClr val="000000"/>
                          </a:solidFill>
                          <a:effectLst/>
                          <a:latin typeface="Arial" panose="020B0604020202020204" pitchFamily="34" charset="0"/>
                        </a:rPr>
                        <a:t>-</a:t>
                      </a:r>
                    </a:p>
                  </a:txBody>
                  <a:tcPr marL="6350" marR="6350" marT="6350" marB="0" anchor="ctr">
                    <a:solidFill>
                      <a:srgbClr val="FADFCE"/>
                    </a:solidFill>
                  </a:tcPr>
                </a:tc>
                <a:tc>
                  <a:txBody>
                    <a:bodyPr/>
                    <a:lstStyle/>
                    <a:p>
                      <a:pPr algn="ctr" fontAlgn="ctr"/>
                      <a:r>
                        <a:rPr lang="en-AU" sz="1600" b="0" i="0" u="none" strike="noStrike" dirty="0">
                          <a:solidFill>
                            <a:srgbClr val="000000"/>
                          </a:solidFill>
                          <a:effectLst/>
                          <a:latin typeface="Arial" panose="020B0604020202020204" pitchFamily="34" charset="0"/>
                        </a:rPr>
                        <a:t>-</a:t>
                      </a:r>
                    </a:p>
                  </a:txBody>
                  <a:tcPr marL="6350" marR="6350" marT="6350" marB="0" anchor="ctr">
                    <a:solidFill>
                      <a:srgbClr val="FADFCE"/>
                    </a:solidFill>
                  </a:tcPr>
                </a:tc>
                <a:extLst>
                  <a:ext uri="{0D108BD9-81ED-4DB2-BD59-A6C34878D82A}">
                    <a16:rowId xmlns:a16="http://schemas.microsoft.com/office/drawing/2014/main" val="2023338081"/>
                  </a:ext>
                </a:extLst>
              </a:tr>
              <a:tr h="252000">
                <a:tc>
                  <a:txBody>
                    <a:bodyPr/>
                    <a:lstStyle/>
                    <a:p>
                      <a:pPr marL="0" algn="l" defTabSz="914400" rtl="0" eaLnBrk="1" fontAlgn="b" latinLnBrk="0" hangingPunct="1"/>
                      <a:r>
                        <a:rPr lang="en-AU" sz="1600" u="none" strike="noStrike" kern="1200" baseline="0" dirty="0">
                          <a:solidFill>
                            <a:schemeClr val="dk1"/>
                          </a:solidFill>
                          <a:latin typeface="+mn-lt"/>
                          <a:ea typeface="+mn-ea"/>
                          <a:cs typeface="+mn-cs"/>
                        </a:rPr>
                        <a:t>MLC Index Plus – Growth</a:t>
                      </a:r>
                    </a:p>
                  </a:txBody>
                  <a:tcPr marL="108000" marR="72000" marT="54000" marB="72000" anchor="ctr">
                    <a:solidFill>
                      <a:srgbClr val="FADFCE"/>
                    </a:solidFill>
                  </a:tcPr>
                </a:tc>
                <a:tc>
                  <a:txBody>
                    <a:bodyPr/>
                    <a:lstStyle/>
                    <a:p>
                      <a:pPr algn="ctr" fontAlgn="ctr"/>
                      <a:r>
                        <a:rPr lang="en-AU" sz="1600" b="0" i="0" u="none" strike="noStrike" dirty="0">
                          <a:solidFill>
                            <a:srgbClr val="000000"/>
                          </a:solidFill>
                          <a:effectLst/>
                          <a:latin typeface="Arial" panose="020B0604020202020204" pitchFamily="34" charset="0"/>
                        </a:rPr>
                        <a:t>MLC9748AU</a:t>
                      </a:r>
                    </a:p>
                  </a:txBody>
                  <a:tcPr marL="72000" marR="6350" marT="6350" marB="0" anchor="ctr">
                    <a:solidFill>
                      <a:srgbClr val="FADFCE"/>
                    </a:solidFill>
                  </a:tcPr>
                </a:tc>
                <a:tc>
                  <a:txBody>
                    <a:bodyPr/>
                    <a:lstStyle/>
                    <a:p>
                      <a:pPr algn="ctr" rtl="0" fontAlgn="ctr"/>
                      <a:r>
                        <a:rPr lang="en-AU" sz="1600" b="0" i="0" u="none" strike="noStrike" dirty="0">
                          <a:solidFill>
                            <a:srgbClr val="000000"/>
                          </a:solidFill>
                          <a:effectLst/>
                          <a:latin typeface="Arial" panose="020B0604020202020204" pitchFamily="34" charset="0"/>
                        </a:rPr>
                        <a:t>-1.7</a:t>
                      </a:r>
                    </a:p>
                  </a:txBody>
                  <a:tcPr marL="6350" marR="6350" marT="6350" marB="0" anchor="ctr">
                    <a:solidFill>
                      <a:srgbClr val="FADFCE"/>
                    </a:solidFill>
                  </a:tcPr>
                </a:tc>
                <a:tc>
                  <a:txBody>
                    <a:bodyPr/>
                    <a:lstStyle/>
                    <a:p>
                      <a:pPr algn="ctr" rtl="0" fontAlgn="ctr"/>
                      <a:r>
                        <a:rPr lang="en-AU" sz="1600" b="0" i="0" u="none" strike="noStrike" dirty="0">
                          <a:solidFill>
                            <a:srgbClr val="000000"/>
                          </a:solidFill>
                          <a:effectLst/>
                          <a:latin typeface="Arial" panose="020B0604020202020204" pitchFamily="34" charset="0"/>
                        </a:rPr>
                        <a:t>6.5</a:t>
                      </a:r>
                    </a:p>
                  </a:txBody>
                  <a:tcPr marL="6350" marR="6350" marT="6350" marB="0" anchor="ctr">
                    <a:solidFill>
                      <a:srgbClr val="FADFCE"/>
                    </a:solidFill>
                  </a:tcPr>
                </a:tc>
                <a:tc>
                  <a:txBody>
                    <a:bodyPr/>
                    <a:lstStyle/>
                    <a:p>
                      <a:pPr algn="ctr" rtl="0" fontAlgn="ctr"/>
                      <a:r>
                        <a:rPr lang="en-AU" sz="1600" b="0" i="0" u="none" strike="noStrike" dirty="0">
                          <a:solidFill>
                            <a:srgbClr val="000000"/>
                          </a:solidFill>
                          <a:effectLst/>
                          <a:latin typeface="Arial" panose="020B0604020202020204" pitchFamily="34" charset="0"/>
                        </a:rPr>
                        <a:t>6.8</a:t>
                      </a:r>
                    </a:p>
                  </a:txBody>
                  <a:tcPr marL="6350" marR="6350" marT="6350" marB="0" anchor="ctr">
                    <a:solidFill>
                      <a:srgbClr val="FADFCE"/>
                    </a:solidFill>
                  </a:tcPr>
                </a:tc>
                <a:tc>
                  <a:txBody>
                    <a:bodyPr/>
                    <a:lstStyle/>
                    <a:p>
                      <a:pPr algn="ctr" rtl="0" fontAlgn="ctr"/>
                      <a:r>
                        <a:rPr lang="en-AU" sz="1600" b="0" i="0" u="none" strike="noStrike" dirty="0">
                          <a:solidFill>
                            <a:srgbClr val="000000"/>
                          </a:solidFill>
                          <a:effectLst/>
                          <a:latin typeface="Arial" panose="020B0604020202020204" pitchFamily="34" charset="0"/>
                        </a:rPr>
                        <a:t>11.1</a:t>
                      </a:r>
                    </a:p>
                  </a:txBody>
                  <a:tcPr marL="6350" marR="6350" marT="6350" marB="0" anchor="ctr">
                    <a:solidFill>
                      <a:srgbClr val="FADFCE"/>
                    </a:solidFill>
                  </a:tcPr>
                </a:tc>
                <a:tc>
                  <a:txBody>
                    <a:bodyPr/>
                    <a:lstStyle/>
                    <a:p>
                      <a:pPr algn="ctr" fontAlgn="ctr"/>
                      <a:r>
                        <a:rPr lang="en-AU" sz="1600" b="0" i="0" u="none" strike="noStrike" dirty="0">
                          <a:solidFill>
                            <a:srgbClr val="000000"/>
                          </a:solidFill>
                          <a:effectLst/>
                          <a:latin typeface="Arial" panose="020B0604020202020204" pitchFamily="34" charset="0"/>
                        </a:rPr>
                        <a:t>-</a:t>
                      </a:r>
                    </a:p>
                  </a:txBody>
                  <a:tcPr marL="6350" marR="6350" marT="6350" marB="0" anchor="ctr">
                    <a:solidFill>
                      <a:srgbClr val="FADFCE"/>
                    </a:solidFill>
                  </a:tcPr>
                </a:tc>
                <a:tc>
                  <a:txBody>
                    <a:bodyPr/>
                    <a:lstStyle/>
                    <a:p>
                      <a:pPr algn="ctr" fontAlgn="ctr"/>
                      <a:r>
                        <a:rPr lang="en-AU" sz="1600" b="0" i="0" u="none" strike="noStrike" dirty="0">
                          <a:solidFill>
                            <a:srgbClr val="000000"/>
                          </a:solidFill>
                          <a:effectLst/>
                          <a:latin typeface="Arial" panose="020B0604020202020204" pitchFamily="34" charset="0"/>
                        </a:rPr>
                        <a:t>-</a:t>
                      </a:r>
                    </a:p>
                  </a:txBody>
                  <a:tcPr marL="6350" marR="6350" marT="6350" marB="0" anchor="ctr">
                    <a:solidFill>
                      <a:srgbClr val="FADFCE"/>
                    </a:solidFill>
                  </a:tcPr>
                </a:tc>
                <a:extLst>
                  <a:ext uri="{0D108BD9-81ED-4DB2-BD59-A6C34878D82A}">
                    <a16:rowId xmlns:a16="http://schemas.microsoft.com/office/drawing/2014/main" val="2009724804"/>
                  </a:ext>
                </a:extLst>
              </a:tr>
              <a:tr h="252000">
                <a:tc>
                  <a:txBody>
                    <a:bodyPr/>
                    <a:lstStyle/>
                    <a:p>
                      <a:r>
                        <a:rPr lang="en-AU" sz="1600" u="none" strike="noStrike" kern="1200" baseline="0" dirty="0">
                          <a:solidFill>
                            <a:schemeClr val="dk1"/>
                          </a:solidFill>
                          <a:latin typeface="+mn-lt"/>
                          <a:ea typeface="+mn-ea"/>
                          <a:cs typeface="+mn-cs"/>
                        </a:rPr>
                        <a:t>MLC Real Return – Moderate</a:t>
                      </a:r>
                    </a:p>
                  </a:txBody>
                  <a:tcPr marL="108000" marR="72000" marT="54000" marB="72000" anchor="ctr">
                    <a:solidFill>
                      <a:srgbClr val="F4BE9E"/>
                    </a:solidFill>
                  </a:tcPr>
                </a:tc>
                <a:tc>
                  <a:txBody>
                    <a:bodyPr/>
                    <a:lstStyle/>
                    <a:p>
                      <a:pPr algn="ctr" fontAlgn="ctr"/>
                      <a:r>
                        <a:rPr lang="en-AU" sz="1600" b="0" i="0" u="none" strike="noStrike" dirty="0">
                          <a:solidFill>
                            <a:srgbClr val="000000"/>
                          </a:solidFill>
                          <a:effectLst/>
                          <a:latin typeface="Arial" panose="020B0604020202020204" pitchFamily="34" charset="0"/>
                        </a:rPr>
                        <a:t>MLC0920AU</a:t>
                      </a:r>
                    </a:p>
                  </a:txBody>
                  <a:tcPr marL="72000" marR="6350" marT="6350" marB="0" anchor="ctr">
                    <a:solidFill>
                      <a:srgbClr val="F4BE9E"/>
                    </a:solidFill>
                  </a:tcPr>
                </a:tc>
                <a:tc>
                  <a:txBody>
                    <a:bodyPr/>
                    <a:lstStyle/>
                    <a:p>
                      <a:pPr algn="ctr" rtl="0" fontAlgn="ctr"/>
                      <a:r>
                        <a:rPr lang="en-AU" sz="1600" b="0" i="0" u="none" strike="noStrike" dirty="0">
                          <a:solidFill>
                            <a:srgbClr val="000000"/>
                          </a:solidFill>
                          <a:effectLst/>
                          <a:latin typeface="Arial" panose="020B0604020202020204" pitchFamily="34" charset="0"/>
                        </a:rPr>
                        <a:t>-0.2</a:t>
                      </a:r>
                    </a:p>
                  </a:txBody>
                  <a:tcPr marL="6350" marR="6350" marT="6350" marB="0" anchor="ctr">
                    <a:solidFill>
                      <a:srgbClr val="F4BE9E"/>
                    </a:solidFill>
                  </a:tcPr>
                </a:tc>
                <a:tc>
                  <a:txBody>
                    <a:bodyPr/>
                    <a:lstStyle/>
                    <a:p>
                      <a:pPr algn="ctr" rtl="0" fontAlgn="ctr"/>
                      <a:r>
                        <a:rPr lang="en-AU" sz="1600" b="0" i="0" u="none" strike="noStrike" dirty="0">
                          <a:solidFill>
                            <a:srgbClr val="000000"/>
                          </a:solidFill>
                          <a:effectLst/>
                          <a:latin typeface="Arial" panose="020B0604020202020204" pitchFamily="34" charset="0"/>
                        </a:rPr>
                        <a:t>4.5</a:t>
                      </a:r>
                    </a:p>
                  </a:txBody>
                  <a:tcPr marL="6350" marR="6350" marT="6350" marB="0" anchor="ctr">
                    <a:solidFill>
                      <a:srgbClr val="F4BE9E"/>
                    </a:solidFill>
                  </a:tcPr>
                </a:tc>
                <a:tc>
                  <a:txBody>
                    <a:bodyPr/>
                    <a:lstStyle/>
                    <a:p>
                      <a:pPr algn="ctr" rtl="0" fontAlgn="ctr"/>
                      <a:r>
                        <a:rPr lang="en-AU" sz="1600" b="0" i="0" u="none" strike="noStrike" dirty="0">
                          <a:solidFill>
                            <a:srgbClr val="000000"/>
                          </a:solidFill>
                          <a:effectLst/>
                          <a:latin typeface="Arial" panose="020B0604020202020204" pitchFamily="34" charset="0"/>
                        </a:rPr>
                        <a:t>5.6</a:t>
                      </a:r>
                    </a:p>
                  </a:txBody>
                  <a:tcPr marL="6350" marR="6350" marT="6350" marB="0" anchor="ctr">
                    <a:solidFill>
                      <a:srgbClr val="F4BE9E"/>
                    </a:solidFill>
                  </a:tcPr>
                </a:tc>
                <a:tc>
                  <a:txBody>
                    <a:bodyPr/>
                    <a:lstStyle/>
                    <a:p>
                      <a:pPr algn="ctr" rtl="0" fontAlgn="ctr"/>
                      <a:r>
                        <a:rPr lang="en-AU" sz="1600" b="0" i="0" u="none" strike="noStrike" dirty="0">
                          <a:solidFill>
                            <a:srgbClr val="000000"/>
                          </a:solidFill>
                          <a:effectLst/>
                          <a:latin typeface="Arial" panose="020B0604020202020204" pitchFamily="34" charset="0"/>
                        </a:rPr>
                        <a:t>5.6</a:t>
                      </a:r>
                    </a:p>
                  </a:txBody>
                  <a:tcPr marL="6350" marR="6350" marT="6350" marB="0" anchor="ctr">
                    <a:solidFill>
                      <a:srgbClr val="F4BE9E"/>
                    </a:solidFill>
                  </a:tcPr>
                </a:tc>
                <a:tc>
                  <a:txBody>
                    <a:bodyPr/>
                    <a:lstStyle/>
                    <a:p>
                      <a:pPr algn="ctr" rtl="0" fontAlgn="ctr"/>
                      <a:r>
                        <a:rPr lang="en-AU" sz="1600" b="0" i="0" u="none" strike="noStrike" dirty="0">
                          <a:solidFill>
                            <a:srgbClr val="000000"/>
                          </a:solidFill>
                          <a:effectLst/>
                          <a:latin typeface="Arial" panose="020B0604020202020204" pitchFamily="34" charset="0"/>
                        </a:rPr>
                        <a:t>4.1</a:t>
                      </a:r>
                    </a:p>
                  </a:txBody>
                  <a:tcPr marL="6350" marR="6350" marT="6350" marB="0" anchor="ctr">
                    <a:solidFill>
                      <a:srgbClr val="F4BE9E"/>
                    </a:solidFill>
                  </a:tcPr>
                </a:tc>
                <a:tc>
                  <a:txBody>
                    <a:bodyPr/>
                    <a:lstStyle/>
                    <a:p>
                      <a:pPr algn="ctr" fontAlgn="ctr"/>
                      <a:r>
                        <a:rPr lang="en-AU" sz="1600" b="0" i="0" u="none" strike="noStrike" dirty="0">
                          <a:solidFill>
                            <a:srgbClr val="000000"/>
                          </a:solidFill>
                          <a:effectLst/>
                          <a:latin typeface="Arial" panose="020B0604020202020204" pitchFamily="34" charset="0"/>
                        </a:rPr>
                        <a:t>-</a:t>
                      </a:r>
                    </a:p>
                  </a:txBody>
                  <a:tcPr marL="6350" marR="6350" marT="6350" marB="0" anchor="ctr">
                    <a:solidFill>
                      <a:srgbClr val="F4BE9E"/>
                    </a:solidFill>
                  </a:tcPr>
                </a:tc>
                <a:extLst>
                  <a:ext uri="{0D108BD9-81ED-4DB2-BD59-A6C34878D82A}">
                    <a16:rowId xmlns:a16="http://schemas.microsoft.com/office/drawing/2014/main" val="2219990759"/>
                  </a:ext>
                </a:extLst>
              </a:tr>
              <a:tr h="0">
                <a:tc>
                  <a:txBody>
                    <a:bodyPr/>
                    <a:lstStyle/>
                    <a:p>
                      <a:r>
                        <a:rPr lang="en-AU" sz="1600" u="none" strike="noStrike" kern="1200" baseline="0" dirty="0">
                          <a:solidFill>
                            <a:schemeClr val="dk1"/>
                          </a:solidFill>
                          <a:latin typeface="+mn-lt"/>
                          <a:ea typeface="+mn-ea"/>
                          <a:cs typeface="+mn-cs"/>
                        </a:rPr>
                        <a:t>MLC Real Return – Assertive</a:t>
                      </a:r>
                    </a:p>
                  </a:txBody>
                  <a:tcPr marL="108000" marR="72000" marT="54000" marB="72000" anchor="ctr">
                    <a:solidFill>
                      <a:srgbClr val="F4BE9E"/>
                    </a:solidFill>
                  </a:tcPr>
                </a:tc>
                <a:tc>
                  <a:txBody>
                    <a:bodyPr/>
                    <a:lstStyle/>
                    <a:p>
                      <a:pPr algn="ctr" fontAlgn="ctr"/>
                      <a:r>
                        <a:rPr lang="en-AU" sz="1600" b="0" i="0" u="none" strike="noStrike" dirty="0">
                          <a:solidFill>
                            <a:srgbClr val="000000"/>
                          </a:solidFill>
                          <a:effectLst/>
                          <a:latin typeface="Arial" panose="020B0604020202020204" pitchFamily="34" charset="0"/>
                        </a:rPr>
                        <a:t>MLC0667AU</a:t>
                      </a:r>
                    </a:p>
                  </a:txBody>
                  <a:tcPr marL="72000" marR="6350" marT="6350" marB="0" anchor="ctr">
                    <a:solidFill>
                      <a:srgbClr val="F4BE9E"/>
                    </a:solidFill>
                  </a:tcPr>
                </a:tc>
                <a:tc>
                  <a:txBody>
                    <a:bodyPr/>
                    <a:lstStyle/>
                    <a:p>
                      <a:pPr algn="ctr" rtl="0" fontAlgn="ctr"/>
                      <a:r>
                        <a:rPr lang="en-AU" sz="1600" b="0" i="0" u="none" strike="noStrike" dirty="0">
                          <a:solidFill>
                            <a:srgbClr val="000000"/>
                          </a:solidFill>
                          <a:effectLst/>
                          <a:latin typeface="Arial" panose="020B0604020202020204" pitchFamily="34" charset="0"/>
                        </a:rPr>
                        <a:t>-0.9</a:t>
                      </a:r>
                    </a:p>
                  </a:txBody>
                  <a:tcPr marL="6350" marR="6350" marT="6350" marB="0" anchor="ctr">
                    <a:solidFill>
                      <a:srgbClr val="F4BE9E"/>
                    </a:solidFill>
                  </a:tcPr>
                </a:tc>
                <a:tc>
                  <a:txBody>
                    <a:bodyPr/>
                    <a:lstStyle/>
                    <a:p>
                      <a:pPr algn="ctr" rtl="0" fontAlgn="ctr"/>
                      <a:r>
                        <a:rPr lang="en-AU" sz="1600" b="0" i="0" u="none" strike="noStrike" dirty="0">
                          <a:solidFill>
                            <a:srgbClr val="000000"/>
                          </a:solidFill>
                          <a:effectLst/>
                          <a:latin typeface="Arial" panose="020B0604020202020204" pitchFamily="34" charset="0"/>
                        </a:rPr>
                        <a:t>4.8</a:t>
                      </a:r>
                    </a:p>
                  </a:txBody>
                  <a:tcPr marL="6350" marR="6350" marT="6350" marB="0" anchor="ctr">
                    <a:solidFill>
                      <a:srgbClr val="F4BE9E"/>
                    </a:solidFill>
                  </a:tcPr>
                </a:tc>
                <a:tc>
                  <a:txBody>
                    <a:bodyPr/>
                    <a:lstStyle/>
                    <a:p>
                      <a:pPr algn="ctr" rtl="0" fontAlgn="ctr"/>
                      <a:r>
                        <a:rPr lang="en-AU" sz="1600" b="0" i="0" u="none" strike="noStrike" dirty="0">
                          <a:solidFill>
                            <a:srgbClr val="000000"/>
                          </a:solidFill>
                          <a:effectLst/>
                          <a:latin typeface="Arial" panose="020B0604020202020204" pitchFamily="34" charset="0"/>
                        </a:rPr>
                        <a:t>6.0</a:t>
                      </a:r>
                    </a:p>
                  </a:txBody>
                  <a:tcPr marL="6350" marR="6350" marT="6350" marB="0" anchor="ctr">
                    <a:solidFill>
                      <a:srgbClr val="F4BE9E"/>
                    </a:solidFill>
                  </a:tcPr>
                </a:tc>
                <a:tc>
                  <a:txBody>
                    <a:bodyPr/>
                    <a:lstStyle/>
                    <a:p>
                      <a:pPr algn="ctr" rtl="0" fontAlgn="ctr"/>
                      <a:r>
                        <a:rPr lang="en-AU" sz="1600" b="0" i="0" u="none" strike="noStrike" dirty="0">
                          <a:solidFill>
                            <a:srgbClr val="000000"/>
                          </a:solidFill>
                          <a:effectLst/>
                          <a:latin typeface="Arial" panose="020B0604020202020204" pitchFamily="34" charset="0"/>
                        </a:rPr>
                        <a:t>7.2</a:t>
                      </a:r>
                    </a:p>
                  </a:txBody>
                  <a:tcPr marL="6350" marR="6350" marT="6350" marB="0" anchor="ctr">
                    <a:solidFill>
                      <a:srgbClr val="F4BE9E"/>
                    </a:solidFill>
                  </a:tcPr>
                </a:tc>
                <a:tc>
                  <a:txBody>
                    <a:bodyPr/>
                    <a:lstStyle/>
                    <a:p>
                      <a:pPr algn="ctr" rtl="0" fontAlgn="ctr"/>
                      <a:r>
                        <a:rPr lang="en-AU" sz="1600" b="0" i="0" u="none" strike="noStrike" dirty="0">
                          <a:solidFill>
                            <a:srgbClr val="000000"/>
                          </a:solidFill>
                          <a:effectLst/>
                          <a:latin typeface="Arial" panose="020B0604020202020204" pitchFamily="34" charset="0"/>
                        </a:rPr>
                        <a:t>5.2</a:t>
                      </a:r>
                    </a:p>
                  </a:txBody>
                  <a:tcPr marL="6350" marR="6350" marT="6350" marB="0" anchor="ctr">
                    <a:solidFill>
                      <a:srgbClr val="F4BE9E"/>
                    </a:solidFill>
                  </a:tcPr>
                </a:tc>
                <a:tc>
                  <a:txBody>
                    <a:bodyPr/>
                    <a:lstStyle/>
                    <a:p>
                      <a:pPr algn="ctr" rtl="0" fontAlgn="ctr"/>
                      <a:r>
                        <a:rPr lang="en-AU" sz="1600" b="0" i="0" u="none" strike="noStrike" dirty="0">
                          <a:solidFill>
                            <a:srgbClr val="000000"/>
                          </a:solidFill>
                          <a:effectLst/>
                          <a:latin typeface="Arial" panose="020B0604020202020204" pitchFamily="34" charset="0"/>
                        </a:rPr>
                        <a:t>7.1</a:t>
                      </a:r>
                    </a:p>
                  </a:txBody>
                  <a:tcPr marL="6350" marR="6350" marT="6350" marB="0" anchor="ctr">
                    <a:solidFill>
                      <a:srgbClr val="F4BE9E"/>
                    </a:solidFill>
                  </a:tcPr>
                </a:tc>
                <a:extLst>
                  <a:ext uri="{0D108BD9-81ED-4DB2-BD59-A6C34878D82A}">
                    <a16:rowId xmlns:a16="http://schemas.microsoft.com/office/drawing/2014/main" val="2799538335"/>
                  </a:ext>
                </a:extLst>
              </a:tr>
            </a:tbl>
          </a:graphicData>
        </a:graphic>
      </p:graphicFrame>
    </p:spTree>
    <p:extLst>
      <p:ext uri="{BB962C8B-B14F-4D97-AF65-F5344CB8AC3E}">
        <p14:creationId xmlns:p14="http://schemas.microsoft.com/office/powerpoint/2010/main" val="1898182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02AE61-13E6-4181-8B63-9F1A648BDFA2}"/>
              </a:ext>
            </a:extLst>
          </p:cNvPr>
          <p:cNvSpPr/>
          <p:nvPr/>
        </p:nvSpPr>
        <p:spPr>
          <a:xfrm>
            <a:off x="1" y="1394558"/>
            <a:ext cx="12192000" cy="54634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5588252-E579-4F8F-AD68-C427416D07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318867" y="497858"/>
            <a:ext cx="9720000" cy="516637"/>
          </a:xfrm>
        </p:spPr>
        <p:txBody>
          <a:bodyPr/>
          <a:lstStyle/>
          <a:p>
            <a:r>
              <a:rPr lang="en-AU" sz="2400" dirty="0">
                <a:solidFill>
                  <a:schemeClr val="tx1"/>
                </a:solidFill>
                <a:latin typeface="Arial" charset="0"/>
                <a:cs typeface="Arial" charset="0"/>
              </a:rPr>
              <a:t>MLC Horizon, MLC Inflation Plus</a:t>
            </a:r>
            <a:br>
              <a:rPr lang="en-AU" sz="2400" dirty="0">
                <a:solidFill>
                  <a:schemeClr val="tx1"/>
                </a:solidFill>
                <a:latin typeface="Arial" charset="0"/>
                <a:cs typeface="Arial" charset="0"/>
              </a:rPr>
            </a:br>
            <a:r>
              <a:rPr lang="en-AU" sz="2000" b="0" dirty="0">
                <a:solidFill>
                  <a:schemeClr val="accent1"/>
                </a:solidFill>
                <a:latin typeface="Arial" charset="0"/>
                <a:cs typeface="Arial" charset="0"/>
              </a:rPr>
              <a:t>Absolute returns</a:t>
            </a:r>
            <a:endParaRPr lang="en-AU" sz="2400" b="0" dirty="0">
              <a:solidFill>
                <a:schemeClr val="accent1"/>
              </a:solidFill>
            </a:endParaRPr>
          </a:p>
        </p:txBody>
      </p:sp>
      <p:sp>
        <p:nvSpPr>
          <p:cNvPr id="9" name="Footer Placeholder 1">
            <a:extLst>
              <a:ext uri="{FF2B5EF4-FFF2-40B4-BE49-F238E27FC236}">
                <a16:creationId xmlns:a16="http://schemas.microsoft.com/office/drawing/2014/main" id="{C4A62C47-3CFE-49A3-ADCB-363D8C7CE5F6}"/>
              </a:ext>
            </a:extLst>
          </p:cNvPr>
          <p:cNvSpPr txBox="1">
            <a:spLocks/>
          </p:cNvSpPr>
          <p:nvPr/>
        </p:nvSpPr>
        <p:spPr>
          <a:xfrm>
            <a:off x="383382" y="6411342"/>
            <a:ext cx="10469455" cy="446658"/>
          </a:xfrm>
          <a:prstGeom prst="rect">
            <a:avLst/>
          </a:prstGeom>
        </p:spPr>
        <p:txBody>
          <a:bodyPr vert="horz" wrap="none" lIns="0" tIns="0" rIns="0" bIns="0" rtlCol="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0" i="0" u="none" strike="noStrike" kern="1200" cap="none" spc="0" normalizeH="0" baseline="0" noProof="0" dirty="0">
                <a:ln>
                  <a:noFill/>
                </a:ln>
                <a:solidFill>
                  <a:prstClr val="black"/>
                </a:solidFill>
                <a:effectLst/>
                <a:uLnTx/>
                <a:uFillTx/>
                <a:latin typeface="Arial" panose="020B0604020202020204"/>
                <a:ea typeface="+mn-ea"/>
                <a:cs typeface="+mn-cs"/>
              </a:rPr>
              <a:t>Past performance is not indicative of future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1" i="0" u="none" strike="noStrike" kern="1200" cap="none" spc="0" normalizeH="0" baseline="0" noProof="0" dirty="0">
                <a:ln>
                  <a:noFill/>
                </a:ln>
                <a:solidFill>
                  <a:prstClr val="black"/>
                </a:solidFill>
                <a:effectLst/>
                <a:uLnTx/>
                <a:uFillTx/>
                <a:latin typeface="Arial" panose="020B0604020202020204"/>
                <a:ea typeface="+mn-ea"/>
                <a:cs typeface="+mn-cs"/>
              </a:rPr>
              <a:t>Source</a:t>
            </a:r>
            <a:r>
              <a:rPr kumimoji="0" lang="en-AU" altLang="en-US" sz="800" b="0" i="0" u="none" strike="noStrike" kern="1200" cap="none" spc="0" normalizeH="0" baseline="0" noProof="0" dirty="0">
                <a:ln>
                  <a:noFill/>
                </a:ln>
                <a:solidFill>
                  <a:prstClr val="black"/>
                </a:solidFill>
                <a:effectLst/>
                <a:uLnTx/>
                <a:uFillTx/>
                <a:latin typeface="Arial" panose="020B0604020202020204"/>
                <a:ea typeface="+mn-ea"/>
                <a:cs typeface="+mn-cs"/>
              </a:rPr>
              <a:t>: MLC Investments Limited.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11" name="Table 10">
            <a:extLst>
              <a:ext uri="{FF2B5EF4-FFF2-40B4-BE49-F238E27FC236}">
                <a16:creationId xmlns:a16="http://schemas.microsoft.com/office/drawing/2014/main" id="{D5E1F4FD-637C-4A81-9657-9694FA65F8A4}"/>
              </a:ext>
            </a:extLst>
          </p:cNvPr>
          <p:cNvGraphicFramePr>
            <a:graphicFrameLocks noGrp="1"/>
          </p:cNvGraphicFramePr>
          <p:nvPr>
            <p:extLst>
              <p:ext uri="{D42A27DB-BD31-4B8C-83A1-F6EECF244321}">
                <p14:modId xmlns:p14="http://schemas.microsoft.com/office/powerpoint/2010/main" val="4280567112"/>
              </p:ext>
            </p:extLst>
          </p:nvPr>
        </p:nvGraphicFramePr>
        <p:xfrm>
          <a:off x="261717" y="1767741"/>
          <a:ext cx="11555380" cy="2771760"/>
        </p:xfrm>
        <a:graphic>
          <a:graphicData uri="http://schemas.openxmlformats.org/drawingml/2006/table">
            <a:tbl>
              <a:tblPr firstRow="1">
                <a:tableStyleId>{F5AB1C69-6EDB-4FF4-983F-18BD219EF322}</a:tableStyleId>
              </a:tblPr>
              <a:tblGrid>
                <a:gridCol w="4517050">
                  <a:extLst>
                    <a:ext uri="{9D8B030D-6E8A-4147-A177-3AD203B41FA5}">
                      <a16:colId xmlns:a16="http://schemas.microsoft.com/office/drawing/2014/main" val="20000"/>
                    </a:ext>
                  </a:extLst>
                </a:gridCol>
                <a:gridCol w="1268459">
                  <a:extLst>
                    <a:ext uri="{9D8B030D-6E8A-4147-A177-3AD203B41FA5}">
                      <a16:colId xmlns:a16="http://schemas.microsoft.com/office/drawing/2014/main" val="3791338838"/>
                    </a:ext>
                  </a:extLst>
                </a:gridCol>
                <a:gridCol w="766633">
                  <a:extLst>
                    <a:ext uri="{9D8B030D-6E8A-4147-A177-3AD203B41FA5}">
                      <a16:colId xmlns:a16="http://schemas.microsoft.com/office/drawing/2014/main" val="20001"/>
                    </a:ext>
                  </a:extLst>
                </a:gridCol>
                <a:gridCol w="803746">
                  <a:extLst>
                    <a:ext uri="{9D8B030D-6E8A-4147-A177-3AD203B41FA5}">
                      <a16:colId xmlns:a16="http://schemas.microsoft.com/office/drawing/2014/main" val="20002"/>
                    </a:ext>
                  </a:extLst>
                </a:gridCol>
                <a:gridCol w="803746">
                  <a:extLst>
                    <a:ext uri="{9D8B030D-6E8A-4147-A177-3AD203B41FA5}">
                      <a16:colId xmlns:a16="http://schemas.microsoft.com/office/drawing/2014/main" val="20003"/>
                    </a:ext>
                  </a:extLst>
                </a:gridCol>
                <a:gridCol w="803746">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gridCol w="864000">
                  <a:extLst>
                    <a:ext uri="{9D8B030D-6E8A-4147-A177-3AD203B41FA5}">
                      <a16:colId xmlns:a16="http://schemas.microsoft.com/office/drawing/2014/main" val="2685118496"/>
                    </a:ext>
                  </a:extLst>
                </a:gridCol>
              </a:tblGrid>
              <a:tr h="4696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b="1" dirty="0"/>
                        <a:t>Performance to </a:t>
                      </a:r>
                    </a:p>
                    <a:p>
                      <a:pPr marL="0" marR="0" indent="0" algn="l" defTabSz="914400" rtl="0" eaLnBrk="1" fontAlgn="auto" latinLnBrk="0" hangingPunct="1">
                        <a:lnSpc>
                          <a:spcPct val="100000"/>
                        </a:lnSpc>
                        <a:spcBef>
                          <a:spcPts val="0"/>
                        </a:spcBef>
                        <a:spcAft>
                          <a:spcPts val="0"/>
                        </a:spcAft>
                        <a:buClrTx/>
                        <a:buSzTx/>
                        <a:buFontTx/>
                        <a:buNone/>
                        <a:tabLst/>
                        <a:defRPr/>
                      </a:pPr>
                      <a:r>
                        <a:rPr lang="en-AU" sz="1400" b="1" dirty="0"/>
                        <a:t>31 March 2025 (net of</a:t>
                      </a:r>
                      <a:r>
                        <a:rPr lang="en-AU" sz="1400" b="1" baseline="0" dirty="0"/>
                        <a:t> fees)</a:t>
                      </a:r>
                      <a:endParaRPr lang="en-AU" sz="1400" b="1" dirty="0">
                        <a:solidFill>
                          <a:schemeClr val="bg1"/>
                        </a:solidFill>
                      </a:endParaRPr>
                    </a:p>
                  </a:txBody>
                  <a:tcPr marL="108000" marR="72000" marT="54000" marB="72000">
                    <a:solidFill>
                      <a:schemeClr val="tx1"/>
                    </a:solidFill>
                  </a:tcPr>
                </a:tc>
                <a:tc>
                  <a:txBody>
                    <a:bodyPr/>
                    <a:lstStyle/>
                    <a:p>
                      <a:pPr algn="ctr"/>
                      <a:r>
                        <a:rPr lang="en-AU" sz="1400" b="1" dirty="0"/>
                        <a:t>APIR</a:t>
                      </a:r>
                    </a:p>
                  </a:txBody>
                  <a:tcPr marL="72003" marR="72000" marT="54000" marB="72000" anchor="ctr" anchorCtr="1">
                    <a:solidFill>
                      <a:schemeClr val="tx1"/>
                    </a:solidFill>
                  </a:tcPr>
                </a:tc>
                <a:tc>
                  <a:txBody>
                    <a:bodyPr/>
                    <a:lstStyle/>
                    <a:p>
                      <a:pPr algn="ctr"/>
                      <a:r>
                        <a:rPr lang="en-AU" sz="1400" dirty="0"/>
                        <a:t>3 mths</a:t>
                      </a:r>
                      <a:endParaRPr lang="en-AU" sz="1400" u="none" strike="noStrike" kern="1200" baseline="0" dirty="0"/>
                    </a:p>
                    <a:p>
                      <a:pPr algn="ctr"/>
                      <a:r>
                        <a:rPr lang="en-AU" sz="1400" b="1" dirty="0"/>
                        <a:t>(%)</a:t>
                      </a:r>
                    </a:p>
                  </a:txBody>
                  <a:tcPr marL="72003" marR="72000" marT="54000" marB="72000">
                    <a:solidFill>
                      <a:schemeClr val="tx1"/>
                    </a:solidFill>
                  </a:tcPr>
                </a:tc>
                <a:tc>
                  <a:txBody>
                    <a:bodyPr/>
                    <a:lstStyle/>
                    <a:p>
                      <a:pPr algn="ctr"/>
                      <a:r>
                        <a:rPr lang="en-AU" sz="1400" u="none" strike="noStrike" kern="1200" baseline="0" dirty="0"/>
                        <a:t>1 year</a:t>
                      </a:r>
                    </a:p>
                    <a:p>
                      <a:pPr algn="ctr"/>
                      <a:r>
                        <a:rPr lang="en-AU" sz="1400" b="1" dirty="0"/>
                        <a:t>(%)</a:t>
                      </a:r>
                    </a:p>
                  </a:txBody>
                  <a:tcPr marL="72003" marR="72000" marT="54000" marB="72000">
                    <a:solidFill>
                      <a:schemeClr val="tx1"/>
                    </a:solidFill>
                  </a:tcPr>
                </a:tc>
                <a:tc>
                  <a:txBody>
                    <a:bodyPr/>
                    <a:lstStyle/>
                    <a:p>
                      <a:pPr algn="ctr"/>
                      <a:r>
                        <a:rPr lang="en-AU" sz="1400" u="none" strike="noStrike" kern="1200" baseline="0" dirty="0"/>
                        <a:t>3 years </a:t>
                      </a:r>
                      <a:br>
                        <a:rPr lang="en-AU" sz="1400" u="none" strike="noStrike" kern="1200" baseline="0" dirty="0"/>
                      </a:br>
                      <a:r>
                        <a:rPr lang="en-AU" sz="1400" u="none" strike="noStrike" kern="1200" baseline="0" dirty="0"/>
                        <a:t>(% pa)</a:t>
                      </a:r>
                      <a:endParaRPr lang="en-AU" sz="1400" b="1" dirty="0"/>
                    </a:p>
                  </a:txBody>
                  <a:tcPr marL="72003" marR="72000" marT="54000" marB="72000">
                    <a:solidFill>
                      <a:schemeClr val="tx1"/>
                    </a:solidFill>
                  </a:tcPr>
                </a:tc>
                <a:tc>
                  <a:txBody>
                    <a:bodyPr/>
                    <a:lstStyle/>
                    <a:p>
                      <a:pPr algn="ctr"/>
                      <a:r>
                        <a:rPr lang="en-AU" sz="1400" u="none" strike="noStrike" kern="1200" baseline="0" dirty="0"/>
                        <a:t>5 years </a:t>
                      </a:r>
                      <a:br>
                        <a:rPr lang="en-AU" sz="1400" u="none" strike="noStrike" kern="1200" baseline="0" dirty="0"/>
                      </a:br>
                      <a:r>
                        <a:rPr lang="en-AU" sz="1400" u="none" strike="noStrike" kern="1200" baseline="0" dirty="0"/>
                        <a:t>(% pa)</a:t>
                      </a:r>
                      <a:endParaRPr lang="en-AU" sz="1400" b="1" dirty="0"/>
                    </a:p>
                  </a:txBody>
                  <a:tcPr marL="72003" marR="72000" marT="54000" marB="72000">
                    <a:solidFill>
                      <a:schemeClr val="tx1"/>
                    </a:solidFill>
                  </a:tcPr>
                </a:tc>
                <a:tc>
                  <a:txBody>
                    <a:bodyPr/>
                    <a:lstStyle/>
                    <a:p>
                      <a:pPr algn="ctr"/>
                      <a:r>
                        <a:rPr lang="en-AU" sz="1400" b="1" dirty="0"/>
                        <a:t>10 years </a:t>
                      </a:r>
                    </a:p>
                    <a:p>
                      <a:pPr algn="ctr"/>
                      <a:r>
                        <a:rPr lang="en-AU" sz="1400" u="none" strike="noStrike" kern="1200" baseline="0" dirty="0"/>
                        <a:t>(% pa)</a:t>
                      </a:r>
                      <a:endParaRPr lang="en-AU" sz="1400" b="1" dirty="0"/>
                    </a:p>
                  </a:txBody>
                  <a:tcPr marL="72003" marR="72000" marT="54000" marB="72000">
                    <a:solidFill>
                      <a:schemeClr val="tx1"/>
                    </a:solidFill>
                  </a:tcPr>
                </a:tc>
                <a:tc>
                  <a:txBody>
                    <a:bodyPr/>
                    <a:lstStyle/>
                    <a:p>
                      <a:pPr algn="ctr"/>
                      <a:r>
                        <a:rPr lang="en-AU" sz="1400" b="1" dirty="0"/>
                        <a:t>15 years </a:t>
                      </a:r>
                    </a:p>
                    <a:p>
                      <a:pPr algn="ctr"/>
                      <a:r>
                        <a:rPr lang="en-AU" sz="1400" u="none" strike="noStrike" kern="1200" baseline="0" dirty="0"/>
                        <a:t>(% pa)</a:t>
                      </a:r>
                      <a:endParaRPr lang="en-AU" sz="1400" b="1" dirty="0"/>
                    </a:p>
                  </a:txBody>
                  <a:tcPr marL="72003" marR="72000" marT="54000" marB="72000">
                    <a:solidFill>
                      <a:schemeClr val="tx1"/>
                    </a:solidFill>
                  </a:tcPr>
                </a:tc>
                <a:tc>
                  <a:txBody>
                    <a:bodyPr/>
                    <a:lstStyle/>
                    <a:p>
                      <a:pPr algn="ctr"/>
                      <a:r>
                        <a:rPr lang="en-AU" sz="1400" b="1" dirty="0"/>
                        <a:t>20 years </a:t>
                      </a:r>
                      <a:r>
                        <a:rPr lang="en-AU" sz="1400" u="none" strike="noStrike" kern="1200" baseline="0" dirty="0"/>
                        <a:t>(% pa)</a:t>
                      </a:r>
                      <a:endParaRPr lang="en-AU" sz="1400" b="1" dirty="0"/>
                    </a:p>
                  </a:txBody>
                  <a:tcPr marL="72003" marR="72000" marT="54000" marB="72000">
                    <a:solidFill>
                      <a:schemeClr val="tx1"/>
                    </a:solidFill>
                  </a:tcPr>
                </a:tc>
                <a:extLst>
                  <a:ext uri="{0D108BD9-81ED-4DB2-BD59-A6C34878D82A}">
                    <a16:rowId xmlns:a16="http://schemas.microsoft.com/office/drawing/2014/main" val="10000"/>
                  </a:ext>
                </a:extLst>
              </a:tr>
              <a:tr h="252000">
                <a:tc>
                  <a:txBody>
                    <a:bodyPr/>
                    <a:lstStyle/>
                    <a:p>
                      <a:r>
                        <a:rPr lang="en-AU" sz="1600" u="none" strike="noStrike" kern="1200" baseline="0" dirty="0">
                          <a:solidFill>
                            <a:schemeClr val="dk1"/>
                          </a:solidFill>
                          <a:latin typeface="+mn-lt"/>
                          <a:ea typeface="+mn-ea"/>
                          <a:cs typeface="+mn-cs"/>
                        </a:rPr>
                        <a:t>MLC Horizon 1 – Bond Portfolio</a:t>
                      </a:r>
                    </a:p>
                  </a:txBody>
                  <a:tcPr marL="108000" marR="72000" marT="54000" marB="7200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MLC0669AU</a:t>
                      </a:r>
                    </a:p>
                  </a:txBody>
                  <a:tcPr marL="7200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1.4</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6.2</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4.4</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3.0</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2.3</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2.9</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a:t>
                      </a:r>
                    </a:p>
                  </a:txBody>
                  <a:tcPr marL="6350" marR="6350" marT="6350" marB="0" anchor="ctr">
                    <a:solidFill>
                      <a:srgbClr val="E7E9E9"/>
                    </a:solidFill>
                  </a:tcPr>
                </a:tc>
                <a:extLst>
                  <a:ext uri="{0D108BD9-81ED-4DB2-BD59-A6C34878D82A}">
                    <a16:rowId xmlns:a16="http://schemas.microsoft.com/office/drawing/2014/main" val="10001"/>
                  </a:ext>
                </a:extLst>
              </a:tr>
              <a:tr h="252000">
                <a:tc>
                  <a:txBody>
                    <a:bodyPr/>
                    <a:lstStyle/>
                    <a:p>
                      <a:r>
                        <a:rPr lang="en-AU" sz="1600" u="none" strike="noStrike" kern="1200" baseline="0" dirty="0">
                          <a:solidFill>
                            <a:schemeClr val="dk1"/>
                          </a:solidFill>
                          <a:latin typeface="+mn-lt"/>
                          <a:ea typeface="+mn-ea"/>
                          <a:cs typeface="+mn-cs"/>
                        </a:rPr>
                        <a:t>MLC Horizon 2 – Income Portfolio</a:t>
                      </a:r>
                    </a:p>
                  </a:txBody>
                  <a:tcPr marL="108000" marR="72000" marT="54000" marB="7200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MLC0670AU</a:t>
                      </a:r>
                    </a:p>
                  </a:txBody>
                  <a:tcPr marL="7200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0.2</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4.7</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4.5</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5.2</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3.1</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4.6</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a:t>
                      </a:r>
                    </a:p>
                  </a:txBody>
                  <a:tcPr marL="6350" marR="6350" marT="6350" marB="0" anchor="ctr">
                    <a:solidFill>
                      <a:srgbClr val="E7E9E9"/>
                    </a:solidFill>
                  </a:tcPr>
                </a:tc>
                <a:extLst>
                  <a:ext uri="{0D108BD9-81ED-4DB2-BD59-A6C34878D82A}">
                    <a16:rowId xmlns:a16="http://schemas.microsoft.com/office/drawing/2014/main" val="10002"/>
                  </a:ext>
                </a:extLst>
              </a:tr>
              <a:tr h="252000">
                <a:tc>
                  <a:txBody>
                    <a:bodyPr/>
                    <a:lstStyle/>
                    <a:p>
                      <a:r>
                        <a:rPr lang="en-AU" sz="1600" u="none" strike="noStrike" kern="1200" baseline="0" dirty="0">
                          <a:solidFill>
                            <a:schemeClr val="dk1"/>
                          </a:solidFill>
                          <a:latin typeface="+mn-lt"/>
                          <a:ea typeface="+mn-ea"/>
                          <a:cs typeface="+mn-cs"/>
                        </a:rPr>
                        <a:t>MLC Horizon 3 – Conservative Growth Portfolio</a:t>
                      </a:r>
                    </a:p>
                  </a:txBody>
                  <a:tcPr marL="108000" marR="72000" marT="54000" marB="7200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MLC0398AU</a:t>
                      </a:r>
                    </a:p>
                  </a:txBody>
                  <a:tcPr marL="7200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-0.4</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5.0</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5.0</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7.2</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4.7</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5.9</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5.7</a:t>
                      </a:r>
                    </a:p>
                  </a:txBody>
                  <a:tcPr marL="6350" marR="6350" marT="6350" marB="0" anchor="ctr">
                    <a:solidFill>
                      <a:srgbClr val="E7E9E9"/>
                    </a:solidFill>
                  </a:tcPr>
                </a:tc>
                <a:extLst>
                  <a:ext uri="{0D108BD9-81ED-4DB2-BD59-A6C34878D82A}">
                    <a16:rowId xmlns:a16="http://schemas.microsoft.com/office/drawing/2014/main" val="10003"/>
                  </a:ext>
                </a:extLst>
              </a:tr>
              <a:tr h="252000">
                <a:tc>
                  <a:txBody>
                    <a:bodyPr/>
                    <a:lstStyle/>
                    <a:p>
                      <a:r>
                        <a:rPr lang="en-AU" sz="1600" u="none" strike="noStrike" kern="1200" baseline="0" dirty="0">
                          <a:solidFill>
                            <a:schemeClr val="dk1"/>
                          </a:solidFill>
                          <a:latin typeface="+mn-lt"/>
                          <a:ea typeface="+mn-ea"/>
                          <a:cs typeface="+mn-cs"/>
                        </a:rPr>
                        <a:t>MLC Horizon 4 – Balanced Portfolio</a:t>
                      </a:r>
                    </a:p>
                  </a:txBody>
                  <a:tcPr marL="108000" marR="72000" marT="54000" marB="7200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MLC0260AU</a:t>
                      </a:r>
                    </a:p>
                  </a:txBody>
                  <a:tcPr marL="7200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-1.1</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5.3</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5.5</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9.2</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5.8</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7.0</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6.5</a:t>
                      </a:r>
                    </a:p>
                  </a:txBody>
                  <a:tcPr marL="6350" marR="6350" marT="6350" marB="0" anchor="ctr">
                    <a:solidFill>
                      <a:srgbClr val="E7E9E9"/>
                    </a:solidFill>
                  </a:tcPr>
                </a:tc>
                <a:extLst>
                  <a:ext uri="{0D108BD9-81ED-4DB2-BD59-A6C34878D82A}">
                    <a16:rowId xmlns:a16="http://schemas.microsoft.com/office/drawing/2014/main" val="10004"/>
                  </a:ext>
                </a:extLst>
              </a:tr>
              <a:tr h="252000">
                <a:tc>
                  <a:txBody>
                    <a:bodyPr/>
                    <a:lstStyle/>
                    <a:p>
                      <a:r>
                        <a:rPr lang="en-AU" sz="1600" u="none" strike="noStrike" kern="1200" baseline="0" dirty="0">
                          <a:solidFill>
                            <a:schemeClr val="dk1"/>
                          </a:solidFill>
                          <a:latin typeface="+mn-lt"/>
                          <a:ea typeface="+mn-ea"/>
                          <a:cs typeface="+mn-cs"/>
                        </a:rPr>
                        <a:t>MLC Horizon 5 – Growth Portfolio</a:t>
                      </a:r>
                    </a:p>
                  </a:txBody>
                  <a:tcPr marL="108000" marR="72000" marT="54000" marB="7200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MLC0265AU</a:t>
                      </a:r>
                    </a:p>
                  </a:txBody>
                  <a:tcPr marL="7200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-1.7</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5.4</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6.3</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10.9</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6.7</a:t>
                      </a:r>
                    </a:p>
                  </a:txBody>
                  <a:tcPr marL="6350" marR="6350" marT="6350" marB="0" anchor="ctr">
                    <a:solidFill>
                      <a:srgbClr val="E7E9E9"/>
                    </a:solidFill>
                  </a:tcPr>
                </a:tc>
                <a:tc>
                  <a:txBody>
                    <a:bodyPr/>
                    <a:lstStyle/>
                    <a:p>
                      <a:pPr algn="ctr" rtl="0" fontAlgn="ctr"/>
                      <a:r>
                        <a:rPr lang="en-AU" sz="1600" b="0" i="0" u="none" strike="noStrike" dirty="0">
                          <a:solidFill>
                            <a:srgbClr val="000000"/>
                          </a:solidFill>
                          <a:effectLst/>
                          <a:latin typeface="Arial" panose="020B0604020202020204" pitchFamily="34" charset="0"/>
                        </a:rPr>
                        <a:t>7.8</a:t>
                      </a:r>
                    </a:p>
                  </a:txBody>
                  <a:tcPr marL="6350" marR="6350" marT="635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6.9</a:t>
                      </a:r>
                    </a:p>
                  </a:txBody>
                  <a:tcPr marL="6350" marR="6350" marT="6350" marB="0" anchor="ctr">
                    <a:solidFill>
                      <a:srgbClr val="E7E9E9"/>
                    </a:solidFill>
                  </a:tcPr>
                </a:tc>
                <a:extLst>
                  <a:ext uri="{0D108BD9-81ED-4DB2-BD59-A6C34878D82A}">
                    <a16:rowId xmlns:a16="http://schemas.microsoft.com/office/drawing/2014/main" val="10005"/>
                  </a:ext>
                </a:extLst>
              </a:tr>
              <a:tr h="25200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AU" sz="1600" u="none" strike="noStrike" kern="1200" baseline="0" dirty="0">
                          <a:solidFill>
                            <a:schemeClr val="dk1"/>
                          </a:solidFill>
                          <a:latin typeface="+mn-lt"/>
                          <a:ea typeface="+mn-ea"/>
                          <a:cs typeface="+mn-cs"/>
                        </a:rPr>
                        <a:t>MLC Inflation Plus – Conservative Portfolio</a:t>
                      </a:r>
                    </a:p>
                  </a:txBody>
                  <a:tcPr marL="108000" marR="72000" marT="54000" marB="72000" anchor="ctr">
                    <a:solidFill>
                      <a:srgbClr val="FADFCE"/>
                    </a:solidFill>
                  </a:tcPr>
                </a:tc>
                <a:tc>
                  <a:txBody>
                    <a:bodyPr/>
                    <a:lstStyle/>
                    <a:p>
                      <a:pPr algn="ctr" fontAlgn="ctr"/>
                      <a:r>
                        <a:rPr lang="en-AU" sz="1600" b="0" i="0" u="none" strike="noStrike" dirty="0">
                          <a:solidFill>
                            <a:srgbClr val="000000"/>
                          </a:solidFill>
                          <a:effectLst/>
                          <a:latin typeface="Arial" panose="020B0604020202020204" pitchFamily="34" charset="0"/>
                        </a:rPr>
                        <a:t>MLC0921AU</a:t>
                      </a:r>
                    </a:p>
                  </a:txBody>
                  <a:tcPr marL="72000" marR="6350" marT="6350" marB="0" anchor="ctr">
                    <a:solidFill>
                      <a:srgbClr val="FADFCE"/>
                    </a:solidFill>
                  </a:tcPr>
                </a:tc>
                <a:tc>
                  <a:txBody>
                    <a:bodyPr/>
                    <a:lstStyle/>
                    <a:p>
                      <a:pPr algn="ctr" rtl="0" fontAlgn="ctr"/>
                      <a:r>
                        <a:rPr lang="en-AU" sz="1600" b="0" i="0" u="none" strike="noStrike" dirty="0">
                          <a:solidFill>
                            <a:srgbClr val="000000"/>
                          </a:solidFill>
                          <a:effectLst/>
                          <a:latin typeface="Arial" panose="020B0604020202020204" pitchFamily="34" charset="0"/>
                        </a:rPr>
                        <a:t>0.1</a:t>
                      </a:r>
                    </a:p>
                  </a:txBody>
                  <a:tcPr marL="6350" marR="6350" marT="6350" marB="0" anchor="ctr">
                    <a:solidFill>
                      <a:srgbClr val="FADFCE"/>
                    </a:solidFill>
                  </a:tcPr>
                </a:tc>
                <a:tc>
                  <a:txBody>
                    <a:bodyPr/>
                    <a:lstStyle/>
                    <a:p>
                      <a:pPr algn="ctr" rtl="0" fontAlgn="ctr"/>
                      <a:r>
                        <a:rPr lang="en-AU" sz="1600" b="0" i="0" u="none" strike="noStrike" dirty="0">
                          <a:solidFill>
                            <a:srgbClr val="000000"/>
                          </a:solidFill>
                          <a:effectLst/>
                          <a:latin typeface="Arial" panose="020B0604020202020204" pitchFamily="34" charset="0"/>
                        </a:rPr>
                        <a:t>5.0</a:t>
                      </a:r>
                    </a:p>
                  </a:txBody>
                  <a:tcPr marL="6350" marR="6350" marT="6350" marB="0" anchor="ctr">
                    <a:solidFill>
                      <a:srgbClr val="FADFCE"/>
                    </a:solidFill>
                  </a:tcPr>
                </a:tc>
                <a:tc>
                  <a:txBody>
                    <a:bodyPr/>
                    <a:lstStyle/>
                    <a:p>
                      <a:pPr algn="ctr" rtl="0" fontAlgn="ctr"/>
                      <a:r>
                        <a:rPr lang="en-AU" sz="1600" b="0" i="0" u="none" strike="noStrike" dirty="0">
                          <a:solidFill>
                            <a:srgbClr val="000000"/>
                          </a:solidFill>
                          <a:effectLst/>
                          <a:latin typeface="Arial" panose="020B0604020202020204" pitchFamily="34" charset="0"/>
                        </a:rPr>
                        <a:t>5.5</a:t>
                      </a:r>
                    </a:p>
                  </a:txBody>
                  <a:tcPr marL="6350" marR="6350" marT="6350" marB="0" anchor="ctr">
                    <a:solidFill>
                      <a:srgbClr val="FADFCE"/>
                    </a:solidFill>
                  </a:tcPr>
                </a:tc>
                <a:tc>
                  <a:txBody>
                    <a:bodyPr/>
                    <a:lstStyle/>
                    <a:p>
                      <a:pPr algn="ctr" rtl="0" fontAlgn="ctr"/>
                      <a:r>
                        <a:rPr lang="en-AU" sz="1600" b="0" i="0" u="none" strike="noStrike" dirty="0">
                          <a:solidFill>
                            <a:srgbClr val="000000"/>
                          </a:solidFill>
                          <a:effectLst/>
                          <a:latin typeface="Arial" panose="020B0604020202020204" pitchFamily="34" charset="0"/>
                        </a:rPr>
                        <a:t>5.1</a:t>
                      </a:r>
                    </a:p>
                  </a:txBody>
                  <a:tcPr marL="6350" marR="6350" marT="6350" marB="0" anchor="ctr">
                    <a:solidFill>
                      <a:srgbClr val="FADFCE"/>
                    </a:solidFill>
                  </a:tcPr>
                </a:tc>
                <a:tc>
                  <a:txBody>
                    <a:bodyPr/>
                    <a:lstStyle/>
                    <a:p>
                      <a:pPr algn="ctr" rtl="0" fontAlgn="ctr"/>
                      <a:r>
                        <a:rPr lang="en-AU" sz="1600" b="0" i="0" u="none" strike="noStrike" dirty="0">
                          <a:solidFill>
                            <a:srgbClr val="000000"/>
                          </a:solidFill>
                          <a:effectLst/>
                          <a:latin typeface="Arial" panose="020B0604020202020204" pitchFamily="34" charset="0"/>
                        </a:rPr>
                        <a:t>3.6</a:t>
                      </a:r>
                    </a:p>
                  </a:txBody>
                  <a:tcPr marL="6350" marR="6350" marT="6350" marB="0" anchor="ctr">
                    <a:solidFill>
                      <a:srgbClr val="FADFCE"/>
                    </a:solidFill>
                  </a:tcPr>
                </a:tc>
                <a:tc>
                  <a:txBody>
                    <a:bodyPr/>
                    <a:lstStyle/>
                    <a:p>
                      <a:pPr algn="ctr" rtl="0" fontAlgn="ctr"/>
                      <a:r>
                        <a:rPr lang="en-AU" sz="1600" b="0" i="0" u="none" strike="noStrike" dirty="0">
                          <a:solidFill>
                            <a:srgbClr val="000000"/>
                          </a:solidFill>
                          <a:effectLst/>
                          <a:latin typeface="Arial" panose="020B0604020202020204" pitchFamily="34" charset="0"/>
                        </a:rPr>
                        <a:t>- </a:t>
                      </a:r>
                    </a:p>
                  </a:txBody>
                  <a:tcPr marL="6350" marR="6350" marT="6350" marB="0" anchor="ctr">
                    <a:solidFill>
                      <a:srgbClr val="FADFCE"/>
                    </a:solidFill>
                  </a:tcPr>
                </a:tc>
                <a:tc>
                  <a:txBody>
                    <a:bodyPr/>
                    <a:lstStyle/>
                    <a:p>
                      <a:pPr algn="ctr" fontAlgn="ctr"/>
                      <a:r>
                        <a:rPr lang="en-AU" sz="1600" b="0" i="0" u="none" strike="noStrike" dirty="0">
                          <a:solidFill>
                            <a:srgbClr val="000000"/>
                          </a:solidFill>
                          <a:effectLst/>
                          <a:latin typeface="Arial" panose="020B0604020202020204" pitchFamily="34" charset="0"/>
                        </a:rPr>
                        <a:t>-</a:t>
                      </a:r>
                    </a:p>
                  </a:txBody>
                  <a:tcPr marL="6350" marR="6350" marT="6350" marB="0" anchor="ctr">
                    <a:solidFill>
                      <a:srgbClr val="FADFCE"/>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360818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DF7EE8-EBB1-58E6-AF7C-867CF005E7FB}"/>
              </a:ext>
            </a:extLst>
          </p:cNvPr>
          <p:cNvSpPr/>
          <p:nvPr/>
        </p:nvSpPr>
        <p:spPr>
          <a:xfrm>
            <a:off x="1" y="1394558"/>
            <a:ext cx="12192000" cy="54634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5588252-E579-4F8F-AD68-C427416D07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620972" y="482565"/>
            <a:ext cx="9720000" cy="516637"/>
          </a:xfrm>
        </p:spPr>
        <p:txBody>
          <a:bodyPr/>
          <a:lstStyle/>
          <a:p>
            <a:r>
              <a:rPr lang="en-AU" sz="2400" dirty="0">
                <a:solidFill>
                  <a:schemeClr val="tx1"/>
                </a:solidFill>
                <a:latin typeface="Arial" charset="0"/>
                <a:cs typeface="Arial" charset="0"/>
              </a:rPr>
              <a:t>MasterKey Super Fundamentals</a:t>
            </a:r>
            <a:br>
              <a:rPr lang="en-AU" sz="2400" dirty="0">
                <a:solidFill>
                  <a:schemeClr val="tx1"/>
                </a:solidFill>
                <a:latin typeface="Arial" charset="0"/>
                <a:cs typeface="Arial" charset="0"/>
              </a:rPr>
            </a:br>
            <a:r>
              <a:rPr lang="en-AU" sz="2000" b="0" dirty="0">
                <a:solidFill>
                  <a:schemeClr val="accent1"/>
                </a:solidFill>
                <a:latin typeface="Arial" charset="0"/>
                <a:cs typeface="Arial" charset="0"/>
              </a:rPr>
              <a:t>Absolute returns (net of fees and tax)</a:t>
            </a:r>
            <a:endParaRPr lang="en-AU" sz="2400" b="0" dirty="0">
              <a:solidFill>
                <a:schemeClr val="accent1"/>
              </a:solidFill>
            </a:endParaRPr>
          </a:p>
        </p:txBody>
      </p:sp>
      <p:sp>
        <p:nvSpPr>
          <p:cNvPr id="9" name="Footer Placeholder 1">
            <a:extLst>
              <a:ext uri="{FF2B5EF4-FFF2-40B4-BE49-F238E27FC236}">
                <a16:creationId xmlns:a16="http://schemas.microsoft.com/office/drawing/2014/main" id="{C4A62C47-3CFE-49A3-ADCB-363D8C7CE5F6}"/>
              </a:ext>
            </a:extLst>
          </p:cNvPr>
          <p:cNvSpPr txBox="1">
            <a:spLocks/>
          </p:cNvSpPr>
          <p:nvPr/>
        </p:nvSpPr>
        <p:spPr>
          <a:xfrm>
            <a:off x="620972" y="6088046"/>
            <a:ext cx="10469455" cy="677710"/>
          </a:xfrm>
          <a:prstGeom prst="rect">
            <a:avLst/>
          </a:prstGeom>
        </p:spPr>
        <p:txBody>
          <a:bodyPr vert="horz" wrap="none" lIns="0" tIns="0" rIns="0" bIns="0" rtlCol="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prstClr val="black"/>
                </a:solidFill>
                <a:effectLst/>
                <a:uLnTx/>
                <a:uFillTx/>
                <a:latin typeface="Arial" panose="020B0604020202020204"/>
                <a:ea typeface="+mn-ea"/>
                <a:cs typeface="+mn-cs"/>
              </a:rPr>
              <a:t>The returns shown are net of investment fees and costs, tax and transaction costs but prior to any individual tax considerations</a:t>
            </a:r>
            <a:r>
              <a:rPr kumimoji="0" lang="en-US" sz="800" b="1" i="0" u="none" strike="noStrike" kern="1200" cap="none" spc="0" normalizeH="0" baseline="0" noProof="0" dirty="0">
                <a:ln>
                  <a:noFill/>
                </a:ln>
                <a:solidFill>
                  <a:prstClr val="black"/>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altLang="en-US" sz="800" b="0" i="0" u="none" strike="noStrike" kern="1200" cap="none" spc="0" normalizeH="0" baseline="0" noProof="0" dirty="0">
              <a:ln>
                <a:noFill/>
              </a:ln>
              <a:solidFill>
                <a:prstClr val="black"/>
              </a:solidFill>
              <a:effectLst/>
              <a:highlight>
                <a:srgbClr val="FFFF00"/>
              </a:highligh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0" i="0" u="none" strike="noStrike" kern="1200" cap="none" spc="0" normalizeH="0" baseline="0" noProof="0" dirty="0">
                <a:ln>
                  <a:noFill/>
                </a:ln>
                <a:solidFill>
                  <a:prstClr val="black"/>
                </a:solidFill>
                <a:effectLst/>
                <a:uLnTx/>
                <a:uFillTx/>
                <a:latin typeface="Arial" panose="020B0604020202020204"/>
                <a:ea typeface="+mn-ea"/>
                <a:cs typeface="+mn-cs"/>
              </a:rPr>
              <a:t>Past performance is not indicative of future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1" i="0" u="none" strike="noStrike" kern="1200" cap="none" spc="0" normalizeH="0" baseline="0" noProof="0" dirty="0">
                <a:ln>
                  <a:noFill/>
                </a:ln>
                <a:solidFill>
                  <a:prstClr val="black"/>
                </a:solidFill>
                <a:effectLst/>
                <a:uLnTx/>
                <a:uFillTx/>
                <a:latin typeface="Arial" panose="020B0604020202020204"/>
                <a:ea typeface="+mn-ea"/>
                <a:cs typeface="+mn-cs"/>
              </a:rPr>
              <a:t>Source</a:t>
            </a:r>
            <a:r>
              <a:rPr kumimoji="0" lang="en-AU" altLang="en-US" sz="800" b="0" i="0" u="none" strike="noStrike" kern="1200" cap="none" spc="0" normalizeH="0" baseline="0" noProof="0" dirty="0">
                <a:ln>
                  <a:noFill/>
                </a:ln>
                <a:solidFill>
                  <a:prstClr val="black"/>
                </a:solidFill>
                <a:effectLst/>
                <a:uLnTx/>
                <a:uFillTx/>
                <a:latin typeface="Arial" panose="020B0604020202020204"/>
                <a:ea typeface="+mn-ea"/>
                <a:cs typeface="+mn-cs"/>
              </a:rPr>
              <a:t>: MLC Asset Management Services Limited.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11" name="Table 10">
            <a:extLst>
              <a:ext uri="{FF2B5EF4-FFF2-40B4-BE49-F238E27FC236}">
                <a16:creationId xmlns:a16="http://schemas.microsoft.com/office/drawing/2014/main" id="{D5E1F4FD-637C-4A81-9657-9694FA65F8A4}"/>
              </a:ext>
            </a:extLst>
          </p:cNvPr>
          <p:cNvGraphicFramePr>
            <a:graphicFrameLocks noGrp="1"/>
          </p:cNvGraphicFramePr>
          <p:nvPr>
            <p:extLst>
              <p:ext uri="{D42A27DB-BD31-4B8C-83A1-F6EECF244321}">
                <p14:modId xmlns:p14="http://schemas.microsoft.com/office/powerpoint/2010/main" val="1898134595"/>
              </p:ext>
            </p:extLst>
          </p:nvPr>
        </p:nvGraphicFramePr>
        <p:xfrm>
          <a:off x="620972" y="1747069"/>
          <a:ext cx="9804357" cy="3958320"/>
        </p:xfrm>
        <a:graphic>
          <a:graphicData uri="http://schemas.openxmlformats.org/drawingml/2006/table">
            <a:tbl>
              <a:tblPr firstRow="1">
                <a:tableStyleId>{F5AB1C69-6EDB-4FF4-983F-18BD219EF322}</a:tableStyleId>
              </a:tblPr>
              <a:tblGrid>
                <a:gridCol w="3774050">
                  <a:extLst>
                    <a:ext uri="{9D8B030D-6E8A-4147-A177-3AD203B41FA5}">
                      <a16:colId xmlns:a16="http://schemas.microsoft.com/office/drawing/2014/main" val="20000"/>
                    </a:ext>
                  </a:extLst>
                </a:gridCol>
                <a:gridCol w="1368000">
                  <a:extLst>
                    <a:ext uri="{9D8B030D-6E8A-4147-A177-3AD203B41FA5}">
                      <a16:colId xmlns:a16="http://schemas.microsoft.com/office/drawing/2014/main" val="3799225516"/>
                    </a:ext>
                  </a:extLst>
                </a:gridCol>
                <a:gridCol w="897695">
                  <a:extLst>
                    <a:ext uri="{9D8B030D-6E8A-4147-A177-3AD203B41FA5}">
                      <a16:colId xmlns:a16="http://schemas.microsoft.com/office/drawing/2014/main" val="20001"/>
                    </a:ext>
                  </a:extLst>
                </a:gridCol>
                <a:gridCol w="941153">
                  <a:extLst>
                    <a:ext uri="{9D8B030D-6E8A-4147-A177-3AD203B41FA5}">
                      <a16:colId xmlns:a16="http://schemas.microsoft.com/office/drawing/2014/main" val="20002"/>
                    </a:ext>
                  </a:extLst>
                </a:gridCol>
                <a:gridCol w="941153">
                  <a:extLst>
                    <a:ext uri="{9D8B030D-6E8A-4147-A177-3AD203B41FA5}">
                      <a16:colId xmlns:a16="http://schemas.microsoft.com/office/drawing/2014/main" val="20003"/>
                    </a:ext>
                  </a:extLst>
                </a:gridCol>
                <a:gridCol w="941153">
                  <a:extLst>
                    <a:ext uri="{9D8B030D-6E8A-4147-A177-3AD203B41FA5}">
                      <a16:colId xmlns:a16="http://schemas.microsoft.com/office/drawing/2014/main" val="20004"/>
                    </a:ext>
                  </a:extLst>
                </a:gridCol>
                <a:gridCol w="941153">
                  <a:extLst>
                    <a:ext uri="{9D8B030D-6E8A-4147-A177-3AD203B41FA5}">
                      <a16:colId xmlns:a16="http://schemas.microsoft.com/office/drawing/2014/main" val="20005"/>
                    </a:ext>
                  </a:extLst>
                </a:gridCol>
              </a:tblGrid>
              <a:tr h="4696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a:t>Performance to</a:t>
                      </a:r>
                      <a:r>
                        <a:rPr lang="en-AU" sz="1400" b="1" dirty="0"/>
                        <a:t> 31 March 2025 </a:t>
                      </a:r>
                      <a:br>
                        <a:rPr lang="en-AU" sz="1400" b="1" dirty="0"/>
                      </a:br>
                      <a:r>
                        <a:rPr lang="en-AU" sz="1400" b="1" dirty="0"/>
                        <a:t>(net of</a:t>
                      </a:r>
                      <a:r>
                        <a:rPr lang="en-AU" sz="1400" b="1" baseline="0" dirty="0"/>
                        <a:t> fees and tax)</a:t>
                      </a:r>
                      <a:endParaRPr lang="en-AU" sz="1400" b="1" dirty="0">
                        <a:solidFill>
                          <a:schemeClr val="bg1"/>
                        </a:solidFill>
                      </a:endParaRPr>
                    </a:p>
                  </a:txBody>
                  <a:tcPr marL="108000" marR="72000" marT="54000" marB="72000">
                    <a:solidFill>
                      <a:schemeClr val="tx1"/>
                    </a:solidFill>
                  </a:tcPr>
                </a:tc>
                <a:tc>
                  <a:txBody>
                    <a:bodyPr/>
                    <a:lstStyle/>
                    <a:p>
                      <a:pPr algn="ctr"/>
                      <a:r>
                        <a:rPr lang="en-AU" sz="1400" b="1" dirty="0"/>
                        <a:t>APIR</a:t>
                      </a:r>
                    </a:p>
                  </a:txBody>
                  <a:tcPr marL="72003" marR="72000" marT="54000" marB="72000" anchor="ctr">
                    <a:solidFill>
                      <a:schemeClr val="tx1"/>
                    </a:solidFill>
                  </a:tcPr>
                </a:tc>
                <a:tc>
                  <a:txBody>
                    <a:bodyPr/>
                    <a:lstStyle/>
                    <a:p>
                      <a:pPr algn="ctr"/>
                      <a:r>
                        <a:rPr lang="en-AU" sz="1400" dirty="0"/>
                        <a:t>3 mths (%)</a:t>
                      </a:r>
                      <a:endParaRPr lang="en-AU" sz="1400" u="none" strike="noStrike" kern="1200" baseline="0" dirty="0"/>
                    </a:p>
                  </a:txBody>
                  <a:tcPr marL="72003" marR="72000" marT="54000" marB="72000">
                    <a:solidFill>
                      <a:schemeClr val="tx1"/>
                    </a:solidFill>
                  </a:tcPr>
                </a:tc>
                <a:tc>
                  <a:txBody>
                    <a:bodyPr/>
                    <a:lstStyle/>
                    <a:p>
                      <a:pPr algn="ctr"/>
                      <a:r>
                        <a:rPr lang="en-AU" sz="1400" u="none" strike="noStrike" kern="1200" baseline="0" dirty="0"/>
                        <a:t>1 year (%)</a:t>
                      </a:r>
                    </a:p>
                  </a:txBody>
                  <a:tcPr marL="72003" marR="72000" marT="54000" marB="72000">
                    <a:solidFill>
                      <a:schemeClr val="tx1"/>
                    </a:solidFill>
                  </a:tcPr>
                </a:tc>
                <a:tc>
                  <a:txBody>
                    <a:bodyPr/>
                    <a:lstStyle/>
                    <a:p>
                      <a:pPr algn="ctr"/>
                      <a:r>
                        <a:rPr lang="en-AU" sz="1400" u="none" strike="noStrike" kern="1200" baseline="0" dirty="0"/>
                        <a:t>3 years </a:t>
                      </a:r>
                      <a:br>
                        <a:rPr lang="en-AU" sz="1400" u="none" strike="noStrike" kern="1200" baseline="0" dirty="0"/>
                      </a:br>
                      <a:r>
                        <a:rPr lang="en-AU" sz="1400" u="none" strike="noStrike" kern="1200" baseline="0" dirty="0"/>
                        <a:t>(% pa)</a:t>
                      </a:r>
                      <a:endParaRPr lang="en-AU" sz="1400" b="1" dirty="0"/>
                    </a:p>
                  </a:txBody>
                  <a:tcPr marL="72003" marR="72000" marT="54000" marB="72000">
                    <a:solidFill>
                      <a:schemeClr val="tx1"/>
                    </a:solidFill>
                  </a:tcPr>
                </a:tc>
                <a:tc>
                  <a:txBody>
                    <a:bodyPr/>
                    <a:lstStyle/>
                    <a:p>
                      <a:pPr algn="ctr"/>
                      <a:r>
                        <a:rPr lang="en-AU" sz="1400" u="none" strike="noStrike" kern="1200" baseline="0" dirty="0"/>
                        <a:t>5 years </a:t>
                      </a:r>
                      <a:br>
                        <a:rPr lang="en-AU" sz="1400" u="none" strike="noStrike" kern="1200" baseline="0" dirty="0"/>
                      </a:br>
                      <a:r>
                        <a:rPr lang="en-AU" sz="1400" u="none" strike="noStrike" kern="1200" baseline="0" dirty="0"/>
                        <a:t>(% pa)</a:t>
                      </a:r>
                      <a:endParaRPr lang="en-AU" sz="1400" b="1" dirty="0"/>
                    </a:p>
                  </a:txBody>
                  <a:tcPr marL="72003" marR="72000" marT="54000" marB="72000">
                    <a:solidFill>
                      <a:schemeClr val="tx1"/>
                    </a:solidFill>
                  </a:tcPr>
                </a:tc>
                <a:tc>
                  <a:txBody>
                    <a:bodyPr/>
                    <a:lstStyle/>
                    <a:p>
                      <a:pPr algn="ctr"/>
                      <a:r>
                        <a:rPr lang="en-AU" sz="1400" u="none" strike="noStrike" kern="1200" baseline="0" dirty="0"/>
                        <a:t>10 years </a:t>
                      </a:r>
                      <a:br>
                        <a:rPr lang="en-AU" sz="1400" u="none" strike="noStrike" kern="1200" baseline="0" dirty="0"/>
                      </a:br>
                      <a:r>
                        <a:rPr lang="en-AU" sz="1400" u="none" strike="noStrike" kern="1200" baseline="0" dirty="0"/>
                        <a:t>(% pa)</a:t>
                      </a:r>
                      <a:endParaRPr lang="en-AU" sz="1400" b="1" dirty="0"/>
                    </a:p>
                  </a:txBody>
                  <a:tcPr marL="72003" marR="72000" marT="54000" marB="72000">
                    <a:solidFill>
                      <a:schemeClr val="tx1"/>
                    </a:solidFill>
                  </a:tcPr>
                </a:tc>
                <a:extLst>
                  <a:ext uri="{0D108BD9-81ED-4DB2-BD59-A6C34878D82A}">
                    <a16:rowId xmlns:a16="http://schemas.microsoft.com/office/drawing/2014/main" val="10000"/>
                  </a:ext>
                </a:extLst>
              </a:tr>
              <a:tr h="309600">
                <a:tc>
                  <a:txBody>
                    <a:bodyPr/>
                    <a:lstStyle/>
                    <a:p>
                      <a:pPr algn="l" fontAlgn="t"/>
                      <a:r>
                        <a:rPr lang="en-AU" sz="1600" b="0" i="0" u="none" strike="noStrike" dirty="0">
                          <a:solidFill>
                            <a:srgbClr val="000000"/>
                          </a:solidFill>
                          <a:effectLst/>
                          <a:latin typeface="Arial" panose="020B0604020202020204" pitchFamily="34" charset="0"/>
                        </a:rPr>
                        <a:t>MLC Stable</a:t>
                      </a:r>
                    </a:p>
                  </a:txBody>
                  <a:tcPr marL="72000" marR="0" marT="0" marB="0" anchor="ctr">
                    <a:solidFill>
                      <a:srgbClr val="E7E9E9"/>
                    </a:solidFill>
                  </a:tcPr>
                </a:tc>
                <a:tc>
                  <a:txBody>
                    <a:bodyPr/>
                    <a:lstStyle/>
                    <a:p>
                      <a:pPr algn="ctr" fontAlgn="t"/>
                      <a:r>
                        <a:rPr lang="en-AU" sz="1600" b="0" i="0" u="none" strike="noStrike" dirty="0">
                          <a:solidFill>
                            <a:srgbClr val="000000"/>
                          </a:solidFill>
                          <a:effectLst/>
                          <a:latin typeface="Arial" panose="020B0604020202020204" pitchFamily="34" charset="0"/>
                        </a:rPr>
                        <a:t>NUL5827AU</a:t>
                      </a:r>
                    </a:p>
                  </a:txBody>
                  <a:tcPr marL="7200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0.3</a:t>
                      </a:r>
                    </a:p>
                  </a:txBody>
                  <a:tcPr marL="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4.3</a:t>
                      </a:r>
                    </a:p>
                  </a:txBody>
                  <a:tcPr marL="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3.8</a:t>
                      </a:r>
                    </a:p>
                  </a:txBody>
                  <a:tcPr marL="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4.6</a:t>
                      </a:r>
                    </a:p>
                  </a:txBody>
                  <a:tcPr marL="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3.8</a:t>
                      </a:r>
                    </a:p>
                  </a:txBody>
                  <a:tcPr marL="0" marR="0" marT="0" marB="0" anchor="ctr">
                    <a:solidFill>
                      <a:srgbClr val="E7E9E9"/>
                    </a:solidFill>
                  </a:tcPr>
                </a:tc>
                <a:extLst>
                  <a:ext uri="{0D108BD9-81ED-4DB2-BD59-A6C34878D82A}">
                    <a16:rowId xmlns:a16="http://schemas.microsoft.com/office/drawing/2014/main" val="1778004670"/>
                  </a:ext>
                </a:extLst>
              </a:tr>
              <a:tr h="309600">
                <a:tc>
                  <a:txBody>
                    <a:bodyPr/>
                    <a:lstStyle/>
                    <a:p>
                      <a:pPr algn="l" fontAlgn="t"/>
                      <a:r>
                        <a:rPr lang="en-AU" sz="1600" b="0" i="0" u="none" strike="noStrike" dirty="0">
                          <a:solidFill>
                            <a:srgbClr val="000000"/>
                          </a:solidFill>
                          <a:effectLst/>
                          <a:latin typeface="Arial" panose="020B0604020202020204" pitchFamily="34" charset="0"/>
                        </a:rPr>
                        <a:t>MLC Conservative Balanced</a:t>
                      </a:r>
                    </a:p>
                  </a:txBody>
                  <a:tcPr marL="72000" marR="0" marT="0" marB="0" anchor="ctr">
                    <a:solidFill>
                      <a:srgbClr val="E7E9E9"/>
                    </a:solidFill>
                  </a:tcPr>
                </a:tc>
                <a:tc>
                  <a:txBody>
                    <a:bodyPr/>
                    <a:lstStyle/>
                    <a:p>
                      <a:pPr algn="ctr" fontAlgn="t"/>
                      <a:r>
                        <a:rPr lang="en-AU" sz="1600" b="0" i="0" u="none" strike="noStrike" dirty="0">
                          <a:solidFill>
                            <a:srgbClr val="000000"/>
                          </a:solidFill>
                          <a:effectLst/>
                          <a:latin typeface="Arial" panose="020B0604020202020204" pitchFamily="34" charset="0"/>
                        </a:rPr>
                        <a:t>NUL6743AU</a:t>
                      </a:r>
                    </a:p>
                  </a:txBody>
                  <a:tcPr marL="7200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-0.2</a:t>
                      </a:r>
                    </a:p>
                  </a:txBody>
                  <a:tcPr marL="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4.9</a:t>
                      </a:r>
                    </a:p>
                  </a:txBody>
                  <a:tcPr marL="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4.4</a:t>
                      </a:r>
                    </a:p>
                  </a:txBody>
                  <a:tcPr marL="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6.5</a:t>
                      </a:r>
                    </a:p>
                  </a:txBody>
                  <a:tcPr marL="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5.1</a:t>
                      </a:r>
                    </a:p>
                  </a:txBody>
                  <a:tcPr marL="0" marR="0" marT="0" marB="0" anchor="ctr">
                    <a:solidFill>
                      <a:srgbClr val="E7E9E9"/>
                    </a:solidFill>
                  </a:tcPr>
                </a:tc>
                <a:extLst>
                  <a:ext uri="{0D108BD9-81ED-4DB2-BD59-A6C34878D82A}">
                    <a16:rowId xmlns:a16="http://schemas.microsoft.com/office/drawing/2014/main" val="10003"/>
                  </a:ext>
                </a:extLst>
              </a:tr>
              <a:tr h="309600">
                <a:tc>
                  <a:txBody>
                    <a:bodyPr/>
                    <a:lstStyle/>
                    <a:p>
                      <a:pPr algn="l" fontAlgn="t"/>
                      <a:r>
                        <a:rPr lang="en-AU" sz="1600" b="0" i="0" u="none" strike="noStrike" dirty="0">
                          <a:solidFill>
                            <a:srgbClr val="000000"/>
                          </a:solidFill>
                          <a:effectLst/>
                          <a:latin typeface="Arial" panose="020B0604020202020204" pitchFamily="34" charset="0"/>
                        </a:rPr>
                        <a:t>MLC Balanced</a:t>
                      </a:r>
                    </a:p>
                  </a:txBody>
                  <a:tcPr marL="72000" marR="0" marT="0" marB="0" anchor="ctr">
                    <a:solidFill>
                      <a:srgbClr val="E7E9E9"/>
                    </a:solidFill>
                  </a:tcPr>
                </a:tc>
                <a:tc>
                  <a:txBody>
                    <a:bodyPr/>
                    <a:lstStyle/>
                    <a:p>
                      <a:pPr algn="ctr" fontAlgn="t"/>
                      <a:r>
                        <a:rPr lang="en-AU" sz="1600" b="0" i="0" u="none" strike="noStrike" dirty="0">
                          <a:solidFill>
                            <a:srgbClr val="000000"/>
                          </a:solidFill>
                          <a:effectLst/>
                          <a:latin typeface="Arial" panose="020B0604020202020204" pitchFamily="34" charset="0"/>
                        </a:rPr>
                        <a:t>MLC0746AU</a:t>
                      </a:r>
                    </a:p>
                  </a:txBody>
                  <a:tcPr marL="7200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-0.8</a:t>
                      </a:r>
                    </a:p>
                  </a:txBody>
                  <a:tcPr marL="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5.2</a:t>
                      </a:r>
                    </a:p>
                  </a:txBody>
                  <a:tcPr marL="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5.0</a:t>
                      </a:r>
                    </a:p>
                  </a:txBody>
                  <a:tcPr marL="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8.6</a:t>
                      </a:r>
                    </a:p>
                  </a:txBody>
                  <a:tcPr marL="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6.2</a:t>
                      </a:r>
                    </a:p>
                  </a:txBody>
                  <a:tcPr marL="0" marR="0" marT="0" marB="0" anchor="ctr">
                    <a:solidFill>
                      <a:srgbClr val="E7E9E9"/>
                    </a:solidFill>
                  </a:tcPr>
                </a:tc>
                <a:extLst>
                  <a:ext uri="{0D108BD9-81ED-4DB2-BD59-A6C34878D82A}">
                    <a16:rowId xmlns:a16="http://schemas.microsoft.com/office/drawing/2014/main" val="10004"/>
                  </a:ext>
                </a:extLst>
              </a:tr>
              <a:tr h="309600">
                <a:tc>
                  <a:txBody>
                    <a:bodyPr/>
                    <a:lstStyle/>
                    <a:p>
                      <a:pPr algn="l" fontAlgn="t"/>
                      <a:r>
                        <a:rPr lang="en-AU" sz="1600" b="0" i="0" u="none" strike="noStrike" dirty="0">
                          <a:solidFill>
                            <a:srgbClr val="000000"/>
                          </a:solidFill>
                          <a:effectLst/>
                          <a:latin typeface="Arial" panose="020B0604020202020204" pitchFamily="34" charset="0"/>
                        </a:rPr>
                        <a:t>MLC Growth</a:t>
                      </a:r>
                    </a:p>
                  </a:txBody>
                  <a:tcPr marL="72000" marR="0" marT="0" marB="0" anchor="ctr">
                    <a:solidFill>
                      <a:srgbClr val="E7E9E9"/>
                    </a:solidFill>
                  </a:tcPr>
                </a:tc>
                <a:tc>
                  <a:txBody>
                    <a:bodyPr/>
                    <a:lstStyle/>
                    <a:p>
                      <a:pPr algn="ctr" fontAlgn="t"/>
                      <a:r>
                        <a:rPr lang="en-AU" sz="1600" b="0" i="0" u="none" strike="noStrike" dirty="0">
                          <a:solidFill>
                            <a:srgbClr val="000000"/>
                          </a:solidFill>
                          <a:effectLst/>
                          <a:latin typeface="Arial" panose="020B0604020202020204" pitchFamily="34" charset="0"/>
                        </a:rPr>
                        <a:t>MLC0747AU</a:t>
                      </a:r>
                    </a:p>
                  </a:txBody>
                  <a:tcPr marL="7200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-1.3</a:t>
                      </a:r>
                    </a:p>
                  </a:txBody>
                  <a:tcPr marL="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5.3</a:t>
                      </a:r>
                    </a:p>
                  </a:txBody>
                  <a:tcPr marL="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5.7</a:t>
                      </a:r>
                    </a:p>
                  </a:txBody>
                  <a:tcPr marL="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10.1</a:t>
                      </a:r>
                    </a:p>
                  </a:txBody>
                  <a:tcPr marL="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7.0</a:t>
                      </a:r>
                    </a:p>
                  </a:txBody>
                  <a:tcPr marL="0" marR="0" marT="0" marB="0" anchor="ctr">
                    <a:solidFill>
                      <a:srgbClr val="E7E9E9"/>
                    </a:solidFill>
                  </a:tcPr>
                </a:tc>
                <a:extLst>
                  <a:ext uri="{0D108BD9-81ED-4DB2-BD59-A6C34878D82A}">
                    <a16:rowId xmlns:a16="http://schemas.microsoft.com/office/drawing/2014/main" val="10005"/>
                  </a:ext>
                </a:extLst>
              </a:tr>
              <a:tr h="309600">
                <a:tc>
                  <a:txBody>
                    <a:bodyPr/>
                    <a:lstStyle/>
                    <a:p>
                      <a:pPr algn="l" fontAlgn="t"/>
                      <a:r>
                        <a:rPr lang="en-AU" sz="1600" b="0" i="0" u="none" strike="noStrike" dirty="0">
                          <a:solidFill>
                            <a:srgbClr val="000000"/>
                          </a:solidFill>
                          <a:effectLst/>
                          <a:latin typeface="Arial" panose="020B0604020202020204" pitchFamily="34" charset="0"/>
                        </a:rPr>
                        <a:t>MLC High Growth</a:t>
                      </a:r>
                    </a:p>
                  </a:txBody>
                  <a:tcPr marL="72000" marR="0" marT="0" marB="0" anchor="ctr">
                    <a:solidFill>
                      <a:srgbClr val="E7E9E9"/>
                    </a:solidFill>
                  </a:tcPr>
                </a:tc>
                <a:tc>
                  <a:txBody>
                    <a:bodyPr/>
                    <a:lstStyle/>
                    <a:p>
                      <a:pPr algn="ctr" fontAlgn="t"/>
                      <a:r>
                        <a:rPr lang="en-AU" sz="1600" b="0" i="0" u="none" strike="noStrike" dirty="0">
                          <a:solidFill>
                            <a:srgbClr val="000000"/>
                          </a:solidFill>
                          <a:effectLst/>
                          <a:latin typeface="Arial" panose="020B0604020202020204" pitchFamily="34" charset="0"/>
                        </a:rPr>
                        <a:t>MLC0748AU</a:t>
                      </a:r>
                    </a:p>
                  </a:txBody>
                  <a:tcPr marL="7200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-1.9</a:t>
                      </a:r>
                    </a:p>
                  </a:txBody>
                  <a:tcPr marL="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5.0</a:t>
                      </a:r>
                    </a:p>
                  </a:txBody>
                  <a:tcPr marL="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6.4</a:t>
                      </a:r>
                    </a:p>
                  </a:txBody>
                  <a:tcPr marL="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11.6</a:t>
                      </a:r>
                    </a:p>
                  </a:txBody>
                  <a:tcPr marL="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8.1</a:t>
                      </a:r>
                    </a:p>
                  </a:txBody>
                  <a:tcPr marL="0" marR="0" marT="0" marB="0" anchor="ctr">
                    <a:solidFill>
                      <a:srgbClr val="E7E9E9"/>
                    </a:solidFill>
                  </a:tcPr>
                </a:tc>
                <a:extLst>
                  <a:ext uri="{0D108BD9-81ED-4DB2-BD59-A6C34878D82A}">
                    <a16:rowId xmlns:a16="http://schemas.microsoft.com/office/drawing/2014/main" val="10006"/>
                  </a:ext>
                </a:extLst>
              </a:tr>
              <a:tr h="309600">
                <a:tc>
                  <a:txBody>
                    <a:bodyPr/>
                    <a:lstStyle/>
                    <a:p>
                      <a:pPr algn="l" fontAlgn="t"/>
                      <a:r>
                        <a:rPr lang="en-AU" sz="1600" b="0" i="0" u="none" strike="noStrike" dirty="0">
                          <a:solidFill>
                            <a:srgbClr val="000000"/>
                          </a:solidFill>
                          <a:effectLst/>
                          <a:latin typeface="Arial" panose="020B0604020202020204" pitchFamily="34" charset="0"/>
                        </a:rPr>
                        <a:t>MLC Aggressive</a:t>
                      </a:r>
                    </a:p>
                  </a:txBody>
                  <a:tcPr marL="72000" marR="0" marT="0" marB="0" anchor="ctr">
                    <a:solidFill>
                      <a:srgbClr val="E7E9E9"/>
                    </a:solidFill>
                  </a:tcPr>
                </a:tc>
                <a:tc>
                  <a:txBody>
                    <a:bodyPr/>
                    <a:lstStyle/>
                    <a:p>
                      <a:pPr algn="ctr" fontAlgn="t"/>
                      <a:r>
                        <a:rPr lang="en-AU" sz="1600" b="0" i="0" u="none" strike="noStrike" dirty="0">
                          <a:solidFill>
                            <a:srgbClr val="000000"/>
                          </a:solidFill>
                          <a:effectLst/>
                          <a:latin typeface="Arial" panose="020B0604020202020204" pitchFamily="34" charset="0"/>
                        </a:rPr>
                        <a:t>MLC0749AU</a:t>
                      </a:r>
                    </a:p>
                  </a:txBody>
                  <a:tcPr marL="7200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-3.2</a:t>
                      </a:r>
                    </a:p>
                  </a:txBody>
                  <a:tcPr marL="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5.3</a:t>
                      </a:r>
                    </a:p>
                  </a:txBody>
                  <a:tcPr marL="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7.9</a:t>
                      </a:r>
                    </a:p>
                  </a:txBody>
                  <a:tcPr marL="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15.4</a:t>
                      </a:r>
                    </a:p>
                  </a:txBody>
                  <a:tcPr marL="0" marR="0" marT="0" marB="0" anchor="ctr">
                    <a:solidFill>
                      <a:srgbClr val="E7E9E9"/>
                    </a:solidFill>
                  </a:tcPr>
                </a:tc>
                <a:tc>
                  <a:txBody>
                    <a:bodyPr/>
                    <a:lstStyle/>
                    <a:p>
                      <a:pPr algn="ctr" fontAlgn="ctr"/>
                      <a:r>
                        <a:rPr lang="en-AU" sz="1600" b="0" i="0" u="none" strike="noStrike" dirty="0">
                          <a:solidFill>
                            <a:srgbClr val="000000"/>
                          </a:solidFill>
                          <a:effectLst/>
                          <a:latin typeface="Arial" panose="020B0604020202020204" pitchFamily="34" charset="0"/>
                        </a:rPr>
                        <a:t>10.0</a:t>
                      </a:r>
                    </a:p>
                  </a:txBody>
                  <a:tcPr marL="0" marR="0" marT="0" marB="0" anchor="ctr">
                    <a:solidFill>
                      <a:srgbClr val="E7E9E9"/>
                    </a:solidFill>
                  </a:tcPr>
                </a:tc>
                <a:extLst>
                  <a:ext uri="{0D108BD9-81ED-4DB2-BD59-A6C34878D82A}">
                    <a16:rowId xmlns:a16="http://schemas.microsoft.com/office/drawing/2014/main" val="10007"/>
                  </a:ext>
                </a:extLst>
              </a:tr>
              <a:tr h="309600">
                <a:tc>
                  <a:txBody>
                    <a:bodyPr/>
                    <a:lstStyle/>
                    <a:p>
                      <a:pPr algn="l" fontAlgn="t"/>
                      <a:r>
                        <a:rPr lang="en-AU" sz="1600" b="0" i="0" u="none" strike="noStrike" dirty="0">
                          <a:solidFill>
                            <a:srgbClr val="000000"/>
                          </a:solidFill>
                          <a:effectLst/>
                          <a:latin typeface="Arial" panose="020B0604020202020204" pitchFamily="34" charset="0"/>
                        </a:rPr>
                        <a:t>MLC Flexible – Moderate</a:t>
                      </a:r>
                    </a:p>
                  </a:txBody>
                  <a:tcPr marL="72000" marR="0" marT="0" marB="0" anchor="ctr">
                    <a:solidFill>
                      <a:srgbClr val="FADFCE"/>
                    </a:solidFill>
                  </a:tcPr>
                </a:tc>
                <a:tc>
                  <a:txBody>
                    <a:bodyPr/>
                    <a:lstStyle/>
                    <a:p>
                      <a:pPr algn="ctr" fontAlgn="t"/>
                      <a:r>
                        <a:rPr lang="en-AU" sz="1600" b="0" i="0" u="none" strike="noStrike" dirty="0">
                          <a:solidFill>
                            <a:srgbClr val="000000"/>
                          </a:solidFill>
                          <a:effectLst/>
                          <a:latin typeface="Arial" panose="020B0604020202020204" pitchFamily="34" charset="0"/>
                        </a:rPr>
                        <a:t>MLC0928AU</a:t>
                      </a:r>
                    </a:p>
                  </a:txBody>
                  <a:tcPr marL="72000" marR="0" marT="0" marB="0" anchor="ctr">
                    <a:solidFill>
                      <a:srgbClr val="FADFCE"/>
                    </a:solidFill>
                  </a:tcPr>
                </a:tc>
                <a:tc>
                  <a:txBody>
                    <a:bodyPr/>
                    <a:lstStyle/>
                    <a:p>
                      <a:pPr algn="ctr" fontAlgn="ctr"/>
                      <a:r>
                        <a:rPr lang="en-AU" sz="1600" b="0" i="0" u="none" strike="noStrike" dirty="0">
                          <a:solidFill>
                            <a:srgbClr val="000000"/>
                          </a:solidFill>
                          <a:effectLst/>
                          <a:latin typeface="Arial" panose="020B0604020202020204" pitchFamily="34" charset="0"/>
                        </a:rPr>
                        <a:t>-0.2</a:t>
                      </a:r>
                    </a:p>
                  </a:txBody>
                  <a:tcPr marL="0" marR="0" marT="0" marB="0" anchor="ctr">
                    <a:solidFill>
                      <a:srgbClr val="FADFCE"/>
                    </a:solidFill>
                  </a:tcPr>
                </a:tc>
                <a:tc>
                  <a:txBody>
                    <a:bodyPr/>
                    <a:lstStyle/>
                    <a:p>
                      <a:pPr algn="ctr" fontAlgn="ctr"/>
                      <a:r>
                        <a:rPr lang="en-AU" sz="1600" b="0" i="0" u="none" strike="noStrike" dirty="0">
                          <a:solidFill>
                            <a:srgbClr val="000000"/>
                          </a:solidFill>
                          <a:effectLst/>
                          <a:latin typeface="Arial" panose="020B0604020202020204" pitchFamily="34" charset="0"/>
                        </a:rPr>
                        <a:t>4.0</a:t>
                      </a:r>
                    </a:p>
                  </a:txBody>
                  <a:tcPr marL="0" marR="0" marT="0" marB="0" anchor="ctr">
                    <a:solidFill>
                      <a:srgbClr val="FADFCE"/>
                    </a:solidFill>
                  </a:tcPr>
                </a:tc>
                <a:tc>
                  <a:txBody>
                    <a:bodyPr/>
                    <a:lstStyle/>
                    <a:p>
                      <a:pPr algn="ctr" fontAlgn="ctr"/>
                      <a:r>
                        <a:rPr lang="en-AU" sz="1600" b="0" i="0" u="none" strike="noStrike" dirty="0">
                          <a:solidFill>
                            <a:srgbClr val="000000"/>
                          </a:solidFill>
                          <a:effectLst/>
                          <a:latin typeface="Arial" panose="020B0604020202020204" pitchFamily="34" charset="0"/>
                        </a:rPr>
                        <a:t>4.5</a:t>
                      </a:r>
                    </a:p>
                  </a:txBody>
                  <a:tcPr marL="0" marR="0" marT="0" marB="0" anchor="ctr">
                    <a:solidFill>
                      <a:srgbClr val="FADFCE"/>
                    </a:solidFill>
                  </a:tcPr>
                </a:tc>
                <a:tc>
                  <a:txBody>
                    <a:bodyPr/>
                    <a:lstStyle/>
                    <a:p>
                      <a:pPr algn="ctr" fontAlgn="ctr"/>
                      <a:r>
                        <a:rPr lang="en-AU" sz="1600" b="0" i="0" u="none" strike="noStrike" dirty="0">
                          <a:solidFill>
                            <a:srgbClr val="000000"/>
                          </a:solidFill>
                          <a:effectLst/>
                          <a:latin typeface="Arial" panose="020B0604020202020204" pitchFamily="34" charset="0"/>
                        </a:rPr>
                        <a:t>5.1</a:t>
                      </a:r>
                    </a:p>
                  </a:txBody>
                  <a:tcPr marL="0" marR="0" marT="0" marB="0" anchor="ctr">
                    <a:solidFill>
                      <a:srgbClr val="FADFCE"/>
                    </a:solidFill>
                  </a:tcPr>
                </a:tc>
                <a:tc>
                  <a:txBody>
                    <a:bodyPr/>
                    <a:lstStyle/>
                    <a:p>
                      <a:pPr algn="ctr" fontAlgn="ctr"/>
                      <a:r>
                        <a:rPr lang="en-AU" sz="1600" b="0" i="0" u="none" strike="noStrike" dirty="0">
                          <a:solidFill>
                            <a:srgbClr val="000000"/>
                          </a:solidFill>
                          <a:effectLst/>
                          <a:latin typeface="Arial" panose="020B0604020202020204" pitchFamily="34" charset="0"/>
                        </a:rPr>
                        <a:t>3.9</a:t>
                      </a:r>
                    </a:p>
                  </a:txBody>
                  <a:tcPr marL="0" marR="0" marT="0" marB="0" anchor="ctr">
                    <a:solidFill>
                      <a:srgbClr val="FADFCE"/>
                    </a:solidFill>
                  </a:tcPr>
                </a:tc>
                <a:extLst>
                  <a:ext uri="{0D108BD9-81ED-4DB2-BD59-A6C34878D82A}">
                    <a16:rowId xmlns:a16="http://schemas.microsoft.com/office/drawing/2014/main" val="1439558686"/>
                  </a:ext>
                </a:extLst>
              </a:tr>
              <a:tr h="309600">
                <a:tc>
                  <a:txBody>
                    <a:bodyPr/>
                    <a:lstStyle/>
                    <a:p>
                      <a:pPr algn="l" fontAlgn="t"/>
                      <a:r>
                        <a:rPr lang="en-AU" sz="1600" b="0" i="0" u="none" strike="noStrike" dirty="0">
                          <a:solidFill>
                            <a:srgbClr val="000000"/>
                          </a:solidFill>
                          <a:effectLst/>
                          <a:latin typeface="Arial" panose="020B0604020202020204" pitchFamily="34" charset="0"/>
                        </a:rPr>
                        <a:t>MLC Flexible – Assertive</a:t>
                      </a:r>
                    </a:p>
                  </a:txBody>
                  <a:tcPr marL="72000" marR="0" marT="0" marB="0" anchor="ctr">
                    <a:solidFill>
                      <a:srgbClr val="FADFCE"/>
                    </a:solidFill>
                  </a:tcPr>
                </a:tc>
                <a:tc>
                  <a:txBody>
                    <a:bodyPr/>
                    <a:lstStyle/>
                    <a:p>
                      <a:pPr algn="ctr" fontAlgn="t"/>
                      <a:r>
                        <a:rPr lang="en-AU" sz="1600" b="0" i="0" u="none" strike="noStrike" dirty="0">
                          <a:solidFill>
                            <a:srgbClr val="000000"/>
                          </a:solidFill>
                          <a:effectLst/>
                          <a:latin typeface="Arial" panose="020B0604020202020204" pitchFamily="34" charset="0"/>
                        </a:rPr>
                        <a:t>MLC0690AU</a:t>
                      </a:r>
                    </a:p>
                  </a:txBody>
                  <a:tcPr marL="72000" marR="0" marT="0" marB="0" anchor="ctr">
                    <a:solidFill>
                      <a:srgbClr val="FADFCE"/>
                    </a:solidFill>
                  </a:tcPr>
                </a:tc>
                <a:tc>
                  <a:txBody>
                    <a:bodyPr/>
                    <a:lstStyle/>
                    <a:p>
                      <a:pPr algn="ctr" fontAlgn="ctr"/>
                      <a:r>
                        <a:rPr lang="en-AU" sz="1600" b="0" i="0" u="none" strike="noStrike" dirty="0">
                          <a:solidFill>
                            <a:srgbClr val="000000"/>
                          </a:solidFill>
                          <a:effectLst/>
                          <a:latin typeface="Arial" panose="020B0604020202020204" pitchFamily="34" charset="0"/>
                        </a:rPr>
                        <a:t>-0.8</a:t>
                      </a:r>
                    </a:p>
                  </a:txBody>
                  <a:tcPr marL="0" marR="0" marT="0" marB="0" anchor="ctr">
                    <a:solidFill>
                      <a:srgbClr val="FADFCE"/>
                    </a:solidFill>
                  </a:tcPr>
                </a:tc>
                <a:tc>
                  <a:txBody>
                    <a:bodyPr/>
                    <a:lstStyle/>
                    <a:p>
                      <a:pPr algn="ctr" fontAlgn="ctr"/>
                      <a:r>
                        <a:rPr lang="en-AU" sz="1600" b="0" i="0" u="none" strike="noStrike" dirty="0">
                          <a:solidFill>
                            <a:srgbClr val="000000"/>
                          </a:solidFill>
                          <a:effectLst/>
                          <a:latin typeface="Arial" panose="020B0604020202020204" pitchFamily="34" charset="0"/>
                        </a:rPr>
                        <a:t>4.8</a:t>
                      </a:r>
                    </a:p>
                  </a:txBody>
                  <a:tcPr marL="0" marR="0" marT="0" marB="0" anchor="ctr">
                    <a:solidFill>
                      <a:srgbClr val="FADFCE"/>
                    </a:solidFill>
                  </a:tcPr>
                </a:tc>
                <a:tc>
                  <a:txBody>
                    <a:bodyPr/>
                    <a:lstStyle/>
                    <a:p>
                      <a:pPr algn="ctr" fontAlgn="ctr"/>
                      <a:r>
                        <a:rPr lang="en-AU" sz="1600" b="0" i="0" u="none" strike="noStrike" dirty="0">
                          <a:solidFill>
                            <a:srgbClr val="000000"/>
                          </a:solidFill>
                          <a:effectLst/>
                          <a:latin typeface="Arial" panose="020B0604020202020204" pitchFamily="34" charset="0"/>
                        </a:rPr>
                        <a:t>4.7</a:t>
                      </a:r>
                    </a:p>
                  </a:txBody>
                  <a:tcPr marL="0" marR="0" marT="0" marB="0" anchor="ctr">
                    <a:solidFill>
                      <a:srgbClr val="FADFCE"/>
                    </a:solidFill>
                  </a:tcPr>
                </a:tc>
                <a:tc>
                  <a:txBody>
                    <a:bodyPr/>
                    <a:lstStyle/>
                    <a:p>
                      <a:pPr algn="ctr" fontAlgn="ctr"/>
                      <a:r>
                        <a:rPr lang="en-AU" sz="1600" b="0" i="0" u="none" strike="noStrike" dirty="0">
                          <a:solidFill>
                            <a:srgbClr val="000000"/>
                          </a:solidFill>
                          <a:effectLst/>
                          <a:latin typeface="Arial" panose="020B0604020202020204" pitchFamily="34" charset="0"/>
                        </a:rPr>
                        <a:t>6.6</a:t>
                      </a:r>
                    </a:p>
                  </a:txBody>
                  <a:tcPr marL="0" marR="0" marT="0" marB="0" anchor="ctr">
                    <a:solidFill>
                      <a:srgbClr val="FADFCE"/>
                    </a:solidFill>
                  </a:tcPr>
                </a:tc>
                <a:tc>
                  <a:txBody>
                    <a:bodyPr/>
                    <a:lstStyle/>
                    <a:p>
                      <a:pPr algn="ctr" fontAlgn="ctr"/>
                      <a:r>
                        <a:rPr lang="en-AU" sz="1600" b="0" i="0" u="none" strike="noStrike" dirty="0">
                          <a:solidFill>
                            <a:srgbClr val="000000"/>
                          </a:solidFill>
                          <a:effectLst/>
                          <a:latin typeface="Arial" panose="020B0604020202020204" pitchFamily="34" charset="0"/>
                        </a:rPr>
                        <a:t>5.2</a:t>
                      </a:r>
                    </a:p>
                  </a:txBody>
                  <a:tcPr marL="0" marR="0" marT="0" marB="0" anchor="ctr">
                    <a:solidFill>
                      <a:srgbClr val="FADFCE"/>
                    </a:solidFill>
                  </a:tcPr>
                </a:tc>
                <a:extLst>
                  <a:ext uri="{0D108BD9-81ED-4DB2-BD59-A6C34878D82A}">
                    <a16:rowId xmlns:a16="http://schemas.microsoft.com/office/drawing/2014/main" val="1190802296"/>
                  </a:ext>
                </a:extLst>
              </a:tr>
              <a:tr h="309600">
                <a:tc>
                  <a:txBody>
                    <a:bodyPr/>
                    <a:lstStyle/>
                    <a:p>
                      <a:pPr algn="l" fontAlgn="t"/>
                      <a:r>
                        <a:rPr lang="en-AU" sz="1600" b="0" i="0" u="none" strike="noStrike" dirty="0">
                          <a:solidFill>
                            <a:srgbClr val="000000"/>
                          </a:solidFill>
                          <a:effectLst/>
                          <a:latin typeface="Arial" panose="020B0604020202020204" pitchFamily="34" charset="0"/>
                        </a:rPr>
                        <a:t>MLC Low Cost – Conservative Balanced</a:t>
                      </a:r>
                    </a:p>
                  </a:txBody>
                  <a:tcPr marL="72000" marR="0" marT="0" marB="0" anchor="ctr">
                    <a:solidFill>
                      <a:srgbClr val="F4BE9E"/>
                    </a:solidFill>
                  </a:tcPr>
                </a:tc>
                <a:tc>
                  <a:txBody>
                    <a:bodyPr/>
                    <a:lstStyle/>
                    <a:p>
                      <a:pPr algn="ctr" fontAlgn="t"/>
                      <a:r>
                        <a:rPr lang="en-AU" sz="1600" b="0" i="0" u="none" strike="noStrike" dirty="0">
                          <a:solidFill>
                            <a:srgbClr val="000000"/>
                          </a:solidFill>
                          <a:effectLst/>
                          <a:latin typeface="Arial" panose="020B0604020202020204" pitchFamily="34" charset="0"/>
                        </a:rPr>
                        <a:t>MLC0883AU</a:t>
                      </a:r>
                    </a:p>
                  </a:txBody>
                  <a:tcPr marL="72000" marR="0" marT="0" marB="0" anchor="ctr">
                    <a:solidFill>
                      <a:srgbClr val="F4BE9E"/>
                    </a:solidFill>
                  </a:tcPr>
                </a:tc>
                <a:tc>
                  <a:txBody>
                    <a:bodyPr/>
                    <a:lstStyle/>
                    <a:p>
                      <a:pPr algn="ctr" fontAlgn="ctr"/>
                      <a:r>
                        <a:rPr lang="en-AU" sz="1600" b="0" i="0" u="none" strike="noStrike" dirty="0">
                          <a:solidFill>
                            <a:srgbClr val="000000"/>
                          </a:solidFill>
                          <a:effectLst/>
                          <a:latin typeface="Arial" panose="020B0604020202020204" pitchFamily="34" charset="0"/>
                        </a:rPr>
                        <a:t>-0.3</a:t>
                      </a:r>
                    </a:p>
                  </a:txBody>
                  <a:tcPr marL="0" marR="0" marT="0" marB="0" anchor="ctr">
                    <a:solidFill>
                      <a:srgbClr val="F4BE9E"/>
                    </a:solidFill>
                  </a:tcPr>
                </a:tc>
                <a:tc>
                  <a:txBody>
                    <a:bodyPr/>
                    <a:lstStyle/>
                    <a:p>
                      <a:pPr algn="ctr" fontAlgn="ctr"/>
                      <a:r>
                        <a:rPr lang="en-AU" sz="1600" b="0" i="0" u="none" strike="noStrike" dirty="0">
                          <a:solidFill>
                            <a:srgbClr val="000000"/>
                          </a:solidFill>
                          <a:effectLst/>
                          <a:latin typeface="Arial" panose="020B0604020202020204" pitchFamily="34" charset="0"/>
                        </a:rPr>
                        <a:t>5.3</a:t>
                      </a:r>
                    </a:p>
                  </a:txBody>
                  <a:tcPr marL="0" marR="0" marT="0" marB="0" anchor="ctr">
                    <a:solidFill>
                      <a:srgbClr val="F4BE9E"/>
                    </a:solidFill>
                  </a:tcPr>
                </a:tc>
                <a:tc>
                  <a:txBody>
                    <a:bodyPr/>
                    <a:lstStyle/>
                    <a:p>
                      <a:pPr algn="ctr" fontAlgn="ctr"/>
                      <a:r>
                        <a:rPr lang="en-AU" sz="1600" b="0" i="0" u="none" strike="noStrike" dirty="0">
                          <a:solidFill>
                            <a:srgbClr val="000000"/>
                          </a:solidFill>
                          <a:effectLst/>
                          <a:latin typeface="Arial" panose="020B0604020202020204" pitchFamily="34" charset="0"/>
                        </a:rPr>
                        <a:t>5.1</a:t>
                      </a:r>
                    </a:p>
                  </a:txBody>
                  <a:tcPr marL="0" marR="0" marT="0" marB="0" anchor="ctr">
                    <a:solidFill>
                      <a:srgbClr val="F4BE9E"/>
                    </a:solidFill>
                  </a:tcPr>
                </a:tc>
                <a:tc>
                  <a:txBody>
                    <a:bodyPr/>
                    <a:lstStyle/>
                    <a:p>
                      <a:pPr algn="ctr" fontAlgn="ctr"/>
                      <a:r>
                        <a:rPr lang="en-AU" sz="1600" b="0" i="0" u="none" strike="noStrike" dirty="0">
                          <a:solidFill>
                            <a:srgbClr val="000000"/>
                          </a:solidFill>
                          <a:effectLst/>
                          <a:latin typeface="Arial" panose="020B0604020202020204" pitchFamily="34" charset="0"/>
                        </a:rPr>
                        <a:t>6.7</a:t>
                      </a:r>
                    </a:p>
                  </a:txBody>
                  <a:tcPr marL="0" marR="0" marT="0" marB="0" anchor="ctr">
                    <a:solidFill>
                      <a:srgbClr val="F4BE9E"/>
                    </a:solidFill>
                  </a:tcPr>
                </a:tc>
                <a:tc>
                  <a:txBody>
                    <a:bodyPr/>
                    <a:lstStyle/>
                    <a:p>
                      <a:pPr algn="ctr" fontAlgn="ctr"/>
                      <a:r>
                        <a:rPr lang="en-AU" sz="1600" b="0" i="0" u="none" strike="noStrike" dirty="0">
                          <a:solidFill>
                            <a:srgbClr val="000000"/>
                          </a:solidFill>
                          <a:effectLst/>
                          <a:latin typeface="Arial" panose="020B0604020202020204" pitchFamily="34" charset="0"/>
                        </a:rPr>
                        <a:t>4.8</a:t>
                      </a:r>
                    </a:p>
                  </a:txBody>
                  <a:tcPr marL="0" marR="0" marT="0" marB="0" anchor="ctr">
                    <a:solidFill>
                      <a:srgbClr val="F4BE9E"/>
                    </a:solidFill>
                  </a:tcPr>
                </a:tc>
                <a:extLst>
                  <a:ext uri="{0D108BD9-81ED-4DB2-BD59-A6C34878D82A}">
                    <a16:rowId xmlns:a16="http://schemas.microsoft.com/office/drawing/2014/main" val="10013"/>
                  </a:ext>
                </a:extLst>
              </a:tr>
              <a:tr h="309600">
                <a:tc>
                  <a:txBody>
                    <a:bodyPr/>
                    <a:lstStyle/>
                    <a:p>
                      <a:pPr algn="l" fontAlgn="t"/>
                      <a:r>
                        <a:rPr lang="en-AU" sz="1600" b="0" i="0" u="none" strike="noStrike" dirty="0">
                          <a:solidFill>
                            <a:srgbClr val="000000"/>
                          </a:solidFill>
                          <a:effectLst/>
                          <a:latin typeface="Arial" panose="020B0604020202020204" pitchFamily="34" charset="0"/>
                        </a:rPr>
                        <a:t>MLC Low Cost – Balanced</a:t>
                      </a:r>
                    </a:p>
                  </a:txBody>
                  <a:tcPr marL="72000" marR="0" marT="0" marB="0" anchor="ctr">
                    <a:solidFill>
                      <a:srgbClr val="F4BE9E"/>
                    </a:solidFill>
                  </a:tcPr>
                </a:tc>
                <a:tc>
                  <a:txBody>
                    <a:bodyPr/>
                    <a:lstStyle/>
                    <a:p>
                      <a:pPr algn="ctr" fontAlgn="t"/>
                      <a:r>
                        <a:rPr lang="en-AU" sz="1600" b="0" i="0" u="none" strike="noStrike" dirty="0">
                          <a:solidFill>
                            <a:srgbClr val="000000"/>
                          </a:solidFill>
                          <a:effectLst/>
                          <a:latin typeface="Arial" panose="020B0604020202020204" pitchFamily="34" charset="0"/>
                        </a:rPr>
                        <a:t>MLC0884AU</a:t>
                      </a:r>
                    </a:p>
                  </a:txBody>
                  <a:tcPr marL="72000" marR="0" marT="0" marB="0" anchor="ctr">
                    <a:solidFill>
                      <a:srgbClr val="F4BE9E"/>
                    </a:solidFill>
                  </a:tcPr>
                </a:tc>
                <a:tc>
                  <a:txBody>
                    <a:bodyPr/>
                    <a:lstStyle/>
                    <a:p>
                      <a:pPr algn="ctr" fontAlgn="ctr"/>
                      <a:r>
                        <a:rPr lang="en-AU" sz="1600" b="0" i="0" u="none" strike="noStrike" dirty="0">
                          <a:solidFill>
                            <a:srgbClr val="000000"/>
                          </a:solidFill>
                          <a:effectLst/>
                          <a:latin typeface="Arial" panose="020B0604020202020204" pitchFamily="34" charset="0"/>
                        </a:rPr>
                        <a:t>-1.1</a:t>
                      </a:r>
                    </a:p>
                  </a:txBody>
                  <a:tcPr marL="0" marR="0" marT="0" marB="0" anchor="ctr">
                    <a:solidFill>
                      <a:srgbClr val="F4BE9E"/>
                    </a:solidFill>
                  </a:tcPr>
                </a:tc>
                <a:tc>
                  <a:txBody>
                    <a:bodyPr/>
                    <a:lstStyle/>
                    <a:p>
                      <a:pPr algn="ctr" fontAlgn="ctr"/>
                      <a:r>
                        <a:rPr lang="en-AU" sz="1600" b="0" i="0" u="none" strike="noStrike" dirty="0">
                          <a:solidFill>
                            <a:srgbClr val="000000"/>
                          </a:solidFill>
                          <a:effectLst/>
                          <a:latin typeface="Arial" panose="020B0604020202020204" pitchFamily="34" charset="0"/>
                        </a:rPr>
                        <a:t>6.1</a:t>
                      </a:r>
                    </a:p>
                  </a:txBody>
                  <a:tcPr marL="0" marR="0" marT="0" marB="0" anchor="ctr">
                    <a:solidFill>
                      <a:srgbClr val="F4BE9E"/>
                    </a:solidFill>
                  </a:tcPr>
                </a:tc>
                <a:tc>
                  <a:txBody>
                    <a:bodyPr/>
                    <a:lstStyle/>
                    <a:p>
                      <a:pPr algn="ctr" fontAlgn="ctr"/>
                      <a:r>
                        <a:rPr lang="en-AU" sz="1600" b="0" i="0" u="none" strike="noStrike" dirty="0">
                          <a:solidFill>
                            <a:srgbClr val="000000"/>
                          </a:solidFill>
                          <a:effectLst/>
                          <a:latin typeface="Arial" panose="020B0604020202020204" pitchFamily="34" charset="0"/>
                        </a:rPr>
                        <a:t>5.9</a:t>
                      </a:r>
                    </a:p>
                  </a:txBody>
                  <a:tcPr marL="0" marR="0" marT="0" marB="0" anchor="ctr">
                    <a:solidFill>
                      <a:srgbClr val="F4BE9E"/>
                    </a:solidFill>
                  </a:tcPr>
                </a:tc>
                <a:tc>
                  <a:txBody>
                    <a:bodyPr/>
                    <a:lstStyle/>
                    <a:p>
                      <a:pPr algn="ctr" fontAlgn="ctr"/>
                      <a:r>
                        <a:rPr lang="en-AU" sz="1600" b="0" i="0" u="none" strike="noStrike" dirty="0">
                          <a:solidFill>
                            <a:srgbClr val="000000"/>
                          </a:solidFill>
                          <a:effectLst/>
                          <a:latin typeface="Arial" panose="020B0604020202020204" pitchFamily="34" charset="0"/>
                        </a:rPr>
                        <a:t>8.9</a:t>
                      </a:r>
                    </a:p>
                  </a:txBody>
                  <a:tcPr marL="0" marR="0" marT="0" marB="0" anchor="ctr">
                    <a:solidFill>
                      <a:srgbClr val="F4BE9E"/>
                    </a:solidFill>
                  </a:tcPr>
                </a:tc>
                <a:tc>
                  <a:txBody>
                    <a:bodyPr/>
                    <a:lstStyle/>
                    <a:p>
                      <a:pPr algn="ctr" fontAlgn="ctr"/>
                      <a:r>
                        <a:rPr lang="en-AU" sz="1600" b="0" i="0" u="none" strike="noStrike" dirty="0">
                          <a:solidFill>
                            <a:srgbClr val="000000"/>
                          </a:solidFill>
                          <a:effectLst/>
                          <a:latin typeface="Arial" panose="020B0604020202020204" pitchFamily="34" charset="0"/>
                        </a:rPr>
                        <a:t>6.0</a:t>
                      </a:r>
                    </a:p>
                  </a:txBody>
                  <a:tcPr marL="0" marR="0" marT="0" marB="0" anchor="ctr">
                    <a:solidFill>
                      <a:srgbClr val="F4BE9E"/>
                    </a:solidFill>
                  </a:tcPr>
                </a:tc>
                <a:extLst>
                  <a:ext uri="{0D108BD9-81ED-4DB2-BD59-A6C34878D82A}">
                    <a16:rowId xmlns:a16="http://schemas.microsoft.com/office/drawing/2014/main" val="10014"/>
                  </a:ext>
                </a:extLst>
              </a:tr>
              <a:tr h="309600">
                <a:tc>
                  <a:txBody>
                    <a:bodyPr/>
                    <a:lstStyle/>
                    <a:p>
                      <a:pPr algn="l" fontAlgn="t"/>
                      <a:r>
                        <a:rPr lang="en-AU" sz="1600" b="0" i="0" u="none" strike="noStrike" dirty="0">
                          <a:solidFill>
                            <a:srgbClr val="000000"/>
                          </a:solidFill>
                          <a:effectLst/>
                          <a:latin typeface="Arial" panose="020B0604020202020204" pitchFamily="34" charset="0"/>
                        </a:rPr>
                        <a:t>MLC Low Cost – Growth</a:t>
                      </a:r>
                    </a:p>
                  </a:txBody>
                  <a:tcPr marL="72000" marR="0" marT="0" marB="0" anchor="ctr">
                    <a:solidFill>
                      <a:srgbClr val="F4BE9E"/>
                    </a:solidFill>
                  </a:tcPr>
                </a:tc>
                <a:tc>
                  <a:txBody>
                    <a:bodyPr/>
                    <a:lstStyle/>
                    <a:p>
                      <a:pPr algn="ctr" fontAlgn="t"/>
                      <a:r>
                        <a:rPr lang="en-AU" sz="1600" b="0" i="0" u="none" strike="noStrike" dirty="0">
                          <a:solidFill>
                            <a:srgbClr val="000000"/>
                          </a:solidFill>
                          <a:effectLst/>
                          <a:latin typeface="Arial" panose="020B0604020202020204" pitchFamily="34" charset="0"/>
                        </a:rPr>
                        <a:t>MLC0885AU</a:t>
                      </a:r>
                    </a:p>
                  </a:txBody>
                  <a:tcPr marL="72000" marR="0" marT="0" marB="0" anchor="ctr">
                    <a:solidFill>
                      <a:srgbClr val="F4BE9E"/>
                    </a:solidFill>
                  </a:tcPr>
                </a:tc>
                <a:tc>
                  <a:txBody>
                    <a:bodyPr/>
                    <a:lstStyle/>
                    <a:p>
                      <a:pPr algn="ctr" fontAlgn="ctr"/>
                      <a:r>
                        <a:rPr lang="en-AU" sz="1600" b="0" i="0" u="none" strike="noStrike" dirty="0">
                          <a:solidFill>
                            <a:srgbClr val="000000"/>
                          </a:solidFill>
                          <a:effectLst/>
                          <a:latin typeface="Arial" panose="020B0604020202020204" pitchFamily="34" charset="0"/>
                        </a:rPr>
                        <a:t>-1.5</a:t>
                      </a:r>
                    </a:p>
                  </a:txBody>
                  <a:tcPr marL="0" marR="0" marT="0" marB="0" anchor="ctr">
                    <a:solidFill>
                      <a:srgbClr val="F4BE9E"/>
                    </a:solidFill>
                  </a:tcPr>
                </a:tc>
                <a:tc>
                  <a:txBody>
                    <a:bodyPr/>
                    <a:lstStyle/>
                    <a:p>
                      <a:pPr algn="ctr" fontAlgn="ctr"/>
                      <a:r>
                        <a:rPr lang="en-AU" sz="1600" b="0" i="0" u="none" strike="noStrike" dirty="0">
                          <a:solidFill>
                            <a:srgbClr val="000000"/>
                          </a:solidFill>
                          <a:effectLst/>
                          <a:latin typeface="Arial" panose="020B0604020202020204" pitchFamily="34" charset="0"/>
                        </a:rPr>
                        <a:t>6.4</a:t>
                      </a:r>
                    </a:p>
                  </a:txBody>
                  <a:tcPr marL="0" marR="0" marT="0" marB="0" anchor="ctr">
                    <a:solidFill>
                      <a:srgbClr val="F4BE9E"/>
                    </a:solidFill>
                  </a:tcPr>
                </a:tc>
                <a:tc>
                  <a:txBody>
                    <a:bodyPr/>
                    <a:lstStyle/>
                    <a:p>
                      <a:pPr algn="ctr" fontAlgn="ctr"/>
                      <a:r>
                        <a:rPr lang="en-AU" sz="1600" b="0" i="0" u="none" strike="noStrike" dirty="0">
                          <a:solidFill>
                            <a:srgbClr val="000000"/>
                          </a:solidFill>
                          <a:effectLst/>
                          <a:latin typeface="Arial" panose="020B0604020202020204" pitchFamily="34" charset="0"/>
                        </a:rPr>
                        <a:t>6.8</a:t>
                      </a:r>
                    </a:p>
                  </a:txBody>
                  <a:tcPr marL="0" marR="0" marT="0" marB="0" anchor="ctr">
                    <a:solidFill>
                      <a:srgbClr val="F4BE9E"/>
                    </a:solidFill>
                  </a:tcPr>
                </a:tc>
                <a:tc>
                  <a:txBody>
                    <a:bodyPr/>
                    <a:lstStyle/>
                    <a:p>
                      <a:pPr algn="ctr" fontAlgn="ctr"/>
                      <a:r>
                        <a:rPr lang="en-AU" sz="1600" b="0" i="0" u="none" strike="noStrike" dirty="0">
                          <a:solidFill>
                            <a:srgbClr val="000000"/>
                          </a:solidFill>
                          <a:effectLst/>
                          <a:latin typeface="Arial" panose="020B0604020202020204" pitchFamily="34" charset="0"/>
                        </a:rPr>
                        <a:t>10.7</a:t>
                      </a:r>
                    </a:p>
                  </a:txBody>
                  <a:tcPr marL="0" marR="0" marT="0" marB="0" anchor="ctr">
                    <a:solidFill>
                      <a:srgbClr val="F4BE9E"/>
                    </a:solidFill>
                  </a:tcPr>
                </a:tc>
                <a:tc>
                  <a:txBody>
                    <a:bodyPr/>
                    <a:lstStyle/>
                    <a:p>
                      <a:pPr algn="ctr" fontAlgn="ctr"/>
                      <a:r>
                        <a:rPr lang="en-AU" sz="1600" b="0" i="0" u="none" strike="noStrike" dirty="0">
                          <a:solidFill>
                            <a:srgbClr val="000000"/>
                          </a:solidFill>
                          <a:effectLst/>
                          <a:latin typeface="Arial" panose="020B0604020202020204" pitchFamily="34" charset="0"/>
                        </a:rPr>
                        <a:t>7.0</a:t>
                      </a:r>
                    </a:p>
                  </a:txBody>
                  <a:tcPr marL="0" marR="0" marT="0" marB="0" anchor="ctr">
                    <a:solidFill>
                      <a:srgbClr val="F4BE9E"/>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940738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664FBC-EB7B-6295-58E6-AAB6B689BE2B}"/>
              </a:ext>
            </a:extLst>
          </p:cNvPr>
          <p:cNvSpPr/>
          <p:nvPr/>
        </p:nvSpPr>
        <p:spPr>
          <a:xfrm>
            <a:off x="1" y="1394558"/>
            <a:ext cx="12192000" cy="54634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5588252-E579-4F8F-AD68-C427416D0702}"/>
              </a:ext>
            </a:extLst>
          </p:cNvPr>
          <p:cNvSpPr>
            <a:spLocks noGrp="1"/>
          </p:cNvSpPr>
          <p:nvPr>
            <p:ph type="sldNum" sz="quarter" idx="12"/>
          </p:nvPr>
        </p:nvSpPr>
        <p:spPr>
          <a:xfrm>
            <a:off x="11674369" y="6532901"/>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759001" y="480703"/>
            <a:ext cx="9720000" cy="516637"/>
          </a:xfrm>
        </p:spPr>
        <p:txBody>
          <a:bodyPr/>
          <a:lstStyle/>
          <a:p>
            <a:r>
              <a:rPr lang="en-AU" sz="2400" dirty="0">
                <a:solidFill>
                  <a:schemeClr val="tx1"/>
                </a:solidFill>
                <a:latin typeface="Arial" charset="0"/>
                <a:cs typeface="Arial" charset="0"/>
              </a:rPr>
              <a:t>MLC Managed Account Strategies</a:t>
            </a:r>
            <a:br>
              <a:rPr lang="en-AU" sz="2400" dirty="0">
                <a:solidFill>
                  <a:schemeClr val="tx1"/>
                </a:solidFill>
                <a:latin typeface="Arial" charset="0"/>
                <a:cs typeface="Arial" charset="0"/>
              </a:rPr>
            </a:br>
            <a:r>
              <a:rPr lang="en-AU" sz="2000" b="0" dirty="0">
                <a:solidFill>
                  <a:schemeClr val="accent1"/>
                </a:solidFill>
                <a:latin typeface="Arial" charset="0"/>
                <a:cs typeface="Arial" charset="0"/>
              </a:rPr>
              <a:t>Absolute returns</a:t>
            </a:r>
            <a:endParaRPr lang="en-AU" sz="2400" b="0" dirty="0">
              <a:solidFill>
                <a:schemeClr val="accent1"/>
              </a:solidFill>
            </a:endParaRPr>
          </a:p>
        </p:txBody>
      </p:sp>
      <p:sp>
        <p:nvSpPr>
          <p:cNvPr id="9" name="Footer Placeholder 1">
            <a:extLst>
              <a:ext uri="{FF2B5EF4-FFF2-40B4-BE49-F238E27FC236}">
                <a16:creationId xmlns:a16="http://schemas.microsoft.com/office/drawing/2014/main" id="{C4A62C47-3CFE-49A3-ADCB-363D8C7CE5F6}"/>
              </a:ext>
            </a:extLst>
          </p:cNvPr>
          <p:cNvSpPr txBox="1">
            <a:spLocks/>
          </p:cNvSpPr>
          <p:nvPr/>
        </p:nvSpPr>
        <p:spPr>
          <a:xfrm>
            <a:off x="759001" y="5961748"/>
            <a:ext cx="11364173" cy="719133"/>
          </a:xfrm>
          <a:prstGeom prst="rect">
            <a:avLst/>
          </a:prstGeom>
        </p:spPr>
        <p:txBody>
          <a:bodyPr vert="horz" wrap="square" lIns="0" tIns="0" rIns="0" bIns="0" rtlCol="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100"/>
              </a:spcAft>
              <a:buClrTx/>
              <a:buSzTx/>
              <a:buFontTx/>
              <a:buNone/>
              <a:tabLst/>
              <a:defRPr/>
            </a:pPr>
            <a:endParaRPr kumimoji="0" lang="en-AU" alt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rPr>
              <a:t>The performance is for the Model Portfolios and is not a guarantee or an indication of the actual performance of a client's portfolio due to differences in the timing and transaction prices for portfolio changes, client investments and withdrawals during the period, timing of receipt of dividends and income distributions, platform administration fees, transactional costs associated with the client's portfolio, and any portfolio exclusions required by the client.</a:t>
            </a: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AU" altLang="en-US" sz="800" b="0" i="0" u="none" strike="noStrike" kern="1200" cap="none" spc="0" normalizeH="0" baseline="0" noProof="0" dirty="0">
                <a:ln>
                  <a:noFill/>
                </a:ln>
                <a:solidFill>
                  <a:prstClr val="black"/>
                </a:solidFill>
                <a:effectLst/>
                <a:uLnTx/>
                <a:uFillTx/>
                <a:latin typeface="Arial" panose="020B0604020202020204"/>
                <a:ea typeface="+mn-ea"/>
                <a:cs typeface="+mn-cs"/>
              </a:rPr>
              <a:t>Past performance is not indicative of future performance.</a:t>
            </a: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AU" altLang="en-US" sz="800" b="1" i="0" u="none" strike="noStrike" kern="1200" cap="none" spc="0" normalizeH="0" baseline="0" noProof="0" dirty="0">
                <a:ln>
                  <a:noFill/>
                </a:ln>
                <a:solidFill>
                  <a:prstClr val="black"/>
                </a:solidFill>
                <a:effectLst/>
                <a:uLnTx/>
                <a:uFillTx/>
                <a:latin typeface="Arial" panose="020B0604020202020204"/>
                <a:ea typeface="+mn-ea"/>
                <a:cs typeface="+mn-cs"/>
              </a:rPr>
              <a:t>Source</a:t>
            </a:r>
            <a:r>
              <a:rPr kumimoji="0" lang="en-AU" altLang="en-US" sz="800" b="0" i="0" u="none" strike="noStrike" kern="1200" cap="none" spc="0" normalizeH="0" baseline="0" noProof="0" dirty="0">
                <a:ln>
                  <a:noFill/>
                </a:ln>
                <a:solidFill>
                  <a:prstClr val="black"/>
                </a:solidFill>
                <a:effectLst/>
                <a:uLnTx/>
                <a:uFillTx/>
                <a:latin typeface="Arial" panose="020B0604020202020204"/>
                <a:ea typeface="+mn-ea"/>
                <a:cs typeface="+mn-cs"/>
              </a:rPr>
              <a:t>: MLC Asset Management Pty Ltd. </a:t>
            </a: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AU" altLang="en-US" sz="800" b="0" i="0" u="none" strike="noStrike" kern="1200" cap="none" spc="0" normalizeH="0" baseline="0" noProof="0" dirty="0">
                <a:ln>
                  <a:noFill/>
                </a:ln>
                <a:solidFill>
                  <a:prstClr val="black"/>
                </a:solidFill>
                <a:effectLst/>
                <a:uLnTx/>
                <a:uFillTx/>
                <a:latin typeface="Arial" panose="020B0604020202020204"/>
                <a:ea typeface="+mn-ea"/>
                <a:cs typeface="+mn-cs"/>
              </a:rPr>
              <a:t>*Performance data is limited as inception was 1 July 2020 for Premium &amp; Value 85, Premium &amp; Value Balanced 70, Premium &amp; Value Moderate 50. Inception was 1 May 2022 for Premium &amp; Value High Growth 98, Premium &amp; Value Conservative 30.</a:t>
            </a: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rPr>
              <a:t>Returns are net of the model manager fee, rebates and indirect costs.</a:t>
            </a:r>
            <a:endParaRPr kumimoji="0" lang="en-AU" alt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100"/>
              </a:spcBef>
              <a:spcAft>
                <a:spcPts val="10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11" name="Table 10">
            <a:extLst>
              <a:ext uri="{FF2B5EF4-FFF2-40B4-BE49-F238E27FC236}">
                <a16:creationId xmlns:a16="http://schemas.microsoft.com/office/drawing/2014/main" id="{D5E1F4FD-637C-4A81-9657-9694FA65F8A4}"/>
              </a:ext>
            </a:extLst>
          </p:cNvPr>
          <p:cNvGraphicFramePr>
            <a:graphicFrameLocks noGrp="1"/>
          </p:cNvGraphicFramePr>
          <p:nvPr>
            <p:extLst>
              <p:ext uri="{D42A27DB-BD31-4B8C-83A1-F6EECF244321}">
                <p14:modId xmlns:p14="http://schemas.microsoft.com/office/powerpoint/2010/main" val="920336400"/>
              </p:ext>
            </p:extLst>
          </p:nvPr>
        </p:nvGraphicFramePr>
        <p:xfrm>
          <a:off x="759001" y="1736672"/>
          <a:ext cx="9130989" cy="3815579"/>
        </p:xfrm>
        <a:graphic>
          <a:graphicData uri="http://schemas.openxmlformats.org/drawingml/2006/table">
            <a:tbl>
              <a:tblPr firstRow="1">
                <a:tableStyleId>{F5AB1C69-6EDB-4FF4-983F-18BD219EF322}</a:tableStyleId>
              </a:tblPr>
              <a:tblGrid>
                <a:gridCol w="3190989">
                  <a:extLst>
                    <a:ext uri="{9D8B030D-6E8A-4147-A177-3AD203B41FA5}">
                      <a16:colId xmlns:a16="http://schemas.microsoft.com/office/drawing/2014/main" val="20000"/>
                    </a:ext>
                  </a:extLst>
                </a:gridCol>
                <a:gridCol w="972000">
                  <a:extLst>
                    <a:ext uri="{9D8B030D-6E8A-4147-A177-3AD203B41FA5}">
                      <a16:colId xmlns:a16="http://schemas.microsoft.com/office/drawing/2014/main" val="20001"/>
                    </a:ext>
                  </a:extLst>
                </a:gridCol>
                <a:gridCol w="972000">
                  <a:extLst>
                    <a:ext uri="{9D8B030D-6E8A-4147-A177-3AD203B41FA5}">
                      <a16:colId xmlns:a16="http://schemas.microsoft.com/office/drawing/2014/main" val="1362540845"/>
                    </a:ext>
                  </a:extLst>
                </a:gridCol>
                <a:gridCol w="972000">
                  <a:extLst>
                    <a:ext uri="{9D8B030D-6E8A-4147-A177-3AD203B41FA5}">
                      <a16:colId xmlns:a16="http://schemas.microsoft.com/office/drawing/2014/main" val="540808956"/>
                    </a:ext>
                  </a:extLst>
                </a:gridCol>
                <a:gridCol w="972000">
                  <a:extLst>
                    <a:ext uri="{9D8B030D-6E8A-4147-A177-3AD203B41FA5}">
                      <a16:colId xmlns:a16="http://schemas.microsoft.com/office/drawing/2014/main" val="736581465"/>
                    </a:ext>
                  </a:extLst>
                </a:gridCol>
                <a:gridCol w="972000">
                  <a:extLst>
                    <a:ext uri="{9D8B030D-6E8A-4147-A177-3AD203B41FA5}">
                      <a16:colId xmlns:a16="http://schemas.microsoft.com/office/drawing/2014/main" val="1724006457"/>
                    </a:ext>
                  </a:extLst>
                </a:gridCol>
                <a:gridCol w="1080000">
                  <a:extLst>
                    <a:ext uri="{9D8B030D-6E8A-4147-A177-3AD203B41FA5}">
                      <a16:colId xmlns:a16="http://schemas.microsoft.com/office/drawing/2014/main" val="891194520"/>
                    </a:ext>
                  </a:extLst>
                </a:gridCol>
              </a:tblGrid>
              <a:tr h="3638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b="1" dirty="0"/>
                        <a:t>Performance to </a:t>
                      </a:r>
                    </a:p>
                    <a:p>
                      <a:pPr marL="0" marR="0" indent="0" algn="l" defTabSz="914400" rtl="0" eaLnBrk="1" fontAlgn="auto" latinLnBrk="0" hangingPunct="1">
                        <a:lnSpc>
                          <a:spcPct val="100000"/>
                        </a:lnSpc>
                        <a:spcBef>
                          <a:spcPts val="0"/>
                        </a:spcBef>
                        <a:spcAft>
                          <a:spcPts val="0"/>
                        </a:spcAft>
                        <a:buClrTx/>
                        <a:buSzTx/>
                        <a:buFontTx/>
                        <a:buNone/>
                        <a:tabLst/>
                        <a:defRPr/>
                      </a:pPr>
                      <a:r>
                        <a:rPr lang="en-AU" sz="1400" b="1" dirty="0"/>
                        <a:t>31 March 2025 (net of</a:t>
                      </a:r>
                      <a:r>
                        <a:rPr lang="en-AU" sz="1400" b="1" baseline="0" dirty="0"/>
                        <a:t> fees)</a:t>
                      </a:r>
                      <a:endParaRPr lang="en-AU" sz="1400" b="1" dirty="0">
                        <a:solidFill>
                          <a:schemeClr val="bg1"/>
                        </a:solidFill>
                      </a:endParaRPr>
                    </a:p>
                  </a:txBody>
                  <a:tcPr marL="108000" marR="72000" marT="54000" marB="72000">
                    <a:solidFill>
                      <a:schemeClr val="tx1"/>
                    </a:solidFill>
                  </a:tcPr>
                </a:tc>
                <a:tc>
                  <a:txBody>
                    <a:bodyPr/>
                    <a:lstStyle/>
                    <a:p>
                      <a:pPr algn="ctr"/>
                      <a:r>
                        <a:rPr lang="en-AU" sz="1400" b="1" dirty="0">
                          <a:solidFill>
                            <a:schemeClr val="bg1"/>
                          </a:solidFill>
                        </a:rPr>
                        <a:t>3 months (%)</a:t>
                      </a:r>
                    </a:p>
                  </a:txBody>
                  <a:tcPr marL="72003" marR="72000" marT="54000" marB="72000" anchor="ctr">
                    <a:solidFill>
                      <a:schemeClr val="tx1"/>
                    </a:solidFill>
                  </a:tcPr>
                </a:tc>
                <a:tc>
                  <a:txBody>
                    <a:bodyPr/>
                    <a:lstStyle/>
                    <a:p>
                      <a:pPr algn="ctr"/>
                      <a:r>
                        <a:rPr lang="en-AU" sz="1400" b="1" dirty="0">
                          <a:solidFill>
                            <a:schemeClr val="bg1"/>
                          </a:solidFill>
                        </a:rPr>
                        <a:t>6 months (%)</a:t>
                      </a:r>
                    </a:p>
                  </a:txBody>
                  <a:tcPr marL="72003" marR="72000" marT="54000" marB="72000" anchor="ctr">
                    <a:solidFill>
                      <a:schemeClr val="tx1"/>
                    </a:solidFill>
                  </a:tcPr>
                </a:tc>
                <a:tc>
                  <a:txBody>
                    <a:bodyPr/>
                    <a:lstStyle/>
                    <a:p>
                      <a:pPr algn="ctr"/>
                      <a:r>
                        <a:rPr lang="en-AU" sz="1400" b="1" dirty="0">
                          <a:solidFill>
                            <a:schemeClr val="bg1"/>
                          </a:solidFill>
                        </a:rPr>
                        <a:t>1 year (%)</a:t>
                      </a:r>
                    </a:p>
                  </a:txBody>
                  <a:tcPr marL="72003" marR="72000" marT="54000" marB="72000" anchor="ctr">
                    <a:solidFill>
                      <a:schemeClr val="tx1"/>
                    </a:solidFill>
                  </a:tcPr>
                </a:tc>
                <a:tc>
                  <a:txBody>
                    <a:bodyPr/>
                    <a:lstStyle/>
                    <a:p>
                      <a:pPr algn="ctr"/>
                      <a:r>
                        <a:rPr lang="en-AU" sz="1400" b="1" dirty="0">
                          <a:solidFill>
                            <a:schemeClr val="bg1"/>
                          </a:solidFill>
                        </a:rPr>
                        <a:t>2 years (% pa)</a:t>
                      </a:r>
                    </a:p>
                  </a:txBody>
                  <a:tcPr marL="72003" marR="72000" marT="54000" marB="72000" anchor="ctr">
                    <a:solidFill>
                      <a:schemeClr val="tx1"/>
                    </a:solidFill>
                  </a:tcPr>
                </a:tc>
                <a:tc>
                  <a:txBody>
                    <a:bodyPr/>
                    <a:lstStyle/>
                    <a:p>
                      <a:pPr algn="ctr"/>
                      <a:r>
                        <a:rPr lang="en-AU" sz="1400" b="1" dirty="0">
                          <a:solidFill>
                            <a:schemeClr val="bg1"/>
                          </a:solidFill>
                        </a:rPr>
                        <a:t>3 years </a:t>
                      </a:r>
                      <a:br>
                        <a:rPr lang="en-AU" sz="1400" b="1" dirty="0">
                          <a:solidFill>
                            <a:schemeClr val="bg1"/>
                          </a:solidFill>
                        </a:rPr>
                      </a:br>
                      <a:r>
                        <a:rPr lang="en-AU" sz="1400" b="1" dirty="0">
                          <a:solidFill>
                            <a:schemeClr val="bg1"/>
                          </a:solidFill>
                        </a:rPr>
                        <a:t>(% pa)</a:t>
                      </a:r>
                    </a:p>
                  </a:txBody>
                  <a:tcPr marL="72003" marR="72000" marT="54000" marB="72000" anchor="ctr">
                    <a:solidFill>
                      <a:schemeClr val="tx1"/>
                    </a:solidFill>
                  </a:tcPr>
                </a:tc>
                <a:tc>
                  <a:txBody>
                    <a:bodyPr/>
                    <a:lstStyle/>
                    <a:p>
                      <a:pPr algn="ctr"/>
                      <a:r>
                        <a:rPr lang="en-AU" sz="1400" b="1" dirty="0">
                          <a:solidFill>
                            <a:schemeClr val="bg1"/>
                          </a:solidFill>
                        </a:rPr>
                        <a:t>4 years</a:t>
                      </a:r>
                    </a:p>
                    <a:p>
                      <a:pPr algn="ctr"/>
                      <a:r>
                        <a:rPr lang="en-AU" sz="1400" b="1" dirty="0">
                          <a:solidFill>
                            <a:schemeClr val="bg1"/>
                          </a:solidFill>
                        </a:rPr>
                        <a:t>(% pa)</a:t>
                      </a:r>
                    </a:p>
                  </a:txBody>
                  <a:tcPr marL="72003" marR="72000" marT="54000" marB="72000" anchor="ctr">
                    <a:solidFill>
                      <a:schemeClr val="tx1"/>
                    </a:solidFill>
                  </a:tcPr>
                </a:tc>
                <a:extLst>
                  <a:ext uri="{0D108BD9-81ED-4DB2-BD59-A6C34878D82A}">
                    <a16:rowId xmlns:a16="http://schemas.microsoft.com/office/drawing/2014/main" val="10000"/>
                  </a:ext>
                </a:extLst>
              </a:tr>
              <a:tr h="324000">
                <a:tc>
                  <a:txBody>
                    <a:bodyPr/>
                    <a:lstStyle/>
                    <a:p>
                      <a:pPr marL="0" marR="0" lvl="0" indent="0" algn="l" defTabSz="914332" rtl="0" eaLnBrk="1" fontAlgn="b" latinLnBrk="0" hangingPunct="1">
                        <a:lnSpc>
                          <a:spcPct val="100000"/>
                        </a:lnSpc>
                        <a:spcBef>
                          <a:spcPts val="0"/>
                        </a:spcBef>
                        <a:spcAft>
                          <a:spcPts val="0"/>
                        </a:spcAft>
                        <a:buClrTx/>
                        <a:buSzTx/>
                        <a:buFontTx/>
                        <a:buNone/>
                        <a:tabLst/>
                        <a:defRPr/>
                      </a:pPr>
                      <a:r>
                        <a:rPr lang="en-AU" sz="1600" b="0" i="0" u="none" strike="noStrike" dirty="0">
                          <a:solidFill>
                            <a:srgbClr val="000000"/>
                          </a:solidFill>
                          <a:effectLst/>
                          <a:latin typeface="Arial" panose="020B0604020202020204" pitchFamily="34" charset="0"/>
                          <a:cs typeface="Arial" panose="020B0604020202020204" pitchFamily="34" charset="0"/>
                        </a:rPr>
                        <a:t>MLC Premium – Conservative 30</a:t>
                      </a:r>
                    </a:p>
                  </a:txBody>
                  <a:tcPr marL="72000" marR="9525" marT="9525"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0.9</a:t>
                      </a:r>
                    </a:p>
                  </a:txBody>
                  <a:tcPr marL="5443" marR="5443" marT="5443"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1.3</a:t>
                      </a:r>
                    </a:p>
                  </a:txBody>
                  <a:tcPr marL="5443" marR="5443" marT="5443"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5.1</a:t>
                      </a:r>
                    </a:p>
                  </a:txBody>
                  <a:tcPr marL="5443" marR="5443" marT="5443"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6.8</a:t>
                      </a:r>
                    </a:p>
                  </a:txBody>
                  <a:tcPr marL="5443" marR="5443" marT="5443" marB="0" anchor="ctr">
                    <a:solidFill>
                      <a:srgbClr val="E7E9E9"/>
                    </a:solidFill>
                  </a:tcPr>
                </a:tc>
                <a:tc>
                  <a:txBody>
                    <a:bodyPr/>
                    <a:lstStyle/>
                    <a:p>
                      <a:pPr algn="ctr" rtl="0" fontAlgn="b"/>
                      <a:r>
                        <a:rPr lang="en-AU" sz="1600" b="0" i="0" u="none" strike="noStrike" dirty="0">
                          <a:solidFill>
                            <a:srgbClr val="000000"/>
                          </a:solidFill>
                          <a:effectLst/>
                          <a:latin typeface="Arial" panose="020B0604020202020204" pitchFamily="34" charset="0"/>
                        </a:rPr>
                        <a:t>-</a:t>
                      </a:r>
                    </a:p>
                  </a:txBody>
                  <a:tcPr marL="5443" marR="5443" marT="5443" marB="0" anchor="ctr">
                    <a:solidFill>
                      <a:srgbClr val="E7E9E9"/>
                    </a:solidFill>
                  </a:tcPr>
                </a:tc>
                <a:tc>
                  <a:txBody>
                    <a:bodyPr/>
                    <a:lstStyle/>
                    <a:p>
                      <a:pPr algn="ctr" rtl="0" fontAlgn="b"/>
                      <a:r>
                        <a:rPr lang="en-AU" sz="1600" b="0" i="0" u="none" strike="noStrike" dirty="0">
                          <a:solidFill>
                            <a:srgbClr val="000000"/>
                          </a:solidFill>
                          <a:effectLst/>
                          <a:latin typeface="Arial" panose="020B0604020202020204" pitchFamily="34" charset="0"/>
                        </a:rPr>
                        <a:t>-</a:t>
                      </a:r>
                    </a:p>
                  </a:txBody>
                  <a:tcPr marL="5443" marR="5443" marT="5443" marB="0" anchor="ctr">
                    <a:solidFill>
                      <a:srgbClr val="E7E9E9"/>
                    </a:solidFill>
                  </a:tcPr>
                </a:tc>
                <a:extLst>
                  <a:ext uri="{0D108BD9-81ED-4DB2-BD59-A6C34878D82A}">
                    <a16:rowId xmlns:a16="http://schemas.microsoft.com/office/drawing/2014/main" val="1472950008"/>
                  </a:ext>
                </a:extLst>
              </a:tr>
              <a:tr h="324000">
                <a:tc>
                  <a:txBody>
                    <a:bodyPr/>
                    <a:lstStyle/>
                    <a:p>
                      <a:pPr marL="0" marR="0" lvl="0" indent="0" algn="l" defTabSz="914332" rtl="0" eaLnBrk="1" fontAlgn="b" latinLnBrk="0" hangingPunct="1">
                        <a:lnSpc>
                          <a:spcPct val="100000"/>
                        </a:lnSpc>
                        <a:spcBef>
                          <a:spcPts val="0"/>
                        </a:spcBef>
                        <a:spcAft>
                          <a:spcPts val="0"/>
                        </a:spcAft>
                        <a:buClrTx/>
                        <a:buSzTx/>
                        <a:buFontTx/>
                        <a:buNone/>
                        <a:tabLst/>
                        <a:defRPr/>
                      </a:pPr>
                      <a:r>
                        <a:rPr lang="en-AU" sz="1600" b="0" i="0" u="none" strike="noStrike" dirty="0">
                          <a:solidFill>
                            <a:srgbClr val="000000"/>
                          </a:solidFill>
                          <a:effectLst/>
                          <a:latin typeface="Arial" panose="020B0604020202020204" pitchFamily="34" charset="0"/>
                          <a:cs typeface="Arial" panose="020B0604020202020204" pitchFamily="34" charset="0"/>
                        </a:rPr>
                        <a:t>MLC Premium – Moderate 50</a:t>
                      </a:r>
                    </a:p>
                  </a:txBody>
                  <a:tcPr marL="72000" marR="9525" marT="9525"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0.5</a:t>
                      </a:r>
                    </a:p>
                  </a:txBody>
                  <a:tcPr marL="5443" marR="5443" marT="5443"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1.3</a:t>
                      </a:r>
                    </a:p>
                  </a:txBody>
                  <a:tcPr marL="5443" marR="5443" marT="5443"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5.0</a:t>
                      </a:r>
                    </a:p>
                  </a:txBody>
                  <a:tcPr marL="5443" marR="5443" marT="5443"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7.9</a:t>
                      </a:r>
                    </a:p>
                  </a:txBody>
                  <a:tcPr marL="5443" marR="5443" marT="5443"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5.2</a:t>
                      </a:r>
                    </a:p>
                  </a:txBody>
                  <a:tcPr marL="5443" marR="5443" marT="5443"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4.9</a:t>
                      </a:r>
                    </a:p>
                  </a:txBody>
                  <a:tcPr marL="5443" marR="5443" marT="5443" marB="0" anchor="ctr">
                    <a:solidFill>
                      <a:srgbClr val="E7E9E9"/>
                    </a:solidFill>
                  </a:tcPr>
                </a:tc>
                <a:extLst>
                  <a:ext uri="{0D108BD9-81ED-4DB2-BD59-A6C34878D82A}">
                    <a16:rowId xmlns:a16="http://schemas.microsoft.com/office/drawing/2014/main" val="10001"/>
                  </a:ext>
                </a:extLst>
              </a:tr>
              <a:tr h="324000">
                <a:tc>
                  <a:txBody>
                    <a:bodyPr/>
                    <a:lstStyle/>
                    <a:p>
                      <a:pPr algn="l" fontAlgn="b"/>
                      <a:r>
                        <a:rPr lang="en-AU" sz="1600" b="0" i="0" u="none" strike="noStrike" dirty="0">
                          <a:solidFill>
                            <a:srgbClr val="000000"/>
                          </a:solidFill>
                          <a:effectLst/>
                          <a:latin typeface="Arial" panose="020B0604020202020204" pitchFamily="34" charset="0"/>
                          <a:cs typeface="Arial" panose="020B0604020202020204" pitchFamily="34" charset="0"/>
                        </a:rPr>
                        <a:t>MLC Premium – Balanced 70</a:t>
                      </a:r>
                    </a:p>
                  </a:txBody>
                  <a:tcPr marL="72000" marR="9525" marT="9525"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0.1</a:t>
                      </a:r>
                    </a:p>
                  </a:txBody>
                  <a:tcPr marL="5443" marR="5443" marT="5443"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1.1</a:t>
                      </a:r>
                    </a:p>
                  </a:txBody>
                  <a:tcPr marL="5443" marR="5443" marT="5443"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4.9</a:t>
                      </a:r>
                    </a:p>
                  </a:txBody>
                  <a:tcPr marL="5443" marR="5443" marT="5443"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9.1</a:t>
                      </a:r>
                    </a:p>
                  </a:txBody>
                  <a:tcPr marL="5443" marR="5443" marT="5443"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5.7</a:t>
                      </a:r>
                    </a:p>
                  </a:txBody>
                  <a:tcPr marL="5443" marR="5443" marT="5443"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5.8</a:t>
                      </a:r>
                    </a:p>
                  </a:txBody>
                  <a:tcPr marL="5443" marR="5443" marT="5443" marB="0" anchor="ctr">
                    <a:solidFill>
                      <a:srgbClr val="E7E9E9"/>
                    </a:solidFill>
                  </a:tcPr>
                </a:tc>
                <a:extLst>
                  <a:ext uri="{0D108BD9-81ED-4DB2-BD59-A6C34878D82A}">
                    <a16:rowId xmlns:a16="http://schemas.microsoft.com/office/drawing/2014/main" val="10002"/>
                  </a:ext>
                </a:extLst>
              </a:tr>
              <a:tr h="324000">
                <a:tc>
                  <a:txBody>
                    <a:bodyPr/>
                    <a:lstStyle/>
                    <a:p>
                      <a:pPr marL="0" marR="0" lvl="0" indent="0" algn="l" defTabSz="914332" rtl="0" eaLnBrk="1" fontAlgn="b" latinLnBrk="0" hangingPunct="1">
                        <a:lnSpc>
                          <a:spcPct val="100000"/>
                        </a:lnSpc>
                        <a:spcBef>
                          <a:spcPts val="0"/>
                        </a:spcBef>
                        <a:spcAft>
                          <a:spcPts val="0"/>
                        </a:spcAft>
                        <a:buClrTx/>
                        <a:buSzTx/>
                        <a:buFontTx/>
                        <a:buNone/>
                        <a:tabLst/>
                        <a:defRPr/>
                      </a:pPr>
                      <a:r>
                        <a:rPr lang="en-AU" sz="1600" b="0" i="0" u="none" strike="noStrike" dirty="0">
                          <a:solidFill>
                            <a:srgbClr val="000000"/>
                          </a:solidFill>
                          <a:effectLst/>
                          <a:latin typeface="Arial" panose="020B0604020202020204" pitchFamily="34" charset="0"/>
                          <a:cs typeface="Arial" panose="020B0604020202020204" pitchFamily="34" charset="0"/>
                        </a:rPr>
                        <a:t>MLC Premium – Growth 85</a:t>
                      </a:r>
                    </a:p>
                  </a:txBody>
                  <a:tcPr marL="72000" marR="9525" marT="9525"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-0.1</a:t>
                      </a:r>
                    </a:p>
                  </a:txBody>
                  <a:tcPr marL="5443" marR="5443" marT="5443"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1.1</a:t>
                      </a:r>
                    </a:p>
                  </a:txBody>
                  <a:tcPr marL="5443" marR="5443" marT="5443"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4.9</a:t>
                      </a:r>
                    </a:p>
                  </a:txBody>
                  <a:tcPr marL="5443" marR="5443" marT="5443"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9.8</a:t>
                      </a:r>
                    </a:p>
                  </a:txBody>
                  <a:tcPr marL="5443" marR="5443" marT="5443"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6.0</a:t>
                      </a:r>
                    </a:p>
                  </a:txBody>
                  <a:tcPr marL="5443" marR="5443" marT="5443"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6.3</a:t>
                      </a:r>
                    </a:p>
                  </a:txBody>
                  <a:tcPr marL="5443" marR="5443" marT="5443" marB="0" anchor="ctr">
                    <a:solidFill>
                      <a:srgbClr val="E7E9E9"/>
                    </a:solidFill>
                  </a:tcPr>
                </a:tc>
                <a:extLst>
                  <a:ext uri="{0D108BD9-81ED-4DB2-BD59-A6C34878D82A}">
                    <a16:rowId xmlns:a16="http://schemas.microsoft.com/office/drawing/2014/main" val="10003"/>
                  </a:ext>
                </a:extLst>
              </a:tr>
              <a:tr h="324000">
                <a:tc>
                  <a:txBody>
                    <a:bodyPr/>
                    <a:lstStyle/>
                    <a:p>
                      <a:pPr marL="0" marR="0" lvl="0" indent="0" algn="l" defTabSz="914332" rtl="0" eaLnBrk="1" fontAlgn="b" latinLnBrk="0" hangingPunct="1">
                        <a:lnSpc>
                          <a:spcPct val="100000"/>
                        </a:lnSpc>
                        <a:spcBef>
                          <a:spcPts val="0"/>
                        </a:spcBef>
                        <a:spcAft>
                          <a:spcPts val="0"/>
                        </a:spcAft>
                        <a:buClrTx/>
                        <a:buSzTx/>
                        <a:buFontTx/>
                        <a:buNone/>
                        <a:tabLst/>
                        <a:defRPr/>
                      </a:pPr>
                      <a:r>
                        <a:rPr lang="en-AU" sz="1600" b="0" i="0" u="none" strike="noStrike" dirty="0">
                          <a:solidFill>
                            <a:srgbClr val="000000"/>
                          </a:solidFill>
                          <a:effectLst/>
                          <a:latin typeface="Arial" panose="020B0604020202020204" pitchFamily="34" charset="0"/>
                          <a:cs typeface="Arial" panose="020B0604020202020204" pitchFamily="34" charset="0"/>
                        </a:rPr>
                        <a:t>MLC Premium – High Growth 98</a:t>
                      </a:r>
                    </a:p>
                  </a:txBody>
                  <a:tcPr marL="72000" marR="9525" marT="9525"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-0.3</a:t>
                      </a:r>
                    </a:p>
                  </a:txBody>
                  <a:tcPr marL="5443" marR="5443" marT="5443"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0.8</a:t>
                      </a:r>
                    </a:p>
                  </a:txBody>
                  <a:tcPr marL="5443" marR="5443" marT="5443"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4.6</a:t>
                      </a:r>
                    </a:p>
                  </a:txBody>
                  <a:tcPr marL="5443" marR="5443" marT="5443" marB="0" anchor="ctr">
                    <a:solidFill>
                      <a:srgbClr val="E7E9E9"/>
                    </a:solidFill>
                  </a:tcPr>
                </a:tc>
                <a:tc>
                  <a:txBody>
                    <a:bodyPr/>
                    <a:lstStyle/>
                    <a:p>
                      <a:pPr algn="ctr" fontAlgn="ctr"/>
                      <a:r>
                        <a:rPr lang="en-AU" sz="1800" b="0" i="0" u="none" strike="noStrike" dirty="0">
                          <a:solidFill>
                            <a:srgbClr val="000000"/>
                          </a:solidFill>
                          <a:effectLst/>
                          <a:latin typeface="Arial" panose="020B0604020202020204" pitchFamily="34" charset="0"/>
                        </a:rPr>
                        <a:t>9.9</a:t>
                      </a:r>
                    </a:p>
                  </a:txBody>
                  <a:tcPr marL="5443" marR="5443" marT="5443" marB="0" anchor="ctr">
                    <a:solidFill>
                      <a:srgbClr val="E7E9E9"/>
                    </a:solidFill>
                  </a:tcPr>
                </a:tc>
                <a:tc>
                  <a:txBody>
                    <a:bodyPr/>
                    <a:lstStyle/>
                    <a:p>
                      <a:pPr algn="ctr" rtl="0" fontAlgn="b"/>
                      <a:r>
                        <a:rPr lang="en-AU" sz="1600" b="0" i="0" u="none" strike="noStrike" dirty="0">
                          <a:solidFill>
                            <a:srgbClr val="000000"/>
                          </a:solidFill>
                          <a:effectLst/>
                          <a:latin typeface="Arial" panose="020B0604020202020204" pitchFamily="34" charset="0"/>
                        </a:rPr>
                        <a:t>-</a:t>
                      </a:r>
                    </a:p>
                  </a:txBody>
                  <a:tcPr marL="5443" marR="5443" marT="5443" marB="0" anchor="ctr">
                    <a:solidFill>
                      <a:srgbClr val="E7E9E9"/>
                    </a:solidFill>
                  </a:tcPr>
                </a:tc>
                <a:tc>
                  <a:txBody>
                    <a:bodyPr/>
                    <a:lstStyle/>
                    <a:p>
                      <a:pPr algn="ctr" rtl="0" fontAlgn="b"/>
                      <a:r>
                        <a:rPr lang="en-AU" sz="1600" b="0" i="0" u="none" strike="noStrike" dirty="0">
                          <a:solidFill>
                            <a:srgbClr val="000000"/>
                          </a:solidFill>
                          <a:effectLst/>
                          <a:latin typeface="Arial" panose="020B0604020202020204" pitchFamily="34" charset="0"/>
                        </a:rPr>
                        <a:t>-</a:t>
                      </a:r>
                    </a:p>
                  </a:txBody>
                  <a:tcPr marL="5443" marR="5443" marT="5443" marB="0" anchor="ctr">
                    <a:solidFill>
                      <a:srgbClr val="E7E9E9"/>
                    </a:solidFill>
                  </a:tcPr>
                </a:tc>
                <a:extLst>
                  <a:ext uri="{0D108BD9-81ED-4DB2-BD59-A6C34878D82A}">
                    <a16:rowId xmlns:a16="http://schemas.microsoft.com/office/drawing/2014/main" val="1403117609"/>
                  </a:ext>
                </a:extLst>
              </a:tr>
              <a:tr h="324000">
                <a:tc>
                  <a:txBody>
                    <a:bodyPr/>
                    <a:lstStyle/>
                    <a:p>
                      <a:pPr marL="0" marR="0" lvl="0" indent="0" algn="l" defTabSz="914332" rtl="0" eaLnBrk="1" fontAlgn="b" latinLnBrk="0" hangingPunct="1">
                        <a:lnSpc>
                          <a:spcPct val="100000"/>
                        </a:lnSpc>
                        <a:spcBef>
                          <a:spcPts val="0"/>
                        </a:spcBef>
                        <a:spcAft>
                          <a:spcPts val="0"/>
                        </a:spcAft>
                        <a:buClrTx/>
                        <a:buSzTx/>
                        <a:buFontTx/>
                        <a:buNone/>
                        <a:tabLst/>
                        <a:defRPr/>
                      </a:pPr>
                      <a:r>
                        <a:rPr lang="en-AU" sz="1600" b="0" i="0" u="none" strike="noStrike" dirty="0">
                          <a:solidFill>
                            <a:srgbClr val="000000"/>
                          </a:solidFill>
                          <a:effectLst/>
                          <a:latin typeface="Arial" panose="020B0604020202020204" pitchFamily="34" charset="0"/>
                          <a:cs typeface="Arial" panose="020B0604020202020204" pitchFamily="34" charset="0"/>
                        </a:rPr>
                        <a:t>MLC Value – Conservative 30</a:t>
                      </a:r>
                    </a:p>
                  </a:txBody>
                  <a:tcPr marL="72000" marR="9525" marT="9525"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0.3</a:t>
                      </a:r>
                    </a:p>
                  </a:txBody>
                  <a:tcPr marL="5443" marR="5443" marT="5443"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0.6</a:t>
                      </a:r>
                    </a:p>
                  </a:txBody>
                  <a:tcPr marL="5443" marR="5443" marT="5443"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4.9</a:t>
                      </a:r>
                    </a:p>
                  </a:txBody>
                  <a:tcPr marL="5443" marR="5443" marT="5443"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6.6</a:t>
                      </a:r>
                    </a:p>
                  </a:txBody>
                  <a:tcPr marL="5443" marR="5443" marT="5443" marB="0" anchor="ctr">
                    <a:solidFill>
                      <a:srgbClr val="FADFCE"/>
                    </a:solidFill>
                  </a:tcPr>
                </a:tc>
                <a:tc>
                  <a:txBody>
                    <a:bodyPr/>
                    <a:lstStyle/>
                    <a:p>
                      <a:pPr algn="ctr" rtl="0" fontAlgn="b"/>
                      <a:r>
                        <a:rPr lang="en-AU" sz="1600" b="0" i="0" u="none" strike="noStrike">
                          <a:solidFill>
                            <a:srgbClr val="000000"/>
                          </a:solidFill>
                          <a:effectLst/>
                          <a:latin typeface="Arial" panose="020B0604020202020204" pitchFamily="34" charset="0"/>
                        </a:rPr>
                        <a:t>-</a:t>
                      </a:r>
                    </a:p>
                  </a:txBody>
                  <a:tcPr marL="5443" marR="5443" marT="5443" marB="0" anchor="ctr">
                    <a:solidFill>
                      <a:srgbClr val="FADFCE"/>
                    </a:solidFill>
                  </a:tcPr>
                </a:tc>
                <a:tc>
                  <a:txBody>
                    <a:bodyPr/>
                    <a:lstStyle/>
                    <a:p>
                      <a:pPr algn="ctr" rtl="0" fontAlgn="b"/>
                      <a:r>
                        <a:rPr lang="en-AU" sz="1600" b="0" i="0" u="none" strike="noStrike">
                          <a:solidFill>
                            <a:srgbClr val="000000"/>
                          </a:solidFill>
                          <a:effectLst/>
                          <a:latin typeface="Arial" panose="020B0604020202020204" pitchFamily="34" charset="0"/>
                        </a:rPr>
                        <a:t>-</a:t>
                      </a:r>
                    </a:p>
                  </a:txBody>
                  <a:tcPr marL="5443" marR="5443" marT="5443" marB="0" anchor="ctr">
                    <a:solidFill>
                      <a:srgbClr val="FADFCE"/>
                    </a:solidFill>
                  </a:tcPr>
                </a:tc>
                <a:extLst>
                  <a:ext uri="{0D108BD9-81ED-4DB2-BD59-A6C34878D82A}">
                    <a16:rowId xmlns:a16="http://schemas.microsoft.com/office/drawing/2014/main" val="1455162302"/>
                  </a:ext>
                </a:extLst>
              </a:tr>
              <a:tr h="346859">
                <a:tc>
                  <a:txBody>
                    <a:bodyPr/>
                    <a:lstStyle/>
                    <a:p>
                      <a:pPr marL="0" marR="0" lvl="0" indent="0" algn="l" defTabSz="914332" rtl="0" eaLnBrk="1" fontAlgn="b" latinLnBrk="0" hangingPunct="1">
                        <a:lnSpc>
                          <a:spcPct val="100000"/>
                        </a:lnSpc>
                        <a:spcBef>
                          <a:spcPts val="0"/>
                        </a:spcBef>
                        <a:spcAft>
                          <a:spcPts val="0"/>
                        </a:spcAft>
                        <a:buClrTx/>
                        <a:buSzTx/>
                        <a:buFontTx/>
                        <a:buNone/>
                        <a:tabLst/>
                        <a:defRPr/>
                      </a:pPr>
                      <a:r>
                        <a:rPr lang="en-AU" sz="1600" b="0" i="0" u="none" strike="noStrike" dirty="0">
                          <a:solidFill>
                            <a:srgbClr val="000000"/>
                          </a:solidFill>
                          <a:effectLst/>
                          <a:latin typeface="Arial" panose="020B0604020202020204" pitchFamily="34" charset="0"/>
                          <a:cs typeface="Arial" panose="020B0604020202020204" pitchFamily="34" charset="0"/>
                        </a:rPr>
                        <a:t>MLC Value – Moderate 50</a:t>
                      </a:r>
                    </a:p>
                  </a:txBody>
                  <a:tcPr marL="72000" marR="9525" marT="9525"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-0.2</a:t>
                      </a:r>
                    </a:p>
                  </a:txBody>
                  <a:tcPr marL="5443" marR="5443" marT="5443"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0.7</a:t>
                      </a:r>
                    </a:p>
                  </a:txBody>
                  <a:tcPr marL="5443" marR="5443" marT="5443"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5.3</a:t>
                      </a:r>
                    </a:p>
                  </a:txBody>
                  <a:tcPr marL="5443" marR="5443" marT="5443"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8.0</a:t>
                      </a:r>
                    </a:p>
                  </a:txBody>
                  <a:tcPr marL="5443" marR="5443" marT="5443"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5.2</a:t>
                      </a:r>
                    </a:p>
                  </a:txBody>
                  <a:tcPr marL="5443" marR="5443" marT="5443"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5.4</a:t>
                      </a:r>
                    </a:p>
                  </a:txBody>
                  <a:tcPr marL="5443" marR="5443" marT="5443" marB="0" anchor="ctr">
                    <a:solidFill>
                      <a:srgbClr val="FADFCE"/>
                    </a:solidFill>
                  </a:tcPr>
                </a:tc>
                <a:extLst>
                  <a:ext uri="{0D108BD9-81ED-4DB2-BD59-A6C34878D82A}">
                    <a16:rowId xmlns:a16="http://schemas.microsoft.com/office/drawing/2014/main" val="10009"/>
                  </a:ext>
                </a:extLst>
              </a:tr>
              <a:tr h="324000">
                <a:tc>
                  <a:txBody>
                    <a:bodyPr/>
                    <a:lstStyle/>
                    <a:p>
                      <a:pPr algn="l" fontAlgn="b"/>
                      <a:r>
                        <a:rPr lang="en-AU" sz="1600" b="0" i="0" u="none" strike="noStrike" dirty="0">
                          <a:solidFill>
                            <a:srgbClr val="000000"/>
                          </a:solidFill>
                          <a:effectLst/>
                          <a:latin typeface="Arial" panose="020B0604020202020204" pitchFamily="34" charset="0"/>
                          <a:cs typeface="Arial" panose="020B0604020202020204" pitchFamily="34" charset="0"/>
                        </a:rPr>
                        <a:t>MLC Value – Balanced 70</a:t>
                      </a:r>
                    </a:p>
                  </a:txBody>
                  <a:tcPr marL="72000" marR="9525" marT="9525"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-0.9</a:t>
                      </a:r>
                    </a:p>
                  </a:txBody>
                  <a:tcPr marL="5443" marR="5443" marT="5443"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0.5</a:t>
                      </a:r>
                    </a:p>
                  </a:txBody>
                  <a:tcPr marL="5443" marR="5443" marT="5443"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5.5</a:t>
                      </a:r>
                    </a:p>
                  </a:txBody>
                  <a:tcPr marL="5443" marR="5443" marT="5443"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9.3</a:t>
                      </a:r>
                    </a:p>
                  </a:txBody>
                  <a:tcPr marL="5443" marR="5443" marT="5443"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5.8</a:t>
                      </a:r>
                    </a:p>
                  </a:txBody>
                  <a:tcPr marL="5443" marR="5443" marT="5443"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6.4</a:t>
                      </a:r>
                    </a:p>
                  </a:txBody>
                  <a:tcPr marL="5443" marR="5443" marT="5443" marB="0" anchor="ctr">
                    <a:solidFill>
                      <a:srgbClr val="FADFCE"/>
                    </a:solidFill>
                  </a:tcPr>
                </a:tc>
                <a:extLst>
                  <a:ext uri="{0D108BD9-81ED-4DB2-BD59-A6C34878D82A}">
                    <a16:rowId xmlns:a16="http://schemas.microsoft.com/office/drawing/2014/main" val="10010"/>
                  </a:ext>
                </a:extLst>
              </a:tr>
              <a:tr h="324000">
                <a:tc>
                  <a:txBody>
                    <a:bodyPr/>
                    <a:lstStyle/>
                    <a:p>
                      <a:pPr marL="0" marR="0" lvl="0" indent="0" algn="l" defTabSz="914332" rtl="0" eaLnBrk="1" fontAlgn="b" latinLnBrk="0" hangingPunct="1">
                        <a:lnSpc>
                          <a:spcPct val="100000"/>
                        </a:lnSpc>
                        <a:spcBef>
                          <a:spcPts val="0"/>
                        </a:spcBef>
                        <a:spcAft>
                          <a:spcPts val="0"/>
                        </a:spcAft>
                        <a:buClrTx/>
                        <a:buSzTx/>
                        <a:buFontTx/>
                        <a:buNone/>
                        <a:tabLst/>
                        <a:defRPr/>
                      </a:pPr>
                      <a:r>
                        <a:rPr lang="en-AU" sz="1600" b="0" i="0" u="none" strike="noStrike" dirty="0">
                          <a:solidFill>
                            <a:srgbClr val="000000"/>
                          </a:solidFill>
                          <a:effectLst/>
                          <a:latin typeface="Arial" panose="020B0604020202020204" pitchFamily="34" charset="0"/>
                          <a:cs typeface="Arial" panose="020B0604020202020204" pitchFamily="34" charset="0"/>
                        </a:rPr>
                        <a:t>MLC Value – Growth 85</a:t>
                      </a:r>
                    </a:p>
                  </a:txBody>
                  <a:tcPr marL="72000" marR="9525" marT="9525"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-1.1</a:t>
                      </a:r>
                    </a:p>
                  </a:txBody>
                  <a:tcPr marL="5443" marR="5443" marT="5443"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0.4</a:t>
                      </a:r>
                    </a:p>
                  </a:txBody>
                  <a:tcPr marL="5443" marR="5443" marT="5443"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5.6</a:t>
                      </a:r>
                    </a:p>
                  </a:txBody>
                  <a:tcPr marL="5443" marR="5443" marT="5443"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10.3</a:t>
                      </a:r>
                    </a:p>
                  </a:txBody>
                  <a:tcPr marL="5443" marR="5443" marT="5443"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6.2</a:t>
                      </a:r>
                    </a:p>
                  </a:txBody>
                  <a:tcPr marL="5443" marR="5443" marT="5443"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7.2</a:t>
                      </a:r>
                    </a:p>
                  </a:txBody>
                  <a:tcPr marL="5443" marR="5443" marT="5443" marB="0" anchor="ctr">
                    <a:solidFill>
                      <a:srgbClr val="FADFCE"/>
                    </a:solidFill>
                  </a:tcPr>
                </a:tc>
                <a:extLst>
                  <a:ext uri="{0D108BD9-81ED-4DB2-BD59-A6C34878D82A}">
                    <a16:rowId xmlns:a16="http://schemas.microsoft.com/office/drawing/2014/main" val="10011"/>
                  </a:ext>
                </a:extLst>
              </a:tr>
              <a:tr h="324000">
                <a:tc>
                  <a:txBody>
                    <a:bodyPr/>
                    <a:lstStyle/>
                    <a:p>
                      <a:pPr marL="0" marR="0" lvl="0" indent="0" algn="l" defTabSz="914332" rtl="0" eaLnBrk="1" fontAlgn="b" latinLnBrk="0" hangingPunct="1">
                        <a:lnSpc>
                          <a:spcPct val="100000"/>
                        </a:lnSpc>
                        <a:spcBef>
                          <a:spcPts val="0"/>
                        </a:spcBef>
                        <a:spcAft>
                          <a:spcPts val="0"/>
                        </a:spcAft>
                        <a:buClrTx/>
                        <a:buSzTx/>
                        <a:buFontTx/>
                        <a:buNone/>
                        <a:tabLst/>
                        <a:defRPr/>
                      </a:pPr>
                      <a:r>
                        <a:rPr lang="en-AU" sz="1600" b="0" i="0" u="none" strike="noStrike" dirty="0">
                          <a:solidFill>
                            <a:srgbClr val="000000"/>
                          </a:solidFill>
                          <a:effectLst/>
                          <a:latin typeface="Arial" panose="020B0604020202020204" pitchFamily="34" charset="0"/>
                          <a:cs typeface="Arial" panose="020B0604020202020204" pitchFamily="34" charset="0"/>
                        </a:rPr>
                        <a:t>MLC Value – High Growth 98</a:t>
                      </a:r>
                    </a:p>
                  </a:txBody>
                  <a:tcPr marL="72000" marR="9525" marT="9525"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-1.4</a:t>
                      </a:r>
                    </a:p>
                  </a:txBody>
                  <a:tcPr marL="5443" marR="5443" marT="5443"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0.1</a:t>
                      </a:r>
                    </a:p>
                  </a:txBody>
                  <a:tcPr marL="5443" marR="5443" marT="5443"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5.5</a:t>
                      </a:r>
                    </a:p>
                  </a:txBody>
                  <a:tcPr marL="5443" marR="5443" marT="5443" marB="0" anchor="ctr">
                    <a:solidFill>
                      <a:srgbClr val="FADFCE"/>
                    </a:solidFill>
                  </a:tcPr>
                </a:tc>
                <a:tc>
                  <a:txBody>
                    <a:bodyPr/>
                    <a:lstStyle/>
                    <a:p>
                      <a:pPr algn="ctr" fontAlgn="ctr"/>
                      <a:r>
                        <a:rPr lang="en-AU" sz="1800" b="0" i="0" u="none" strike="noStrike" dirty="0">
                          <a:solidFill>
                            <a:srgbClr val="000000"/>
                          </a:solidFill>
                          <a:effectLst/>
                          <a:latin typeface="Arial" panose="020B0604020202020204" pitchFamily="34" charset="0"/>
                        </a:rPr>
                        <a:t>10.4</a:t>
                      </a:r>
                    </a:p>
                  </a:txBody>
                  <a:tcPr marL="5443" marR="5443" marT="5443" marB="0" anchor="ctr">
                    <a:solidFill>
                      <a:srgbClr val="FADFCE"/>
                    </a:solidFill>
                  </a:tcPr>
                </a:tc>
                <a:tc>
                  <a:txBody>
                    <a:bodyPr/>
                    <a:lstStyle/>
                    <a:p>
                      <a:pPr algn="ctr" rtl="0" fontAlgn="b"/>
                      <a:r>
                        <a:rPr lang="en-AU" sz="1600" b="0" i="0" u="none" strike="noStrike">
                          <a:solidFill>
                            <a:srgbClr val="000000"/>
                          </a:solidFill>
                          <a:effectLst/>
                          <a:latin typeface="Arial" panose="020B0604020202020204" pitchFamily="34" charset="0"/>
                        </a:rPr>
                        <a:t>-</a:t>
                      </a:r>
                    </a:p>
                  </a:txBody>
                  <a:tcPr marL="5443" marR="5443" marT="5443" marB="0" anchor="ctr">
                    <a:solidFill>
                      <a:srgbClr val="FADFCE"/>
                    </a:solidFill>
                  </a:tcPr>
                </a:tc>
                <a:tc>
                  <a:txBody>
                    <a:bodyPr/>
                    <a:lstStyle/>
                    <a:p>
                      <a:pPr algn="ctr" rtl="0" fontAlgn="b"/>
                      <a:r>
                        <a:rPr lang="en-AU" sz="1600" b="0" i="0" u="none" strike="noStrike" dirty="0">
                          <a:solidFill>
                            <a:srgbClr val="000000"/>
                          </a:solidFill>
                          <a:effectLst/>
                          <a:latin typeface="Arial" panose="020B0604020202020204" pitchFamily="34" charset="0"/>
                        </a:rPr>
                        <a:t>-</a:t>
                      </a:r>
                    </a:p>
                  </a:txBody>
                  <a:tcPr marL="5443" marR="5443" marT="5443" marB="0" anchor="ctr">
                    <a:solidFill>
                      <a:srgbClr val="FADFCE"/>
                    </a:solidFill>
                  </a:tcPr>
                </a:tc>
                <a:extLst>
                  <a:ext uri="{0D108BD9-81ED-4DB2-BD59-A6C34878D82A}">
                    <a16:rowId xmlns:a16="http://schemas.microsoft.com/office/drawing/2014/main" val="2861411123"/>
                  </a:ext>
                </a:extLst>
              </a:tr>
            </a:tbl>
          </a:graphicData>
        </a:graphic>
      </p:graphicFrame>
    </p:spTree>
    <p:extLst>
      <p:ext uri="{BB962C8B-B14F-4D97-AF65-F5344CB8AC3E}">
        <p14:creationId xmlns:p14="http://schemas.microsoft.com/office/powerpoint/2010/main" val="2015597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643A0E-7BF4-7EDB-A248-9A452695783E}"/>
              </a:ext>
            </a:extLst>
          </p:cNvPr>
          <p:cNvSpPr>
            <a:spLocks noGrp="1"/>
          </p:cNvSpPr>
          <p:nvPr>
            <p:ph type="sldNum" sz="quarter" idx="12"/>
          </p:nvPr>
        </p:nvSpPr>
        <p:spPr/>
        <p:txBody>
          <a:bodyPr/>
          <a:lstStyle/>
          <a:p>
            <a:fld id="{E6316B6A-336A-44FF-82DA-A4D1594FA055}" type="slidenum">
              <a:rPr lang="en-AU" smtClean="0"/>
              <a:t>3</a:t>
            </a:fld>
            <a:endParaRPr lang="en-AU" dirty="0"/>
          </a:p>
        </p:txBody>
      </p:sp>
      <p:sp>
        <p:nvSpPr>
          <p:cNvPr id="5" name="Title 4">
            <a:extLst>
              <a:ext uri="{FF2B5EF4-FFF2-40B4-BE49-F238E27FC236}">
                <a16:creationId xmlns:a16="http://schemas.microsoft.com/office/drawing/2014/main" id="{2B10B68A-172B-46A9-2AD8-27C6FF5B57B6}"/>
              </a:ext>
            </a:extLst>
          </p:cNvPr>
          <p:cNvSpPr>
            <a:spLocks noGrp="1"/>
          </p:cNvSpPr>
          <p:nvPr>
            <p:ph type="title"/>
          </p:nvPr>
        </p:nvSpPr>
        <p:spPr/>
        <p:txBody>
          <a:bodyPr/>
          <a:lstStyle/>
          <a:p>
            <a:r>
              <a:rPr lang="en-AU" dirty="0"/>
              <a:t>Contents</a:t>
            </a:r>
          </a:p>
        </p:txBody>
      </p:sp>
      <p:grpSp>
        <p:nvGrpSpPr>
          <p:cNvPr id="6" name="Group 18">
            <a:extLst>
              <a:ext uri="{FF2B5EF4-FFF2-40B4-BE49-F238E27FC236}">
                <a16:creationId xmlns:a16="http://schemas.microsoft.com/office/drawing/2014/main" id="{A0205306-A442-242A-84D9-8940030D09BE}"/>
              </a:ext>
            </a:extLst>
          </p:cNvPr>
          <p:cNvGrpSpPr>
            <a:grpSpLocks/>
          </p:cNvGrpSpPr>
          <p:nvPr/>
        </p:nvGrpSpPr>
        <p:grpSpPr bwMode="auto">
          <a:xfrm>
            <a:off x="760588" y="1391673"/>
            <a:ext cx="6154738" cy="533400"/>
            <a:chOff x="534160" y="1603525"/>
            <a:chExt cx="6135687" cy="533400"/>
          </a:xfrm>
        </p:grpSpPr>
        <p:sp>
          <p:nvSpPr>
            <p:cNvPr id="7" name="Rectangle 6">
              <a:extLst>
                <a:ext uri="{FF2B5EF4-FFF2-40B4-BE49-F238E27FC236}">
                  <a16:creationId xmlns:a16="http://schemas.microsoft.com/office/drawing/2014/main" id="{10AAFE3D-2C8F-EA25-AC91-1EBAAA9325FA}"/>
                </a:ext>
              </a:extLst>
            </p:cNvPr>
            <p:cNvSpPr/>
            <p:nvPr/>
          </p:nvSpPr>
          <p:spPr bwMode="auto">
            <a:xfrm>
              <a:off x="534160" y="1603525"/>
              <a:ext cx="619125"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anchor="ctr"/>
            <a:lstStyle/>
            <a:p>
              <a:pPr fontAlgn="auto">
                <a:spcBef>
                  <a:spcPts val="0"/>
                </a:spcBef>
                <a:spcAft>
                  <a:spcPts val="0"/>
                </a:spcAft>
                <a:defRPr/>
              </a:pPr>
              <a:r>
                <a:rPr lang="en-AU" sz="2000" dirty="0">
                  <a:solidFill>
                    <a:schemeClr val="bg1"/>
                  </a:solidFill>
                </a:rPr>
                <a:t>1.</a:t>
              </a:r>
            </a:p>
          </p:txBody>
        </p:sp>
        <p:sp>
          <p:nvSpPr>
            <p:cNvPr id="8" name="Rectangle 7">
              <a:extLst>
                <a:ext uri="{FF2B5EF4-FFF2-40B4-BE49-F238E27FC236}">
                  <a16:creationId xmlns:a16="http://schemas.microsoft.com/office/drawing/2014/main" id="{71AB761D-71AF-E719-5766-0CF23B64E989}"/>
                </a:ext>
              </a:extLst>
            </p:cNvPr>
            <p:cNvSpPr/>
            <p:nvPr/>
          </p:nvSpPr>
          <p:spPr bwMode="auto">
            <a:xfrm>
              <a:off x="1242185" y="1603525"/>
              <a:ext cx="5427662"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anchor="ctr"/>
            <a:lstStyle/>
            <a:p>
              <a:pPr fontAlgn="auto">
                <a:spcBef>
                  <a:spcPts val="0"/>
                </a:spcBef>
                <a:spcAft>
                  <a:spcPts val="0"/>
                </a:spcAft>
                <a:defRPr/>
              </a:pPr>
              <a:r>
                <a:rPr lang="en-AU" sz="2000" dirty="0">
                  <a:solidFill>
                    <a:schemeClr val="bg1"/>
                  </a:solidFill>
                  <a:hlinkClick r:id="rId2" action="ppaction://hlinksldjump">
                    <a:extLst>
                      <a:ext uri="{A12FA001-AC4F-418D-AE19-62706E023703}">
                        <ahyp:hlinkClr xmlns:ahyp="http://schemas.microsoft.com/office/drawing/2018/hyperlinkcolor" val="tx"/>
                      </a:ext>
                    </a:extLst>
                  </a:hlinkClick>
                </a:rPr>
                <a:t>Market update</a:t>
              </a:r>
              <a:endParaRPr lang="en-AU" sz="2000" dirty="0">
                <a:solidFill>
                  <a:schemeClr val="bg1"/>
                </a:solidFill>
              </a:endParaRPr>
            </a:p>
          </p:txBody>
        </p:sp>
      </p:grpSp>
      <p:grpSp>
        <p:nvGrpSpPr>
          <p:cNvPr id="9" name="Group 19">
            <a:extLst>
              <a:ext uri="{FF2B5EF4-FFF2-40B4-BE49-F238E27FC236}">
                <a16:creationId xmlns:a16="http://schemas.microsoft.com/office/drawing/2014/main" id="{F30E36FE-1426-93E3-2D35-A56D3E22D751}"/>
              </a:ext>
            </a:extLst>
          </p:cNvPr>
          <p:cNvGrpSpPr>
            <a:grpSpLocks/>
          </p:cNvGrpSpPr>
          <p:nvPr/>
        </p:nvGrpSpPr>
        <p:grpSpPr bwMode="auto">
          <a:xfrm>
            <a:off x="760588" y="2000626"/>
            <a:ext cx="6154738" cy="563563"/>
            <a:chOff x="534160" y="2202806"/>
            <a:chExt cx="6154738" cy="563563"/>
          </a:xfrm>
        </p:grpSpPr>
        <p:sp>
          <p:nvSpPr>
            <p:cNvPr id="10" name="Rectangle 9">
              <a:extLst>
                <a:ext uri="{FF2B5EF4-FFF2-40B4-BE49-F238E27FC236}">
                  <a16:creationId xmlns:a16="http://schemas.microsoft.com/office/drawing/2014/main" id="{E471323D-C90A-8FF9-796F-69DEE2D9FCCE}"/>
                </a:ext>
              </a:extLst>
            </p:cNvPr>
            <p:cNvSpPr/>
            <p:nvPr/>
          </p:nvSpPr>
          <p:spPr bwMode="auto">
            <a:xfrm>
              <a:off x="534160" y="2202806"/>
              <a:ext cx="620713" cy="563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anchor="ctr"/>
            <a:lstStyle/>
            <a:p>
              <a:pPr fontAlgn="auto">
                <a:spcBef>
                  <a:spcPts val="0"/>
                </a:spcBef>
                <a:spcAft>
                  <a:spcPts val="0"/>
                </a:spcAft>
                <a:defRPr/>
              </a:pPr>
              <a:r>
                <a:rPr lang="en-AU" sz="2000" dirty="0">
                  <a:solidFill>
                    <a:schemeClr val="bg1"/>
                  </a:solidFill>
                </a:rPr>
                <a:t>2.</a:t>
              </a:r>
            </a:p>
          </p:txBody>
        </p:sp>
        <p:sp>
          <p:nvSpPr>
            <p:cNvPr id="11" name="Rectangle 10">
              <a:extLst>
                <a:ext uri="{FF2B5EF4-FFF2-40B4-BE49-F238E27FC236}">
                  <a16:creationId xmlns:a16="http://schemas.microsoft.com/office/drawing/2014/main" id="{3337E2D2-3427-1932-5623-3AC649D9F8DE}"/>
                </a:ext>
              </a:extLst>
            </p:cNvPr>
            <p:cNvSpPr/>
            <p:nvPr/>
          </p:nvSpPr>
          <p:spPr bwMode="auto">
            <a:xfrm>
              <a:off x="1242185" y="2202806"/>
              <a:ext cx="5446713" cy="563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anchor="ctr"/>
            <a:lstStyle/>
            <a:p>
              <a:pPr fontAlgn="auto">
                <a:spcBef>
                  <a:spcPts val="0"/>
                </a:spcBef>
                <a:spcAft>
                  <a:spcPts val="0"/>
                </a:spcAft>
                <a:defRPr/>
              </a:pPr>
              <a:r>
                <a:rPr lang="en-AU" sz="2000" dirty="0">
                  <a:solidFill>
                    <a:schemeClr val="bg1"/>
                  </a:solidFill>
                  <a:hlinkClick r:id="rId3" action="ppaction://hlinksldjump">
                    <a:extLst>
                      <a:ext uri="{A12FA001-AC4F-418D-AE19-62706E023703}">
                        <ahyp:hlinkClr xmlns:ahyp="http://schemas.microsoft.com/office/drawing/2018/hyperlinkcolor" val="tx"/>
                      </a:ext>
                    </a:extLst>
                  </a:hlinkClick>
                </a:rPr>
                <a:t>Portfolio positioning</a:t>
              </a:r>
              <a:endParaRPr lang="en-AU" sz="2000" dirty="0">
                <a:solidFill>
                  <a:schemeClr val="bg1"/>
                </a:solidFill>
              </a:endParaRPr>
            </a:p>
          </p:txBody>
        </p:sp>
      </p:grpSp>
      <p:grpSp>
        <p:nvGrpSpPr>
          <p:cNvPr id="12" name="Group 20">
            <a:extLst>
              <a:ext uri="{FF2B5EF4-FFF2-40B4-BE49-F238E27FC236}">
                <a16:creationId xmlns:a16="http://schemas.microsoft.com/office/drawing/2014/main" id="{C4857E88-8C21-9B4F-407B-B4C193C120FC}"/>
              </a:ext>
            </a:extLst>
          </p:cNvPr>
          <p:cNvGrpSpPr>
            <a:grpSpLocks/>
          </p:cNvGrpSpPr>
          <p:nvPr/>
        </p:nvGrpSpPr>
        <p:grpSpPr bwMode="auto">
          <a:xfrm>
            <a:off x="760588" y="2638154"/>
            <a:ext cx="6154738" cy="563563"/>
            <a:chOff x="534160" y="2832250"/>
            <a:chExt cx="6154738" cy="563563"/>
          </a:xfrm>
        </p:grpSpPr>
        <p:sp>
          <p:nvSpPr>
            <p:cNvPr id="13" name="Rectangle 12">
              <a:extLst>
                <a:ext uri="{FF2B5EF4-FFF2-40B4-BE49-F238E27FC236}">
                  <a16:creationId xmlns:a16="http://schemas.microsoft.com/office/drawing/2014/main" id="{C275B16A-EA2E-713D-3385-31568EA78AC3}"/>
                </a:ext>
              </a:extLst>
            </p:cNvPr>
            <p:cNvSpPr/>
            <p:nvPr/>
          </p:nvSpPr>
          <p:spPr bwMode="auto">
            <a:xfrm>
              <a:off x="534160" y="2832250"/>
              <a:ext cx="622300" cy="563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anchor="ctr"/>
            <a:lstStyle/>
            <a:p>
              <a:pPr fontAlgn="auto">
                <a:spcBef>
                  <a:spcPts val="0"/>
                </a:spcBef>
                <a:spcAft>
                  <a:spcPts val="0"/>
                </a:spcAft>
                <a:defRPr/>
              </a:pPr>
              <a:r>
                <a:rPr lang="en-AU" sz="2000" dirty="0">
                  <a:solidFill>
                    <a:schemeClr val="bg1"/>
                  </a:solidFill>
                </a:rPr>
                <a:t>3.</a:t>
              </a:r>
            </a:p>
          </p:txBody>
        </p:sp>
        <p:sp>
          <p:nvSpPr>
            <p:cNvPr id="14" name="Rectangle 13">
              <a:extLst>
                <a:ext uri="{FF2B5EF4-FFF2-40B4-BE49-F238E27FC236}">
                  <a16:creationId xmlns:a16="http://schemas.microsoft.com/office/drawing/2014/main" id="{C378D964-B482-0260-14C6-4AC9AC57471B}"/>
                </a:ext>
              </a:extLst>
            </p:cNvPr>
            <p:cNvSpPr/>
            <p:nvPr/>
          </p:nvSpPr>
          <p:spPr bwMode="auto">
            <a:xfrm>
              <a:off x="1242185" y="2832250"/>
              <a:ext cx="5446713" cy="563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anchor="ctr"/>
            <a:lstStyle/>
            <a:p>
              <a:pPr fontAlgn="auto">
                <a:spcBef>
                  <a:spcPts val="0"/>
                </a:spcBef>
                <a:spcAft>
                  <a:spcPts val="0"/>
                </a:spcAft>
                <a:defRPr/>
              </a:pPr>
              <a:r>
                <a:rPr lang="en-AU" sz="2000" dirty="0">
                  <a:solidFill>
                    <a:schemeClr val="bg1"/>
                  </a:solidFill>
                  <a:hlinkClick r:id="rId4" action="ppaction://hlinksldjump">
                    <a:extLst>
                      <a:ext uri="{A12FA001-AC4F-418D-AE19-62706E023703}">
                        <ahyp:hlinkClr xmlns:ahyp="http://schemas.microsoft.com/office/drawing/2018/hyperlinkcolor" val="tx"/>
                      </a:ext>
                    </a:extLst>
                  </a:hlinkClick>
                </a:rPr>
                <a:t>Performance</a:t>
              </a:r>
              <a:endParaRPr lang="en-AU" sz="2000" dirty="0">
                <a:solidFill>
                  <a:schemeClr val="bg1"/>
                </a:solidFill>
              </a:endParaRPr>
            </a:p>
          </p:txBody>
        </p:sp>
      </p:grpSp>
      <p:grpSp>
        <p:nvGrpSpPr>
          <p:cNvPr id="15" name="Group 22">
            <a:extLst>
              <a:ext uri="{FF2B5EF4-FFF2-40B4-BE49-F238E27FC236}">
                <a16:creationId xmlns:a16="http://schemas.microsoft.com/office/drawing/2014/main" id="{BB37CC36-0F50-A35C-3097-FC07E3A7EE3B}"/>
              </a:ext>
            </a:extLst>
          </p:cNvPr>
          <p:cNvGrpSpPr>
            <a:grpSpLocks/>
          </p:cNvGrpSpPr>
          <p:nvPr/>
        </p:nvGrpSpPr>
        <p:grpSpPr bwMode="auto">
          <a:xfrm>
            <a:off x="762176" y="3272861"/>
            <a:ext cx="6153150" cy="595312"/>
            <a:chOff x="534160" y="4080025"/>
            <a:chExt cx="6153150" cy="595313"/>
          </a:xfrm>
        </p:grpSpPr>
        <p:sp>
          <p:nvSpPr>
            <p:cNvPr id="16" name="Rectangle 15">
              <a:extLst>
                <a:ext uri="{FF2B5EF4-FFF2-40B4-BE49-F238E27FC236}">
                  <a16:creationId xmlns:a16="http://schemas.microsoft.com/office/drawing/2014/main" id="{3ABD921D-11A2-6AE9-F061-632BDE345416}"/>
                </a:ext>
              </a:extLst>
            </p:cNvPr>
            <p:cNvSpPr/>
            <p:nvPr/>
          </p:nvSpPr>
          <p:spPr bwMode="auto">
            <a:xfrm>
              <a:off x="534160" y="4091137"/>
              <a:ext cx="620712" cy="571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anchor="ctr"/>
            <a:lstStyle/>
            <a:p>
              <a:pPr fontAlgn="auto">
                <a:spcBef>
                  <a:spcPts val="0"/>
                </a:spcBef>
                <a:spcAft>
                  <a:spcPts val="0"/>
                </a:spcAft>
                <a:defRPr/>
              </a:pPr>
              <a:r>
                <a:rPr lang="en-AU" sz="2000" dirty="0">
                  <a:solidFill>
                    <a:schemeClr val="bg1"/>
                  </a:solidFill>
                </a:rPr>
                <a:t>4.</a:t>
              </a:r>
            </a:p>
          </p:txBody>
        </p:sp>
        <p:sp>
          <p:nvSpPr>
            <p:cNvPr id="17" name="Rectangle 16">
              <a:extLst>
                <a:ext uri="{FF2B5EF4-FFF2-40B4-BE49-F238E27FC236}">
                  <a16:creationId xmlns:a16="http://schemas.microsoft.com/office/drawing/2014/main" id="{D7BCCD07-2811-B07A-3692-123C659B7DFA}"/>
                </a:ext>
              </a:extLst>
            </p:cNvPr>
            <p:cNvSpPr/>
            <p:nvPr/>
          </p:nvSpPr>
          <p:spPr bwMode="auto">
            <a:xfrm>
              <a:off x="1242185" y="4080025"/>
              <a:ext cx="5445125" cy="595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anchor="ctr"/>
            <a:lstStyle/>
            <a:p>
              <a:pPr fontAlgn="auto">
                <a:spcBef>
                  <a:spcPts val="0"/>
                </a:spcBef>
                <a:spcAft>
                  <a:spcPts val="0"/>
                </a:spcAft>
                <a:defRPr/>
              </a:pPr>
              <a:r>
                <a:rPr lang="en-AU" sz="2000" dirty="0">
                  <a:solidFill>
                    <a:schemeClr val="bg1"/>
                  </a:solidFill>
                  <a:hlinkClick r:id="rId5" action="ppaction://hlinksldjump">
                    <a:extLst>
                      <a:ext uri="{A12FA001-AC4F-418D-AE19-62706E023703}">
                        <ahyp:hlinkClr xmlns:ahyp="http://schemas.microsoft.com/office/drawing/2018/hyperlinkcolor" val="tx"/>
                      </a:ext>
                    </a:extLst>
                  </a:hlinkClick>
                </a:rPr>
                <a:t>Fund &amp; SMA Dashboards</a:t>
              </a:r>
              <a:endParaRPr lang="en-AU" sz="2000" dirty="0">
                <a:solidFill>
                  <a:schemeClr val="bg1"/>
                </a:solidFill>
              </a:endParaRPr>
            </a:p>
          </p:txBody>
        </p:sp>
      </p:grpSp>
      <p:sp>
        <p:nvSpPr>
          <p:cNvPr id="18" name="Rectangle 17">
            <a:extLst>
              <a:ext uri="{FF2B5EF4-FFF2-40B4-BE49-F238E27FC236}">
                <a16:creationId xmlns:a16="http://schemas.microsoft.com/office/drawing/2014/main" id="{60DEB12D-F71B-7D65-298A-952E0DCF19A5}"/>
              </a:ext>
            </a:extLst>
          </p:cNvPr>
          <p:cNvSpPr/>
          <p:nvPr/>
        </p:nvSpPr>
        <p:spPr bwMode="auto">
          <a:xfrm>
            <a:off x="760589" y="3937729"/>
            <a:ext cx="620712" cy="571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anchor="ctr"/>
          <a:lstStyle/>
          <a:p>
            <a:pPr fontAlgn="auto">
              <a:spcBef>
                <a:spcPts val="0"/>
              </a:spcBef>
              <a:spcAft>
                <a:spcPts val="0"/>
              </a:spcAft>
              <a:defRPr/>
            </a:pPr>
            <a:r>
              <a:rPr lang="en-AU" sz="2000" dirty="0">
                <a:solidFill>
                  <a:schemeClr val="bg1"/>
                </a:solidFill>
              </a:rPr>
              <a:t>5.</a:t>
            </a:r>
          </a:p>
        </p:txBody>
      </p:sp>
      <p:sp>
        <p:nvSpPr>
          <p:cNvPr id="19" name="Rectangle 18">
            <a:extLst>
              <a:ext uri="{FF2B5EF4-FFF2-40B4-BE49-F238E27FC236}">
                <a16:creationId xmlns:a16="http://schemas.microsoft.com/office/drawing/2014/main" id="{336610CA-9622-5301-C140-6DBCD319266C}"/>
              </a:ext>
            </a:extLst>
          </p:cNvPr>
          <p:cNvSpPr/>
          <p:nvPr/>
        </p:nvSpPr>
        <p:spPr bwMode="auto">
          <a:xfrm>
            <a:off x="1470201" y="3937729"/>
            <a:ext cx="5445125" cy="571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anchor="ctr"/>
          <a:lstStyle/>
          <a:p>
            <a:pPr fontAlgn="auto">
              <a:spcBef>
                <a:spcPts val="0"/>
              </a:spcBef>
              <a:spcAft>
                <a:spcPts val="0"/>
              </a:spcAft>
              <a:defRPr/>
            </a:pPr>
            <a:r>
              <a:rPr lang="en-AU" sz="2000" dirty="0">
                <a:solidFill>
                  <a:schemeClr val="bg1"/>
                </a:solidFill>
                <a:hlinkClick r:id="rId6" action="ppaction://hlinksldjump">
                  <a:extLst>
                    <a:ext uri="{A12FA001-AC4F-418D-AE19-62706E023703}">
                      <ahyp:hlinkClr xmlns:ahyp="http://schemas.microsoft.com/office/drawing/2018/hyperlinkcolor" val="tx"/>
                    </a:ext>
                  </a:extLst>
                </a:hlinkClick>
              </a:rPr>
              <a:t>Research ratings &amp; awards</a:t>
            </a:r>
            <a:endParaRPr lang="en-AU" sz="2000" dirty="0">
              <a:solidFill>
                <a:schemeClr val="bg1"/>
              </a:solidFill>
            </a:endParaRPr>
          </a:p>
        </p:txBody>
      </p:sp>
      <p:sp>
        <p:nvSpPr>
          <p:cNvPr id="20" name="Rectangle 19">
            <a:extLst>
              <a:ext uri="{FF2B5EF4-FFF2-40B4-BE49-F238E27FC236}">
                <a16:creationId xmlns:a16="http://schemas.microsoft.com/office/drawing/2014/main" id="{773B8DFC-64D9-10F9-E15F-E8459F7BFEE4}"/>
              </a:ext>
            </a:extLst>
          </p:cNvPr>
          <p:cNvSpPr/>
          <p:nvPr/>
        </p:nvSpPr>
        <p:spPr bwMode="auto">
          <a:xfrm>
            <a:off x="759001" y="4589215"/>
            <a:ext cx="620712" cy="571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anchor="ctr"/>
          <a:lstStyle/>
          <a:p>
            <a:pPr fontAlgn="auto">
              <a:spcBef>
                <a:spcPts val="0"/>
              </a:spcBef>
              <a:spcAft>
                <a:spcPts val="0"/>
              </a:spcAft>
              <a:defRPr/>
            </a:pPr>
            <a:r>
              <a:rPr lang="en-AU" sz="2000" dirty="0">
                <a:solidFill>
                  <a:schemeClr val="bg1"/>
                </a:solidFill>
              </a:rPr>
              <a:t>6.</a:t>
            </a:r>
          </a:p>
        </p:txBody>
      </p:sp>
      <p:sp>
        <p:nvSpPr>
          <p:cNvPr id="21" name="Rectangle 20">
            <a:extLst>
              <a:ext uri="{FF2B5EF4-FFF2-40B4-BE49-F238E27FC236}">
                <a16:creationId xmlns:a16="http://schemas.microsoft.com/office/drawing/2014/main" id="{03F99719-CB30-DE13-EA26-A099407D588E}"/>
              </a:ext>
            </a:extLst>
          </p:cNvPr>
          <p:cNvSpPr/>
          <p:nvPr/>
        </p:nvSpPr>
        <p:spPr bwMode="auto">
          <a:xfrm>
            <a:off x="1468613" y="4589215"/>
            <a:ext cx="5445125" cy="571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anchor="ctr"/>
          <a:lstStyle/>
          <a:p>
            <a:pPr fontAlgn="auto">
              <a:spcBef>
                <a:spcPts val="0"/>
              </a:spcBef>
              <a:spcAft>
                <a:spcPts val="0"/>
              </a:spcAft>
              <a:defRPr/>
            </a:pPr>
            <a:r>
              <a:rPr lang="en-AU" sz="2000" dirty="0">
                <a:solidFill>
                  <a:schemeClr val="bg1"/>
                </a:solidFill>
                <a:hlinkClick r:id="rId7" action="ppaction://hlinksldjump">
                  <a:extLst>
                    <a:ext uri="{A12FA001-AC4F-418D-AE19-62706E023703}">
                      <ahyp:hlinkClr xmlns:ahyp="http://schemas.microsoft.com/office/drawing/2018/hyperlinkcolor" val="tx"/>
                    </a:ext>
                  </a:extLst>
                </a:hlinkClick>
              </a:rPr>
              <a:t>Where to find client tools</a:t>
            </a:r>
            <a:endParaRPr lang="en-AU" sz="2000" dirty="0">
              <a:solidFill>
                <a:schemeClr val="bg1"/>
              </a:solidFill>
            </a:endParaRPr>
          </a:p>
        </p:txBody>
      </p:sp>
      <p:sp>
        <p:nvSpPr>
          <p:cNvPr id="22" name="Rectangle 21">
            <a:extLst>
              <a:ext uri="{FF2B5EF4-FFF2-40B4-BE49-F238E27FC236}">
                <a16:creationId xmlns:a16="http://schemas.microsoft.com/office/drawing/2014/main" id="{F48AE3F7-B203-7D73-D42B-38CC71E55AC4}"/>
              </a:ext>
            </a:extLst>
          </p:cNvPr>
          <p:cNvSpPr/>
          <p:nvPr/>
        </p:nvSpPr>
        <p:spPr bwMode="auto">
          <a:xfrm>
            <a:off x="759001" y="5240701"/>
            <a:ext cx="620712" cy="571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anchor="ctr"/>
          <a:lstStyle/>
          <a:p>
            <a:pPr fontAlgn="auto">
              <a:spcBef>
                <a:spcPts val="0"/>
              </a:spcBef>
              <a:spcAft>
                <a:spcPts val="0"/>
              </a:spcAft>
              <a:defRPr/>
            </a:pPr>
            <a:r>
              <a:rPr lang="en-AU" sz="2000" dirty="0">
                <a:solidFill>
                  <a:schemeClr val="bg1"/>
                </a:solidFill>
              </a:rPr>
              <a:t>7.</a:t>
            </a:r>
          </a:p>
        </p:txBody>
      </p:sp>
      <p:sp>
        <p:nvSpPr>
          <p:cNvPr id="23" name="Rectangle 22">
            <a:extLst>
              <a:ext uri="{FF2B5EF4-FFF2-40B4-BE49-F238E27FC236}">
                <a16:creationId xmlns:a16="http://schemas.microsoft.com/office/drawing/2014/main" id="{1DABD271-EF3A-A157-D574-0EC58177E0B1}"/>
              </a:ext>
            </a:extLst>
          </p:cNvPr>
          <p:cNvSpPr/>
          <p:nvPr/>
        </p:nvSpPr>
        <p:spPr bwMode="auto">
          <a:xfrm>
            <a:off x="1468613" y="5240701"/>
            <a:ext cx="5445125" cy="571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anchor="ctr"/>
          <a:lstStyle/>
          <a:p>
            <a:pPr fontAlgn="auto">
              <a:spcBef>
                <a:spcPts val="0"/>
              </a:spcBef>
              <a:spcAft>
                <a:spcPts val="0"/>
              </a:spcAft>
              <a:defRPr/>
            </a:pPr>
            <a:r>
              <a:rPr lang="en-AU" sz="2000" dirty="0">
                <a:solidFill>
                  <a:schemeClr val="bg1"/>
                </a:solidFill>
                <a:hlinkClick r:id="rId8" action="ppaction://hlinksldjump">
                  <a:extLst>
                    <a:ext uri="{A12FA001-AC4F-418D-AE19-62706E023703}">
                      <ahyp:hlinkClr xmlns:ahyp="http://schemas.microsoft.com/office/drawing/2018/hyperlinkcolor" val="tx"/>
                    </a:ext>
                  </a:extLst>
                </a:hlinkClick>
              </a:rPr>
              <a:t>Appendix</a:t>
            </a:r>
            <a:endParaRPr lang="en-AU" sz="2000" dirty="0">
              <a:solidFill>
                <a:schemeClr val="bg1"/>
              </a:solidFill>
            </a:endParaRPr>
          </a:p>
        </p:txBody>
      </p:sp>
    </p:spTree>
    <p:extLst>
      <p:ext uri="{BB962C8B-B14F-4D97-AF65-F5344CB8AC3E}">
        <p14:creationId xmlns:p14="http://schemas.microsoft.com/office/powerpoint/2010/main" val="2988159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02AE61-13E6-4181-8B63-9F1A648BDFA2}"/>
              </a:ext>
            </a:extLst>
          </p:cNvPr>
          <p:cNvSpPr/>
          <p:nvPr/>
        </p:nvSpPr>
        <p:spPr>
          <a:xfrm>
            <a:off x="0" y="1266777"/>
            <a:ext cx="12192000" cy="55912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5588252-E579-4F8F-AD68-C427416D07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417711" y="432294"/>
            <a:ext cx="9720000" cy="516637"/>
          </a:xfrm>
        </p:spPr>
        <p:txBody>
          <a:bodyPr/>
          <a:lstStyle/>
          <a:p>
            <a:r>
              <a:rPr lang="en-AU" sz="2400" dirty="0">
                <a:solidFill>
                  <a:schemeClr val="tx1"/>
                </a:solidFill>
                <a:latin typeface="Arial" charset="0"/>
                <a:cs typeface="Arial" charset="0"/>
              </a:rPr>
              <a:t>MLC MultiActive</a:t>
            </a:r>
            <a:br>
              <a:rPr lang="en-AU" sz="2400" dirty="0">
                <a:solidFill>
                  <a:schemeClr val="tx1"/>
                </a:solidFill>
                <a:latin typeface="Arial" charset="0"/>
                <a:cs typeface="Arial" charset="0"/>
              </a:rPr>
            </a:br>
            <a:r>
              <a:rPr lang="en-AU" sz="2000" b="0" dirty="0">
                <a:solidFill>
                  <a:schemeClr val="accent1"/>
                </a:solidFill>
                <a:latin typeface="Arial" charset="0"/>
                <a:cs typeface="Arial" charset="0"/>
              </a:rPr>
              <a:t>Returns relative to peers in Morningstar survey</a:t>
            </a:r>
            <a:endParaRPr lang="en-AU" sz="2400" b="0" dirty="0">
              <a:solidFill>
                <a:schemeClr val="accent1"/>
              </a:solidFill>
            </a:endParaRPr>
          </a:p>
        </p:txBody>
      </p:sp>
      <p:graphicFrame>
        <p:nvGraphicFramePr>
          <p:cNvPr id="13" name="Table 12">
            <a:extLst>
              <a:ext uri="{FF2B5EF4-FFF2-40B4-BE49-F238E27FC236}">
                <a16:creationId xmlns:a16="http://schemas.microsoft.com/office/drawing/2014/main" id="{89A46F92-90A5-4831-9D06-FCE1F057E0AE}"/>
              </a:ext>
            </a:extLst>
          </p:cNvPr>
          <p:cNvGraphicFramePr>
            <a:graphicFrameLocks noGrp="1"/>
          </p:cNvGraphicFramePr>
          <p:nvPr/>
        </p:nvGraphicFramePr>
        <p:xfrm>
          <a:off x="261104" y="1505497"/>
          <a:ext cx="11538208" cy="3619440"/>
        </p:xfrm>
        <a:graphic>
          <a:graphicData uri="http://schemas.openxmlformats.org/drawingml/2006/table">
            <a:tbl>
              <a:tblPr firstRow="1" bandRow="1"/>
              <a:tblGrid>
                <a:gridCol w="2813663">
                  <a:extLst>
                    <a:ext uri="{9D8B030D-6E8A-4147-A177-3AD203B41FA5}">
                      <a16:colId xmlns:a16="http://schemas.microsoft.com/office/drawing/2014/main" val="20000"/>
                    </a:ext>
                  </a:extLst>
                </a:gridCol>
                <a:gridCol w="1744909">
                  <a:extLst>
                    <a:ext uri="{9D8B030D-6E8A-4147-A177-3AD203B41FA5}">
                      <a16:colId xmlns:a16="http://schemas.microsoft.com/office/drawing/2014/main" val="20002"/>
                    </a:ext>
                  </a:extLst>
                </a:gridCol>
                <a:gridCol w="1744909">
                  <a:extLst>
                    <a:ext uri="{9D8B030D-6E8A-4147-A177-3AD203B41FA5}">
                      <a16:colId xmlns:a16="http://schemas.microsoft.com/office/drawing/2014/main" val="3060378465"/>
                    </a:ext>
                  </a:extLst>
                </a:gridCol>
                <a:gridCol w="1744909">
                  <a:extLst>
                    <a:ext uri="{9D8B030D-6E8A-4147-A177-3AD203B41FA5}">
                      <a16:colId xmlns:a16="http://schemas.microsoft.com/office/drawing/2014/main" val="3850564250"/>
                    </a:ext>
                  </a:extLst>
                </a:gridCol>
                <a:gridCol w="1744909">
                  <a:extLst>
                    <a:ext uri="{9D8B030D-6E8A-4147-A177-3AD203B41FA5}">
                      <a16:colId xmlns:a16="http://schemas.microsoft.com/office/drawing/2014/main" val="366105530"/>
                    </a:ext>
                  </a:extLst>
                </a:gridCol>
                <a:gridCol w="1744909">
                  <a:extLst>
                    <a:ext uri="{9D8B030D-6E8A-4147-A177-3AD203B41FA5}">
                      <a16:colId xmlns:a16="http://schemas.microsoft.com/office/drawing/2014/main" val="3260811033"/>
                    </a:ext>
                  </a:extLst>
                </a:gridCol>
              </a:tblGrid>
              <a:tr h="295380">
                <a:tc rowSpan="2">
                  <a:txBody>
                    <a:bodyPr/>
                    <a:lstStyle/>
                    <a:p>
                      <a:pPr marL="0" algn="l"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Portfolio</a:t>
                      </a:r>
                    </a:p>
                  </a:txBody>
                  <a:tcPr marL="72000" marR="72000" marT="72000" marB="7200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5">
                  <a:txBody>
                    <a:bodyPr/>
                    <a:lstStyle/>
                    <a:p>
                      <a:pPr algn="ctr"/>
                      <a:r>
                        <a:rPr lang="en-AU" sz="1400" b="1" dirty="0">
                          <a:solidFill>
                            <a:schemeClr val="bg1"/>
                          </a:solidFill>
                        </a:rPr>
                        <a:t>Quartile performance rankings using returns to</a:t>
                      </a:r>
                      <a:r>
                        <a:rPr lang="en-AU" sz="1400" b="1" baseline="0" dirty="0">
                          <a:solidFill>
                            <a:schemeClr val="bg1"/>
                          </a:solidFill>
                        </a:rPr>
                        <a:t> 31 March 2025</a:t>
                      </a:r>
                      <a:endParaRPr lang="en-AU" sz="1400" b="1" dirty="0">
                        <a:solidFill>
                          <a:schemeClr val="bg1"/>
                        </a:solidFill>
                      </a:endParaRP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marL="0" algn="l" defTabSz="914400" rtl="0" eaLnBrk="1" latinLnBrk="0" hangingPunct="1"/>
                      <a:endParaRPr kumimoji="0" lang="en-AU" sz="1400" b="1" i="0" u="none" strike="noStrike" kern="1200" cap="none" normalizeH="0" baseline="0" dirty="0">
                        <a:ln>
                          <a:noFill/>
                        </a:ln>
                        <a:solidFill>
                          <a:srgbClr val="FFFFFF"/>
                        </a:solidFill>
                        <a:effectLst/>
                        <a:latin typeface="+mn-lt"/>
                        <a:ea typeface="ＭＳ Ｐゴシック" pitchFamily="-65" charset="-128"/>
                        <a:cs typeface="+mn-cs"/>
                      </a:endParaRP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marL="0" algn="l" defTabSz="914400" rtl="0" eaLnBrk="1" latinLnBrk="0" hangingPunct="1"/>
                      <a:endParaRPr kumimoji="0" lang="en-AU" sz="1400" b="1" i="0" u="none" strike="noStrike" kern="1200" cap="none" normalizeH="0" baseline="0" dirty="0">
                        <a:ln>
                          <a:noFill/>
                        </a:ln>
                        <a:solidFill>
                          <a:srgbClr val="FFFFFF"/>
                        </a:solidFill>
                        <a:effectLst/>
                        <a:latin typeface="+mn-lt"/>
                        <a:ea typeface="ＭＳ Ｐゴシック" pitchFamily="-65" charset="-128"/>
                        <a:cs typeface="+mn-cs"/>
                      </a:endParaRP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AU"/>
                    </a:p>
                  </a:txBody>
                  <a:tcPr/>
                </a:tc>
                <a:tc hMerge="1">
                  <a:txBody>
                    <a:bodyPr/>
                    <a:lstStyle/>
                    <a:p>
                      <a:pPr marL="0" algn="l" defTabSz="914400" rtl="0" eaLnBrk="1" latinLnBrk="0" hangingPunct="1"/>
                      <a:endParaRPr kumimoji="0" lang="en-AU" sz="1400" b="1" i="0" u="none" strike="noStrike" kern="1200" cap="none" normalizeH="0" baseline="0" dirty="0">
                        <a:ln>
                          <a:noFill/>
                        </a:ln>
                        <a:solidFill>
                          <a:srgbClr val="FFFFFF"/>
                        </a:solidFill>
                        <a:effectLst/>
                        <a:latin typeface="+mn-lt"/>
                        <a:ea typeface="ＭＳ Ｐゴシック" pitchFamily="-65" charset="-128"/>
                        <a:cs typeface="+mn-cs"/>
                      </a:endParaRP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650355773"/>
                  </a:ext>
                </a:extLst>
              </a:tr>
              <a:tr h="295380">
                <a:tc vMerge="1">
                  <a:txBody>
                    <a:bodyPr/>
                    <a:lstStyle>
                      <a:lvl1pPr marL="0" algn="l" defTabSz="914332" rtl="0" eaLnBrk="1" latinLnBrk="0" hangingPunct="1">
                        <a:defRPr sz="1801" b="1" kern="1200">
                          <a:solidFill>
                            <a:schemeClr val="lt1"/>
                          </a:solidFill>
                          <a:latin typeface="Arial"/>
                        </a:defRPr>
                      </a:lvl1pPr>
                      <a:lvl2pPr marL="457166" algn="l" defTabSz="914332" rtl="0" eaLnBrk="1" latinLnBrk="0" hangingPunct="1">
                        <a:defRPr sz="1801" b="1" kern="1200">
                          <a:solidFill>
                            <a:schemeClr val="lt1"/>
                          </a:solidFill>
                          <a:latin typeface="Arial"/>
                        </a:defRPr>
                      </a:lvl2pPr>
                      <a:lvl3pPr marL="914332" algn="l" defTabSz="914332" rtl="0" eaLnBrk="1" latinLnBrk="0" hangingPunct="1">
                        <a:defRPr sz="1801" b="1" kern="1200">
                          <a:solidFill>
                            <a:schemeClr val="lt1"/>
                          </a:solidFill>
                          <a:latin typeface="Arial"/>
                        </a:defRPr>
                      </a:lvl3pPr>
                      <a:lvl4pPr marL="1371496" algn="l" defTabSz="914332" rtl="0" eaLnBrk="1" latinLnBrk="0" hangingPunct="1">
                        <a:defRPr sz="1801" b="1" kern="1200">
                          <a:solidFill>
                            <a:schemeClr val="lt1"/>
                          </a:solidFill>
                          <a:latin typeface="Arial"/>
                        </a:defRPr>
                      </a:lvl4pPr>
                      <a:lvl5pPr marL="1828664" algn="l" defTabSz="914332" rtl="0" eaLnBrk="1" latinLnBrk="0" hangingPunct="1">
                        <a:defRPr sz="1801" b="1" kern="1200">
                          <a:solidFill>
                            <a:schemeClr val="lt1"/>
                          </a:solidFill>
                          <a:latin typeface="Arial"/>
                        </a:defRPr>
                      </a:lvl5pPr>
                      <a:lvl6pPr marL="2285830" algn="l" defTabSz="914332" rtl="0" eaLnBrk="1" latinLnBrk="0" hangingPunct="1">
                        <a:defRPr sz="1801" b="1" kern="1200">
                          <a:solidFill>
                            <a:schemeClr val="lt1"/>
                          </a:solidFill>
                          <a:latin typeface="Arial"/>
                        </a:defRPr>
                      </a:lvl6pPr>
                      <a:lvl7pPr marL="2742994" algn="l" defTabSz="914332" rtl="0" eaLnBrk="1" latinLnBrk="0" hangingPunct="1">
                        <a:defRPr sz="1801" b="1" kern="1200">
                          <a:solidFill>
                            <a:schemeClr val="lt1"/>
                          </a:solidFill>
                          <a:latin typeface="Arial"/>
                        </a:defRPr>
                      </a:lvl7pPr>
                      <a:lvl8pPr marL="3200160" algn="l" defTabSz="914332" rtl="0" eaLnBrk="1" latinLnBrk="0" hangingPunct="1">
                        <a:defRPr sz="1801" b="1" kern="1200">
                          <a:solidFill>
                            <a:schemeClr val="lt1"/>
                          </a:solidFill>
                          <a:latin typeface="Arial"/>
                        </a:defRPr>
                      </a:lvl8pPr>
                      <a:lvl9pPr marL="3657326" algn="l" defTabSz="914332" rtl="0" eaLnBrk="1" latinLnBrk="0" hangingPunct="1">
                        <a:defRPr sz="1801" b="1" kern="1200">
                          <a:solidFill>
                            <a:schemeClr val="lt1"/>
                          </a:solidFill>
                          <a:latin typeface="Arial"/>
                        </a:defRPr>
                      </a:lvl9pPr>
                    </a:lstStyle>
                    <a:p>
                      <a:pPr marL="0" algn="l" defTabSz="914400" rtl="0" eaLnBrk="1" latinLnBrk="0" hangingPunct="1"/>
                      <a:endParaRPr kumimoji="0" lang="en-AU" sz="1400" b="0" i="0" u="none" strike="noStrike" kern="1200" cap="none" normalizeH="0" baseline="0" dirty="0">
                        <a:ln>
                          <a:noFill/>
                        </a:ln>
                        <a:solidFill>
                          <a:srgbClr val="FFFFFF"/>
                        </a:solidFill>
                        <a:effectLst/>
                        <a:latin typeface="+mn-lt"/>
                        <a:ea typeface="ＭＳ Ｐゴシック" pitchFamily="-65" charset="-128"/>
                        <a:cs typeface="+mn-cs"/>
                      </a:endParaRPr>
                    </a:p>
                  </a:txBody>
                  <a:tcPr marL="72000" marR="72000" marT="72000" marB="7200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chemeClr val="tx1"/>
                    </a:solidFill>
                  </a:tcPr>
                </a:tc>
                <a:tc>
                  <a:txBody>
                    <a:bodyPr/>
                    <a:lstStyle>
                      <a:lvl1pPr marL="0" algn="l" defTabSz="914332" rtl="0" eaLnBrk="1" latinLnBrk="0" hangingPunct="1">
                        <a:defRPr sz="1801" b="1" kern="1200">
                          <a:solidFill>
                            <a:schemeClr val="lt1"/>
                          </a:solidFill>
                          <a:latin typeface="Arial"/>
                        </a:defRPr>
                      </a:lvl1pPr>
                      <a:lvl2pPr marL="457166" algn="l" defTabSz="914332" rtl="0" eaLnBrk="1" latinLnBrk="0" hangingPunct="1">
                        <a:defRPr sz="1801" b="1" kern="1200">
                          <a:solidFill>
                            <a:schemeClr val="lt1"/>
                          </a:solidFill>
                          <a:latin typeface="Arial"/>
                        </a:defRPr>
                      </a:lvl2pPr>
                      <a:lvl3pPr marL="914332" algn="l" defTabSz="914332" rtl="0" eaLnBrk="1" latinLnBrk="0" hangingPunct="1">
                        <a:defRPr sz="1801" b="1" kern="1200">
                          <a:solidFill>
                            <a:schemeClr val="lt1"/>
                          </a:solidFill>
                          <a:latin typeface="Arial"/>
                        </a:defRPr>
                      </a:lvl3pPr>
                      <a:lvl4pPr marL="1371496" algn="l" defTabSz="914332" rtl="0" eaLnBrk="1" latinLnBrk="0" hangingPunct="1">
                        <a:defRPr sz="1801" b="1" kern="1200">
                          <a:solidFill>
                            <a:schemeClr val="lt1"/>
                          </a:solidFill>
                          <a:latin typeface="Arial"/>
                        </a:defRPr>
                      </a:lvl4pPr>
                      <a:lvl5pPr marL="1828664" algn="l" defTabSz="914332" rtl="0" eaLnBrk="1" latinLnBrk="0" hangingPunct="1">
                        <a:defRPr sz="1801" b="1" kern="1200">
                          <a:solidFill>
                            <a:schemeClr val="lt1"/>
                          </a:solidFill>
                          <a:latin typeface="Arial"/>
                        </a:defRPr>
                      </a:lvl5pPr>
                      <a:lvl6pPr marL="2285830" algn="l" defTabSz="914332" rtl="0" eaLnBrk="1" latinLnBrk="0" hangingPunct="1">
                        <a:defRPr sz="1801" b="1" kern="1200">
                          <a:solidFill>
                            <a:schemeClr val="lt1"/>
                          </a:solidFill>
                          <a:latin typeface="Arial"/>
                        </a:defRPr>
                      </a:lvl6pPr>
                      <a:lvl7pPr marL="2742994" algn="l" defTabSz="914332" rtl="0" eaLnBrk="1" latinLnBrk="0" hangingPunct="1">
                        <a:defRPr sz="1801" b="1" kern="1200">
                          <a:solidFill>
                            <a:schemeClr val="lt1"/>
                          </a:solidFill>
                          <a:latin typeface="Arial"/>
                        </a:defRPr>
                      </a:lvl7pPr>
                      <a:lvl8pPr marL="3200160" algn="l" defTabSz="914332" rtl="0" eaLnBrk="1" latinLnBrk="0" hangingPunct="1">
                        <a:defRPr sz="1801" b="1" kern="1200">
                          <a:solidFill>
                            <a:schemeClr val="lt1"/>
                          </a:solidFill>
                          <a:latin typeface="Arial"/>
                        </a:defRPr>
                      </a:lvl8pPr>
                      <a:lvl9pPr marL="3657326" algn="l" defTabSz="914332" rtl="0" eaLnBrk="1" latinLnBrk="0" hangingPunct="1">
                        <a:defRPr sz="1801" b="1" kern="1200">
                          <a:solidFill>
                            <a:schemeClr val="lt1"/>
                          </a:solidFill>
                          <a:latin typeface="Arial"/>
                        </a:defRPr>
                      </a:lvl9p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1 year</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3 years</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5 years</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7 years</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 10 years</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360000">
                <a:tc>
                  <a:txBody>
                    <a:bodyPr/>
                    <a:lstStyle/>
                    <a:p>
                      <a:r>
                        <a:rPr lang="en-AU" sz="1400" u="none" strike="noStrike" kern="1200" baseline="0" dirty="0">
                          <a:solidFill>
                            <a:schemeClr val="dk1"/>
                          </a:solidFill>
                          <a:latin typeface="+mn-lt"/>
                          <a:ea typeface="+mn-ea"/>
                          <a:cs typeface="+mn-cs"/>
                        </a:rPr>
                        <a:t>MLC MultiActive – Capital Stable</a:t>
                      </a:r>
                    </a:p>
                  </a:txBody>
                  <a:tcPr marL="108000" marR="72000" marT="54000" marB="7200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BE9E"/>
                    </a:solidFill>
                  </a:tcPr>
                </a:tc>
                <a:extLst>
                  <a:ext uri="{0D108BD9-81ED-4DB2-BD59-A6C34878D82A}">
                    <a16:rowId xmlns:a16="http://schemas.microsoft.com/office/drawing/2014/main" val="766390138"/>
                  </a:ext>
                </a:extLst>
              </a:tr>
              <a:tr h="360000">
                <a:tc>
                  <a:txBody>
                    <a:bodyPr/>
                    <a:lstStyle/>
                    <a:p>
                      <a:r>
                        <a:rPr lang="en-AU" sz="1400" u="none" strike="noStrike" kern="1200" baseline="0" dirty="0">
                          <a:solidFill>
                            <a:schemeClr val="dk1"/>
                          </a:solidFill>
                          <a:latin typeface="+mn-lt"/>
                          <a:ea typeface="+mn-ea"/>
                          <a:cs typeface="+mn-cs"/>
                        </a:rPr>
                        <a:t>MLC MultiActive – Conservative</a:t>
                      </a:r>
                    </a:p>
                  </a:txBody>
                  <a:tcPr marL="108000" marR="72000" marT="54000" marB="7200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extLst>
                  <a:ext uri="{0D108BD9-81ED-4DB2-BD59-A6C34878D82A}">
                    <a16:rowId xmlns:a16="http://schemas.microsoft.com/office/drawing/2014/main" val="96488980"/>
                  </a:ext>
                </a:extLst>
              </a:tr>
              <a:tr h="360000">
                <a:tc>
                  <a:txBody>
                    <a:bodyPr/>
                    <a:lstStyle/>
                    <a:p>
                      <a:r>
                        <a:rPr lang="en-AU" sz="1400" u="none" strike="noStrike" kern="1200" baseline="0" dirty="0">
                          <a:solidFill>
                            <a:schemeClr val="dk1"/>
                          </a:solidFill>
                          <a:latin typeface="+mn-lt"/>
                          <a:ea typeface="+mn-ea"/>
                          <a:cs typeface="+mn-cs"/>
                        </a:rPr>
                        <a:t>MLC MultiActive – Moderate</a:t>
                      </a:r>
                    </a:p>
                  </a:txBody>
                  <a:tcPr marL="108000" marR="72000" marT="54000" marB="7200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extLst>
                  <a:ext uri="{0D108BD9-81ED-4DB2-BD59-A6C34878D82A}">
                    <a16:rowId xmlns:a16="http://schemas.microsoft.com/office/drawing/2014/main" val="1693179808"/>
                  </a:ext>
                </a:extLst>
              </a:tr>
              <a:tr h="360000">
                <a:tc>
                  <a:txBody>
                    <a:bodyPr/>
                    <a:lstStyle/>
                    <a:p>
                      <a:r>
                        <a:rPr lang="en-AU" sz="1400" u="none" strike="noStrike" kern="1200" baseline="0" dirty="0">
                          <a:solidFill>
                            <a:schemeClr val="dk1"/>
                          </a:solidFill>
                          <a:latin typeface="+mn-lt"/>
                          <a:ea typeface="+mn-ea"/>
                          <a:cs typeface="+mn-cs"/>
                        </a:rPr>
                        <a:t>MLC MultiActive – Balanced</a:t>
                      </a:r>
                    </a:p>
                  </a:txBody>
                  <a:tcPr marL="108000" marR="72000" marT="54000" marB="7200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987441985"/>
                  </a:ext>
                </a:extLst>
              </a:tr>
              <a:tr h="360000">
                <a:tc>
                  <a:txBody>
                    <a:bodyPr/>
                    <a:lstStyle/>
                    <a:p>
                      <a:r>
                        <a:rPr lang="en-AU" sz="1400" u="none" strike="noStrike" kern="1200" baseline="0" dirty="0">
                          <a:solidFill>
                            <a:schemeClr val="dk1"/>
                          </a:solidFill>
                          <a:latin typeface="+mn-lt"/>
                          <a:ea typeface="+mn-ea"/>
                          <a:cs typeface="+mn-cs"/>
                        </a:rPr>
                        <a:t>MLC MultiActive – Growth*</a:t>
                      </a:r>
                    </a:p>
                  </a:txBody>
                  <a:tcPr marL="108000" marR="72000" marT="54000" marB="7200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Q4</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extLst>
                  <a:ext uri="{0D108BD9-81ED-4DB2-BD59-A6C34878D82A}">
                    <a16:rowId xmlns:a16="http://schemas.microsoft.com/office/drawing/2014/main" val="3477247662"/>
                  </a:ext>
                </a:extLst>
              </a:tr>
              <a:tr h="249448">
                <a:tc>
                  <a:txBody>
                    <a:bodyPr/>
                    <a:lstStyle/>
                    <a:p>
                      <a:r>
                        <a:rPr lang="en-AU" sz="1400" u="none" strike="noStrike" kern="1200" baseline="0" dirty="0">
                          <a:solidFill>
                            <a:schemeClr val="dk1"/>
                          </a:solidFill>
                          <a:latin typeface="+mn-lt"/>
                          <a:ea typeface="+mn-ea"/>
                          <a:cs typeface="+mn-cs"/>
                        </a:rPr>
                        <a:t>MLC MultiActive – High Growth</a:t>
                      </a:r>
                    </a:p>
                  </a:txBody>
                  <a:tcPr marL="108000" marR="72000" marT="54000" marB="7200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849953648"/>
                  </a:ext>
                </a:extLst>
              </a:tr>
              <a:tr h="249448">
                <a:tc>
                  <a:txBody>
                    <a:bodyPr/>
                    <a:lstStyle/>
                    <a:p>
                      <a:r>
                        <a:rPr lang="en-AU" sz="1400" u="none" strike="noStrike" kern="1200" baseline="0" dirty="0">
                          <a:solidFill>
                            <a:schemeClr val="dk1"/>
                          </a:solidFill>
                          <a:latin typeface="+mn-lt"/>
                          <a:ea typeface="+mn-ea"/>
                          <a:cs typeface="+mn-cs"/>
                        </a:rPr>
                        <a:t>MLC MultiActive – Geared</a:t>
                      </a:r>
                    </a:p>
                  </a:txBody>
                  <a:tcPr marL="108000" marR="72000" marT="54000" marB="7200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rPr>
                        <a:t>Q1</a:t>
                      </a:r>
                      <a:endParaRPr lang="en-AU" sz="1400" kern="1200" dirty="0">
                        <a:solidFill>
                          <a:schemeClr val="tx1"/>
                        </a:solidFill>
                        <a:latin typeface="+mn-lt"/>
                        <a:ea typeface="+mn-ea"/>
                        <a:cs typeface="+mn-cs"/>
                      </a:endParaRP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rPr>
                        <a:t>Q1</a:t>
                      </a:r>
                      <a:endParaRPr lang="en-AU" sz="1400" kern="1200" dirty="0">
                        <a:solidFill>
                          <a:schemeClr val="tx1"/>
                        </a:solidFill>
                        <a:latin typeface="+mn-lt"/>
                        <a:ea typeface="+mn-ea"/>
                        <a:cs typeface="+mn-cs"/>
                      </a:endParaRP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rPr>
                        <a:t>Q1</a:t>
                      </a:r>
                      <a:endParaRPr lang="en-AU" sz="1400" kern="1200" dirty="0">
                        <a:solidFill>
                          <a:schemeClr val="tx1"/>
                        </a:solidFill>
                        <a:latin typeface="+mn-lt"/>
                        <a:ea typeface="+mn-ea"/>
                        <a:cs typeface="+mn-cs"/>
                      </a:endParaRP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rPr>
                        <a:t>Q1</a:t>
                      </a:r>
                      <a:endParaRPr lang="en-AU" sz="1400" kern="1200" dirty="0">
                        <a:solidFill>
                          <a:schemeClr val="tx1"/>
                        </a:solidFill>
                        <a:latin typeface="+mn-lt"/>
                        <a:ea typeface="+mn-ea"/>
                        <a:cs typeface="+mn-cs"/>
                      </a:endParaRP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47875822"/>
                  </a:ext>
                </a:extLst>
              </a:tr>
            </a:tbl>
          </a:graphicData>
        </a:graphic>
      </p:graphicFrame>
      <p:sp>
        <p:nvSpPr>
          <p:cNvPr id="9" name="Footer Placeholder 1">
            <a:extLst>
              <a:ext uri="{FF2B5EF4-FFF2-40B4-BE49-F238E27FC236}">
                <a16:creationId xmlns:a16="http://schemas.microsoft.com/office/drawing/2014/main" id="{C4A62C47-3CFE-49A3-ADCB-363D8C7CE5F6}"/>
              </a:ext>
            </a:extLst>
          </p:cNvPr>
          <p:cNvSpPr txBox="1">
            <a:spLocks/>
          </p:cNvSpPr>
          <p:nvPr/>
        </p:nvSpPr>
        <p:spPr>
          <a:xfrm>
            <a:off x="323248" y="6376636"/>
            <a:ext cx="5998850" cy="446658"/>
          </a:xfrm>
          <a:prstGeom prst="rect">
            <a:avLst/>
          </a:prstGeom>
        </p:spPr>
        <p:txBody>
          <a:bodyPr vert="horz" wrap="none" lIns="0" tIns="0" rIns="0" bIns="0" rtlCol="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900" b="0" i="0" u="none" strike="noStrike" kern="1200" cap="none" spc="0" normalizeH="0" baseline="0" noProof="0" dirty="0">
                <a:ln>
                  <a:noFill/>
                </a:ln>
                <a:solidFill>
                  <a:prstClr val="black"/>
                </a:solidFill>
                <a:effectLst/>
                <a:uLnTx/>
                <a:uFillTx/>
                <a:latin typeface="Arial" panose="020B0604020202020204"/>
                <a:ea typeface="+mn-ea"/>
                <a:cs typeface="+mn-cs"/>
              </a:rPr>
              <a:t>Past performance is not indicative of future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900" b="1" i="0" u="none" strike="noStrike" kern="1200" cap="none" spc="0" normalizeH="0" baseline="0" noProof="0" dirty="0">
                <a:ln>
                  <a:noFill/>
                </a:ln>
                <a:solidFill>
                  <a:prstClr val="black"/>
                </a:solidFill>
                <a:effectLst/>
                <a:uLnTx/>
                <a:uFillTx/>
                <a:latin typeface="Arial" panose="020B0604020202020204"/>
                <a:ea typeface="+mn-ea"/>
                <a:cs typeface="+mn-cs"/>
              </a:rPr>
              <a:t>Source</a:t>
            </a:r>
            <a:r>
              <a:rPr kumimoji="0" lang="en-AU" altLang="en-US" sz="900" b="0" i="0" u="none" strike="noStrike" kern="1200" cap="none" spc="0" normalizeH="0" baseline="0" noProof="0" dirty="0">
                <a:ln>
                  <a:noFill/>
                </a:ln>
                <a:solidFill>
                  <a:prstClr val="black"/>
                </a:solidFill>
                <a:effectLst/>
                <a:uLnTx/>
                <a:uFillTx/>
                <a:latin typeface="Arial" panose="020B0604020202020204"/>
                <a:ea typeface="+mn-ea"/>
                <a:cs typeface="+mn-cs"/>
              </a:rPr>
              <a:t>: Morningstar Direct.</a:t>
            </a:r>
          </a:p>
        </p:txBody>
      </p:sp>
      <p:sp>
        <p:nvSpPr>
          <p:cNvPr id="2" name="TextBox 1">
            <a:extLst>
              <a:ext uri="{FF2B5EF4-FFF2-40B4-BE49-F238E27FC236}">
                <a16:creationId xmlns:a16="http://schemas.microsoft.com/office/drawing/2014/main" id="{5BBDE3A4-DDBB-7488-D7DC-E990EDFED726}"/>
              </a:ext>
            </a:extLst>
          </p:cNvPr>
          <p:cNvSpPr txBox="1"/>
          <p:nvPr/>
        </p:nvSpPr>
        <p:spPr>
          <a:xfrm>
            <a:off x="261104" y="5351142"/>
            <a:ext cx="112322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Arial" panose="020B0604020202020204"/>
                <a:ea typeface="+mn-ea"/>
                <a:cs typeface="+mn-cs"/>
              </a:rPr>
              <a:t>*When share markets are outperforming other asset classes, MLC MultiActive Growth is disadvantaged because it’s included in the 80-100 Morningstar universe survey, the same universe as MLC MultiActive High Growth and MLC MultiActive Geared.</a:t>
            </a:r>
          </a:p>
        </p:txBody>
      </p:sp>
    </p:spTree>
    <p:extLst>
      <p:ext uri="{BB962C8B-B14F-4D97-AF65-F5344CB8AC3E}">
        <p14:creationId xmlns:p14="http://schemas.microsoft.com/office/powerpoint/2010/main" val="2911059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397583" y="467986"/>
            <a:ext cx="9720000" cy="516637"/>
          </a:xfrm>
        </p:spPr>
        <p:txBody>
          <a:bodyPr/>
          <a:lstStyle/>
          <a:p>
            <a:r>
              <a:rPr lang="en-AU" sz="2400" dirty="0">
                <a:solidFill>
                  <a:schemeClr val="tx1"/>
                </a:solidFill>
                <a:latin typeface="Arial" charset="0"/>
                <a:cs typeface="Arial" charset="0"/>
              </a:rPr>
              <a:t>MLC MultiSeries, MLC Index Plus</a:t>
            </a:r>
            <a:br>
              <a:rPr lang="en-AU" sz="2400" dirty="0">
                <a:solidFill>
                  <a:schemeClr val="tx1"/>
                </a:solidFill>
                <a:latin typeface="Arial" charset="0"/>
                <a:cs typeface="Arial" charset="0"/>
              </a:rPr>
            </a:br>
            <a:r>
              <a:rPr lang="en-AU" sz="2000" b="0" dirty="0">
                <a:solidFill>
                  <a:schemeClr val="accent1"/>
                </a:solidFill>
                <a:latin typeface="Arial" charset="0"/>
                <a:cs typeface="Arial" charset="0"/>
              </a:rPr>
              <a:t>Returns relative to peers in Morningstar survey</a:t>
            </a:r>
            <a:endParaRPr lang="en-AU" sz="2400" b="0" dirty="0">
              <a:solidFill>
                <a:schemeClr val="accent1"/>
              </a:solidFill>
            </a:endParaRPr>
          </a:p>
        </p:txBody>
      </p:sp>
      <p:sp>
        <p:nvSpPr>
          <p:cNvPr id="2" name="Rectangle 1">
            <a:extLst>
              <a:ext uri="{FF2B5EF4-FFF2-40B4-BE49-F238E27FC236}">
                <a16:creationId xmlns:a16="http://schemas.microsoft.com/office/drawing/2014/main" id="{25E12E9E-ADCF-9F31-A766-42DA1B654C98}"/>
              </a:ext>
            </a:extLst>
          </p:cNvPr>
          <p:cNvSpPr/>
          <p:nvPr/>
        </p:nvSpPr>
        <p:spPr>
          <a:xfrm>
            <a:off x="1" y="1270000"/>
            <a:ext cx="12192000" cy="558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aphicFrame>
        <p:nvGraphicFramePr>
          <p:cNvPr id="3" name="Table 2">
            <a:extLst>
              <a:ext uri="{FF2B5EF4-FFF2-40B4-BE49-F238E27FC236}">
                <a16:creationId xmlns:a16="http://schemas.microsoft.com/office/drawing/2014/main" id="{3DA540AD-CC69-AA67-47D6-FD30B5CC225A}"/>
              </a:ext>
            </a:extLst>
          </p:cNvPr>
          <p:cNvGraphicFramePr>
            <a:graphicFrameLocks noGrp="1"/>
          </p:cNvGraphicFramePr>
          <p:nvPr>
            <p:extLst>
              <p:ext uri="{D42A27DB-BD31-4B8C-83A1-F6EECF244321}">
                <p14:modId xmlns:p14="http://schemas.microsoft.com/office/powerpoint/2010/main" val="3351198874"/>
              </p:ext>
            </p:extLst>
          </p:nvPr>
        </p:nvGraphicFramePr>
        <p:xfrm>
          <a:off x="397583" y="1493161"/>
          <a:ext cx="11399345" cy="2374560"/>
        </p:xfrm>
        <a:graphic>
          <a:graphicData uri="http://schemas.openxmlformats.org/drawingml/2006/table">
            <a:tbl>
              <a:tblPr firstRow="1" bandRow="1"/>
              <a:tblGrid>
                <a:gridCol w="2674800">
                  <a:extLst>
                    <a:ext uri="{9D8B030D-6E8A-4147-A177-3AD203B41FA5}">
                      <a16:colId xmlns:a16="http://schemas.microsoft.com/office/drawing/2014/main" val="20000"/>
                    </a:ext>
                  </a:extLst>
                </a:gridCol>
                <a:gridCol w="1744909">
                  <a:extLst>
                    <a:ext uri="{9D8B030D-6E8A-4147-A177-3AD203B41FA5}">
                      <a16:colId xmlns:a16="http://schemas.microsoft.com/office/drawing/2014/main" val="20002"/>
                    </a:ext>
                  </a:extLst>
                </a:gridCol>
                <a:gridCol w="1744909">
                  <a:extLst>
                    <a:ext uri="{9D8B030D-6E8A-4147-A177-3AD203B41FA5}">
                      <a16:colId xmlns:a16="http://schemas.microsoft.com/office/drawing/2014/main" val="3060378465"/>
                    </a:ext>
                  </a:extLst>
                </a:gridCol>
                <a:gridCol w="1744909">
                  <a:extLst>
                    <a:ext uri="{9D8B030D-6E8A-4147-A177-3AD203B41FA5}">
                      <a16:colId xmlns:a16="http://schemas.microsoft.com/office/drawing/2014/main" val="3850564250"/>
                    </a:ext>
                  </a:extLst>
                </a:gridCol>
                <a:gridCol w="1744909">
                  <a:extLst>
                    <a:ext uri="{9D8B030D-6E8A-4147-A177-3AD203B41FA5}">
                      <a16:colId xmlns:a16="http://schemas.microsoft.com/office/drawing/2014/main" val="366105530"/>
                    </a:ext>
                  </a:extLst>
                </a:gridCol>
                <a:gridCol w="1744909">
                  <a:extLst>
                    <a:ext uri="{9D8B030D-6E8A-4147-A177-3AD203B41FA5}">
                      <a16:colId xmlns:a16="http://schemas.microsoft.com/office/drawing/2014/main" val="3260811033"/>
                    </a:ext>
                  </a:extLst>
                </a:gridCol>
              </a:tblGrid>
              <a:tr h="0">
                <a:tc rowSpan="2">
                  <a:txBody>
                    <a:bodyPr/>
                    <a:lstStyle/>
                    <a:p>
                      <a:pPr marL="0" algn="l"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Portfolio</a:t>
                      </a:r>
                    </a:p>
                  </a:txBody>
                  <a:tcPr marL="72000" marR="72000" marT="72000" marB="7200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5">
                  <a:txBody>
                    <a:bodyPr/>
                    <a:lstStyle/>
                    <a:p>
                      <a:pPr algn="ctr"/>
                      <a:r>
                        <a:rPr lang="en-AU" sz="1400" b="1" dirty="0">
                          <a:solidFill>
                            <a:schemeClr val="bg1"/>
                          </a:solidFill>
                        </a:rPr>
                        <a:t>Quartile performance rankings using returns to</a:t>
                      </a:r>
                      <a:r>
                        <a:rPr lang="en-AU" sz="1400" b="1" baseline="0" dirty="0">
                          <a:solidFill>
                            <a:schemeClr val="bg1"/>
                          </a:solidFill>
                        </a:rPr>
                        <a:t> 31 March 2025</a:t>
                      </a:r>
                      <a:endParaRPr lang="en-AU" sz="1400" b="1" dirty="0">
                        <a:solidFill>
                          <a:schemeClr val="bg1"/>
                        </a:solidFill>
                      </a:endParaRP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marL="0" algn="l" defTabSz="914400" rtl="0" eaLnBrk="1" latinLnBrk="0" hangingPunct="1"/>
                      <a:endParaRPr kumimoji="0" lang="en-AU" sz="1400" b="1" i="0" u="none" strike="noStrike" kern="1200" cap="none" normalizeH="0" baseline="0" dirty="0">
                        <a:ln>
                          <a:noFill/>
                        </a:ln>
                        <a:solidFill>
                          <a:srgbClr val="FFFFFF"/>
                        </a:solidFill>
                        <a:effectLst/>
                        <a:latin typeface="+mn-lt"/>
                        <a:ea typeface="ＭＳ Ｐゴシック" pitchFamily="-65" charset="-128"/>
                        <a:cs typeface="+mn-cs"/>
                      </a:endParaRP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marL="0" algn="l" defTabSz="914400" rtl="0" eaLnBrk="1" latinLnBrk="0" hangingPunct="1"/>
                      <a:endParaRPr kumimoji="0" lang="en-AU" sz="1400" b="1" i="0" u="none" strike="noStrike" kern="1200" cap="none" normalizeH="0" baseline="0" dirty="0">
                        <a:ln>
                          <a:noFill/>
                        </a:ln>
                        <a:solidFill>
                          <a:srgbClr val="FFFFFF"/>
                        </a:solidFill>
                        <a:effectLst/>
                        <a:latin typeface="+mn-lt"/>
                        <a:ea typeface="ＭＳ Ｐゴシック" pitchFamily="-65" charset="-128"/>
                        <a:cs typeface="+mn-cs"/>
                      </a:endParaRP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AU"/>
                    </a:p>
                  </a:txBody>
                  <a:tcPr/>
                </a:tc>
                <a:tc hMerge="1">
                  <a:txBody>
                    <a:bodyPr/>
                    <a:lstStyle/>
                    <a:p>
                      <a:pPr marL="0" algn="l" defTabSz="914400" rtl="0" eaLnBrk="1" latinLnBrk="0" hangingPunct="1"/>
                      <a:endParaRPr kumimoji="0" lang="en-AU" sz="1400" b="1" i="0" u="none" strike="noStrike" kern="1200" cap="none" normalizeH="0" baseline="0" dirty="0">
                        <a:ln>
                          <a:noFill/>
                        </a:ln>
                        <a:solidFill>
                          <a:srgbClr val="FFFFFF"/>
                        </a:solidFill>
                        <a:effectLst/>
                        <a:latin typeface="+mn-lt"/>
                        <a:ea typeface="ＭＳ Ｐゴシック" pitchFamily="-65" charset="-128"/>
                        <a:cs typeface="+mn-cs"/>
                      </a:endParaRP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650355773"/>
                  </a:ext>
                </a:extLst>
              </a:tr>
              <a:tr h="295380">
                <a:tc vMerge="1">
                  <a:txBody>
                    <a:bodyPr/>
                    <a:lstStyle>
                      <a:lvl1pPr marL="0" algn="l" defTabSz="914332" rtl="0" eaLnBrk="1" latinLnBrk="0" hangingPunct="1">
                        <a:defRPr sz="1801" b="1" kern="1200">
                          <a:solidFill>
                            <a:schemeClr val="lt1"/>
                          </a:solidFill>
                          <a:latin typeface="Arial"/>
                        </a:defRPr>
                      </a:lvl1pPr>
                      <a:lvl2pPr marL="457166" algn="l" defTabSz="914332" rtl="0" eaLnBrk="1" latinLnBrk="0" hangingPunct="1">
                        <a:defRPr sz="1801" b="1" kern="1200">
                          <a:solidFill>
                            <a:schemeClr val="lt1"/>
                          </a:solidFill>
                          <a:latin typeface="Arial"/>
                        </a:defRPr>
                      </a:lvl2pPr>
                      <a:lvl3pPr marL="914332" algn="l" defTabSz="914332" rtl="0" eaLnBrk="1" latinLnBrk="0" hangingPunct="1">
                        <a:defRPr sz="1801" b="1" kern="1200">
                          <a:solidFill>
                            <a:schemeClr val="lt1"/>
                          </a:solidFill>
                          <a:latin typeface="Arial"/>
                        </a:defRPr>
                      </a:lvl3pPr>
                      <a:lvl4pPr marL="1371496" algn="l" defTabSz="914332" rtl="0" eaLnBrk="1" latinLnBrk="0" hangingPunct="1">
                        <a:defRPr sz="1801" b="1" kern="1200">
                          <a:solidFill>
                            <a:schemeClr val="lt1"/>
                          </a:solidFill>
                          <a:latin typeface="Arial"/>
                        </a:defRPr>
                      </a:lvl4pPr>
                      <a:lvl5pPr marL="1828664" algn="l" defTabSz="914332" rtl="0" eaLnBrk="1" latinLnBrk="0" hangingPunct="1">
                        <a:defRPr sz="1801" b="1" kern="1200">
                          <a:solidFill>
                            <a:schemeClr val="lt1"/>
                          </a:solidFill>
                          <a:latin typeface="Arial"/>
                        </a:defRPr>
                      </a:lvl5pPr>
                      <a:lvl6pPr marL="2285830" algn="l" defTabSz="914332" rtl="0" eaLnBrk="1" latinLnBrk="0" hangingPunct="1">
                        <a:defRPr sz="1801" b="1" kern="1200">
                          <a:solidFill>
                            <a:schemeClr val="lt1"/>
                          </a:solidFill>
                          <a:latin typeface="Arial"/>
                        </a:defRPr>
                      </a:lvl6pPr>
                      <a:lvl7pPr marL="2742994" algn="l" defTabSz="914332" rtl="0" eaLnBrk="1" latinLnBrk="0" hangingPunct="1">
                        <a:defRPr sz="1801" b="1" kern="1200">
                          <a:solidFill>
                            <a:schemeClr val="lt1"/>
                          </a:solidFill>
                          <a:latin typeface="Arial"/>
                        </a:defRPr>
                      </a:lvl7pPr>
                      <a:lvl8pPr marL="3200160" algn="l" defTabSz="914332" rtl="0" eaLnBrk="1" latinLnBrk="0" hangingPunct="1">
                        <a:defRPr sz="1801" b="1" kern="1200">
                          <a:solidFill>
                            <a:schemeClr val="lt1"/>
                          </a:solidFill>
                          <a:latin typeface="Arial"/>
                        </a:defRPr>
                      </a:lvl8pPr>
                      <a:lvl9pPr marL="3657326" algn="l" defTabSz="914332" rtl="0" eaLnBrk="1" latinLnBrk="0" hangingPunct="1">
                        <a:defRPr sz="1801" b="1" kern="1200">
                          <a:solidFill>
                            <a:schemeClr val="lt1"/>
                          </a:solidFill>
                          <a:latin typeface="Arial"/>
                        </a:defRPr>
                      </a:lvl9pPr>
                    </a:lstStyle>
                    <a:p>
                      <a:pPr marL="0" algn="l" defTabSz="914400" rtl="0" eaLnBrk="1" latinLnBrk="0" hangingPunct="1"/>
                      <a:endParaRPr kumimoji="0" lang="en-AU" sz="1400" b="0" i="0" u="none" strike="noStrike" kern="1200" cap="none" normalizeH="0" baseline="0" dirty="0">
                        <a:ln>
                          <a:noFill/>
                        </a:ln>
                        <a:solidFill>
                          <a:srgbClr val="FFFFFF"/>
                        </a:solidFill>
                        <a:effectLst/>
                        <a:latin typeface="+mn-lt"/>
                        <a:ea typeface="ＭＳ Ｐゴシック" pitchFamily="-65" charset="-128"/>
                        <a:cs typeface="+mn-cs"/>
                      </a:endParaRPr>
                    </a:p>
                  </a:txBody>
                  <a:tcPr marL="72000" marR="72000" marT="72000" marB="7200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chemeClr val="tx1"/>
                    </a:solidFill>
                  </a:tcPr>
                </a:tc>
                <a:tc>
                  <a:txBody>
                    <a:bodyPr/>
                    <a:lstStyle>
                      <a:lvl1pPr marL="0" algn="l" defTabSz="914332" rtl="0" eaLnBrk="1" latinLnBrk="0" hangingPunct="1">
                        <a:defRPr sz="1801" b="1" kern="1200">
                          <a:solidFill>
                            <a:schemeClr val="lt1"/>
                          </a:solidFill>
                          <a:latin typeface="Arial"/>
                        </a:defRPr>
                      </a:lvl1pPr>
                      <a:lvl2pPr marL="457166" algn="l" defTabSz="914332" rtl="0" eaLnBrk="1" latinLnBrk="0" hangingPunct="1">
                        <a:defRPr sz="1801" b="1" kern="1200">
                          <a:solidFill>
                            <a:schemeClr val="lt1"/>
                          </a:solidFill>
                          <a:latin typeface="Arial"/>
                        </a:defRPr>
                      </a:lvl2pPr>
                      <a:lvl3pPr marL="914332" algn="l" defTabSz="914332" rtl="0" eaLnBrk="1" latinLnBrk="0" hangingPunct="1">
                        <a:defRPr sz="1801" b="1" kern="1200">
                          <a:solidFill>
                            <a:schemeClr val="lt1"/>
                          </a:solidFill>
                          <a:latin typeface="Arial"/>
                        </a:defRPr>
                      </a:lvl3pPr>
                      <a:lvl4pPr marL="1371496" algn="l" defTabSz="914332" rtl="0" eaLnBrk="1" latinLnBrk="0" hangingPunct="1">
                        <a:defRPr sz="1801" b="1" kern="1200">
                          <a:solidFill>
                            <a:schemeClr val="lt1"/>
                          </a:solidFill>
                          <a:latin typeface="Arial"/>
                        </a:defRPr>
                      </a:lvl4pPr>
                      <a:lvl5pPr marL="1828664" algn="l" defTabSz="914332" rtl="0" eaLnBrk="1" latinLnBrk="0" hangingPunct="1">
                        <a:defRPr sz="1801" b="1" kern="1200">
                          <a:solidFill>
                            <a:schemeClr val="lt1"/>
                          </a:solidFill>
                          <a:latin typeface="Arial"/>
                        </a:defRPr>
                      </a:lvl5pPr>
                      <a:lvl6pPr marL="2285830" algn="l" defTabSz="914332" rtl="0" eaLnBrk="1" latinLnBrk="0" hangingPunct="1">
                        <a:defRPr sz="1801" b="1" kern="1200">
                          <a:solidFill>
                            <a:schemeClr val="lt1"/>
                          </a:solidFill>
                          <a:latin typeface="Arial"/>
                        </a:defRPr>
                      </a:lvl6pPr>
                      <a:lvl7pPr marL="2742994" algn="l" defTabSz="914332" rtl="0" eaLnBrk="1" latinLnBrk="0" hangingPunct="1">
                        <a:defRPr sz="1801" b="1" kern="1200">
                          <a:solidFill>
                            <a:schemeClr val="lt1"/>
                          </a:solidFill>
                          <a:latin typeface="Arial"/>
                        </a:defRPr>
                      </a:lvl7pPr>
                      <a:lvl8pPr marL="3200160" algn="l" defTabSz="914332" rtl="0" eaLnBrk="1" latinLnBrk="0" hangingPunct="1">
                        <a:defRPr sz="1801" b="1" kern="1200">
                          <a:solidFill>
                            <a:schemeClr val="lt1"/>
                          </a:solidFill>
                          <a:latin typeface="Arial"/>
                        </a:defRPr>
                      </a:lvl8pPr>
                      <a:lvl9pPr marL="3657326" algn="l" defTabSz="914332" rtl="0" eaLnBrk="1" latinLnBrk="0" hangingPunct="1">
                        <a:defRPr sz="1801" b="1" kern="1200">
                          <a:solidFill>
                            <a:schemeClr val="lt1"/>
                          </a:solidFill>
                          <a:latin typeface="Arial"/>
                        </a:defRPr>
                      </a:lvl9p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1 year</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3 years</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5 years</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7 years</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 10 years</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360000">
                <a:tc>
                  <a:txBody>
                    <a:bodyPr/>
                    <a:lstStyle/>
                    <a:p>
                      <a:r>
                        <a:rPr lang="en-AU" sz="1400" u="none" strike="noStrike" kern="1200" baseline="0" dirty="0">
                          <a:solidFill>
                            <a:schemeClr val="dk1"/>
                          </a:solidFill>
                          <a:latin typeface="+mn-lt"/>
                          <a:ea typeface="+mn-ea"/>
                          <a:cs typeface="+mn-cs"/>
                        </a:rPr>
                        <a:t>MLC MultiSeries – 30</a:t>
                      </a:r>
                    </a:p>
                  </a:txBody>
                  <a:tcPr marL="108000" marR="72000" marT="54000" marB="7200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defRPr/>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defRPr/>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defRPr/>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extLst>
                  <a:ext uri="{0D108BD9-81ED-4DB2-BD59-A6C34878D82A}">
                    <a16:rowId xmlns:a16="http://schemas.microsoft.com/office/drawing/2014/main" val="1866685127"/>
                  </a:ext>
                </a:extLst>
              </a:tr>
              <a:tr h="360000">
                <a:tc>
                  <a:txBody>
                    <a:bodyPr/>
                    <a:lstStyle/>
                    <a:p>
                      <a:r>
                        <a:rPr lang="en-AU" sz="1400" u="none" strike="noStrike" kern="1200" baseline="0" dirty="0">
                          <a:solidFill>
                            <a:schemeClr val="dk1"/>
                          </a:solidFill>
                          <a:latin typeface="+mn-lt"/>
                          <a:ea typeface="+mn-ea"/>
                          <a:cs typeface="+mn-cs"/>
                        </a:rPr>
                        <a:t>MLC MultiSeries – 50</a:t>
                      </a:r>
                    </a:p>
                  </a:txBody>
                  <a:tcPr marL="108000" marR="72000" marT="54000" marB="7200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extLst>
                  <a:ext uri="{0D108BD9-81ED-4DB2-BD59-A6C34878D82A}">
                    <a16:rowId xmlns:a16="http://schemas.microsoft.com/office/drawing/2014/main" val="3496186456"/>
                  </a:ext>
                </a:extLst>
              </a:tr>
              <a:tr h="360000">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en-AU" sz="1400" u="none" strike="noStrike" kern="1200" baseline="0" dirty="0">
                          <a:solidFill>
                            <a:schemeClr val="dk1"/>
                          </a:solidFill>
                          <a:latin typeface="+mn-lt"/>
                          <a:ea typeface="+mn-ea"/>
                          <a:cs typeface="+mn-cs"/>
                        </a:rPr>
                        <a:t>MLC MultiSeries – 70</a:t>
                      </a:r>
                    </a:p>
                  </a:txBody>
                  <a:tcPr marL="108000" marR="72000" marT="54000" marB="7200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extLst>
                  <a:ext uri="{0D108BD9-81ED-4DB2-BD59-A6C34878D82A}">
                    <a16:rowId xmlns:a16="http://schemas.microsoft.com/office/drawing/2014/main" val="1693179808"/>
                  </a:ext>
                </a:extLst>
              </a:tr>
              <a:tr h="360000">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en-AU" sz="1400" u="none" strike="noStrike" kern="1200" baseline="0" dirty="0">
                          <a:solidFill>
                            <a:schemeClr val="dk1"/>
                          </a:solidFill>
                          <a:latin typeface="+mn-lt"/>
                          <a:ea typeface="+mn-ea"/>
                          <a:cs typeface="+mn-cs"/>
                        </a:rPr>
                        <a:t>MLC MultiSeries – 90 </a:t>
                      </a:r>
                    </a:p>
                  </a:txBody>
                  <a:tcPr marL="108000" marR="72000" marT="54000" marB="7200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Q4</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extLst>
                  <a:ext uri="{0D108BD9-81ED-4DB2-BD59-A6C34878D82A}">
                    <a16:rowId xmlns:a16="http://schemas.microsoft.com/office/drawing/2014/main" val="2948606"/>
                  </a:ext>
                </a:extLst>
              </a:tr>
            </a:tbl>
          </a:graphicData>
        </a:graphic>
      </p:graphicFrame>
      <p:sp>
        <p:nvSpPr>
          <p:cNvPr id="6" name="Footer Placeholder 1">
            <a:extLst>
              <a:ext uri="{FF2B5EF4-FFF2-40B4-BE49-F238E27FC236}">
                <a16:creationId xmlns:a16="http://schemas.microsoft.com/office/drawing/2014/main" id="{1C7EFAEF-CFE5-0044-2F24-FE8FD671B208}"/>
              </a:ext>
            </a:extLst>
          </p:cNvPr>
          <p:cNvSpPr txBox="1">
            <a:spLocks/>
          </p:cNvSpPr>
          <p:nvPr/>
        </p:nvSpPr>
        <p:spPr>
          <a:xfrm>
            <a:off x="451908" y="6492491"/>
            <a:ext cx="3935679" cy="410614"/>
          </a:xfrm>
          <a:prstGeom prst="rect">
            <a:avLst/>
          </a:prstGeom>
        </p:spPr>
        <p:txBody>
          <a:bodyPr vert="horz" wrap="none" lIns="0" tIns="0" rIns="0" bIns="0" rtlCol="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900" b="0" i="0" u="none" strike="noStrike" kern="1200" cap="none" spc="0" normalizeH="0" baseline="0" noProof="0" dirty="0">
                <a:ln>
                  <a:noFill/>
                </a:ln>
                <a:solidFill>
                  <a:prstClr val="black"/>
                </a:solidFill>
                <a:effectLst/>
                <a:uLnTx/>
                <a:uFillTx/>
                <a:latin typeface="Arial" panose="020B0604020202020204"/>
                <a:ea typeface="+mn-ea"/>
                <a:cs typeface="+mn-cs"/>
              </a:rPr>
              <a:t>Past performance is not indicative of future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900" b="1" i="0" u="none" strike="noStrike" kern="1200" cap="none" spc="0" normalizeH="0" baseline="0" noProof="0" dirty="0">
                <a:ln>
                  <a:noFill/>
                </a:ln>
                <a:solidFill>
                  <a:prstClr val="black"/>
                </a:solidFill>
                <a:effectLst/>
                <a:uLnTx/>
                <a:uFillTx/>
                <a:latin typeface="Arial" panose="020B0604020202020204"/>
                <a:ea typeface="+mn-ea"/>
                <a:cs typeface="+mn-cs"/>
              </a:rPr>
              <a:t>Source</a:t>
            </a:r>
            <a:r>
              <a:rPr kumimoji="0" lang="en-AU" altLang="en-US" sz="900" b="0" i="0" u="none" strike="noStrike" kern="1200" cap="none" spc="0" normalizeH="0" baseline="0" noProof="0" dirty="0">
                <a:ln>
                  <a:noFill/>
                </a:ln>
                <a:solidFill>
                  <a:prstClr val="black"/>
                </a:solidFill>
                <a:effectLst/>
                <a:uLnTx/>
                <a:uFillTx/>
                <a:latin typeface="Arial" panose="020B0604020202020204"/>
                <a:ea typeface="+mn-ea"/>
                <a:cs typeface="+mn-cs"/>
              </a:rPr>
              <a:t>: Morningstar Direct.</a:t>
            </a:r>
          </a:p>
        </p:txBody>
      </p:sp>
      <p:sp>
        <p:nvSpPr>
          <p:cNvPr id="12" name="Slide Number Placeholder 3">
            <a:extLst>
              <a:ext uri="{FF2B5EF4-FFF2-40B4-BE49-F238E27FC236}">
                <a16:creationId xmlns:a16="http://schemas.microsoft.com/office/drawing/2014/main" id="{72741FA7-B32E-A108-FB2C-C4C6756975AE}"/>
              </a:ext>
            </a:extLst>
          </p:cNvPr>
          <p:cNvSpPr>
            <a:spLocks noGrp="1"/>
          </p:cNvSpPr>
          <p:nvPr>
            <p:ph type="sldNum" sz="quarter" idx="12"/>
          </p:nvPr>
        </p:nvSpPr>
        <p:spPr>
          <a:xfrm>
            <a:off x="11658600" y="6448830"/>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4" name="Table 3">
            <a:extLst>
              <a:ext uri="{FF2B5EF4-FFF2-40B4-BE49-F238E27FC236}">
                <a16:creationId xmlns:a16="http://schemas.microsoft.com/office/drawing/2014/main" id="{A7F52A67-F200-284A-D613-8667D362CDC4}"/>
              </a:ext>
            </a:extLst>
          </p:cNvPr>
          <p:cNvGraphicFramePr>
            <a:graphicFrameLocks noGrp="1"/>
          </p:cNvGraphicFramePr>
          <p:nvPr>
            <p:extLst>
              <p:ext uri="{D42A27DB-BD31-4B8C-83A1-F6EECF244321}">
                <p14:modId xmlns:p14="http://schemas.microsoft.com/office/powerpoint/2010/main" val="1778750126"/>
              </p:ext>
            </p:extLst>
          </p:nvPr>
        </p:nvGraphicFramePr>
        <p:xfrm>
          <a:off x="398420" y="4003622"/>
          <a:ext cx="11398508" cy="1959600"/>
        </p:xfrm>
        <a:graphic>
          <a:graphicData uri="http://schemas.openxmlformats.org/drawingml/2006/table">
            <a:tbl>
              <a:tblPr firstRow="1" bandRow="1"/>
              <a:tblGrid>
                <a:gridCol w="2673963">
                  <a:extLst>
                    <a:ext uri="{9D8B030D-6E8A-4147-A177-3AD203B41FA5}">
                      <a16:colId xmlns:a16="http://schemas.microsoft.com/office/drawing/2014/main" val="20000"/>
                    </a:ext>
                  </a:extLst>
                </a:gridCol>
                <a:gridCol w="1744909">
                  <a:extLst>
                    <a:ext uri="{9D8B030D-6E8A-4147-A177-3AD203B41FA5}">
                      <a16:colId xmlns:a16="http://schemas.microsoft.com/office/drawing/2014/main" val="20002"/>
                    </a:ext>
                  </a:extLst>
                </a:gridCol>
                <a:gridCol w="1744909">
                  <a:extLst>
                    <a:ext uri="{9D8B030D-6E8A-4147-A177-3AD203B41FA5}">
                      <a16:colId xmlns:a16="http://schemas.microsoft.com/office/drawing/2014/main" val="3060378465"/>
                    </a:ext>
                  </a:extLst>
                </a:gridCol>
                <a:gridCol w="1744909">
                  <a:extLst>
                    <a:ext uri="{9D8B030D-6E8A-4147-A177-3AD203B41FA5}">
                      <a16:colId xmlns:a16="http://schemas.microsoft.com/office/drawing/2014/main" val="3850564250"/>
                    </a:ext>
                  </a:extLst>
                </a:gridCol>
                <a:gridCol w="1744909">
                  <a:extLst>
                    <a:ext uri="{9D8B030D-6E8A-4147-A177-3AD203B41FA5}">
                      <a16:colId xmlns:a16="http://schemas.microsoft.com/office/drawing/2014/main" val="366105530"/>
                    </a:ext>
                  </a:extLst>
                </a:gridCol>
                <a:gridCol w="1744909">
                  <a:extLst>
                    <a:ext uri="{9D8B030D-6E8A-4147-A177-3AD203B41FA5}">
                      <a16:colId xmlns:a16="http://schemas.microsoft.com/office/drawing/2014/main" val="3260811033"/>
                    </a:ext>
                  </a:extLst>
                </a:gridCol>
              </a:tblGrid>
              <a:tr h="0">
                <a:tc rowSpan="2">
                  <a:txBody>
                    <a:bodyPr/>
                    <a:lstStyle/>
                    <a:p>
                      <a:pPr marL="0" algn="l"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Portfolio</a:t>
                      </a:r>
                    </a:p>
                  </a:txBody>
                  <a:tcPr marL="72000" marR="72000" marT="72000" marB="7200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5">
                  <a:txBody>
                    <a:bodyPr/>
                    <a:lstStyle/>
                    <a:p>
                      <a:pPr algn="ctr"/>
                      <a:r>
                        <a:rPr lang="en-AU" sz="1400" b="1" dirty="0">
                          <a:solidFill>
                            <a:schemeClr val="bg1"/>
                          </a:solidFill>
                        </a:rPr>
                        <a:t>Quartile performance rankings using returns to</a:t>
                      </a:r>
                      <a:r>
                        <a:rPr lang="en-AU" sz="1400" b="1" baseline="0" dirty="0">
                          <a:solidFill>
                            <a:schemeClr val="bg1"/>
                          </a:solidFill>
                        </a:rPr>
                        <a:t> 31 March 2025</a:t>
                      </a:r>
                      <a:endParaRPr lang="en-AU" sz="1400" b="1" dirty="0">
                        <a:solidFill>
                          <a:schemeClr val="bg1"/>
                        </a:solidFill>
                      </a:endParaRP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marL="0" algn="l" defTabSz="914400" rtl="0" eaLnBrk="1" latinLnBrk="0" hangingPunct="1"/>
                      <a:endParaRPr kumimoji="0" lang="en-AU" sz="1400" b="1" i="0" u="none" strike="noStrike" kern="1200" cap="none" normalizeH="0" baseline="0" dirty="0">
                        <a:ln>
                          <a:noFill/>
                        </a:ln>
                        <a:solidFill>
                          <a:srgbClr val="FFFFFF"/>
                        </a:solidFill>
                        <a:effectLst/>
                        <a:latin typeface="+mn-lt"/>
                        <a:ea typeface="ＭＳ Ｐゴシック" pitchFamily="-65" charset="-128"/>
                        <a:cs typeface="+mn-cs"/>
                      </a:endParaRP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marL="0" algn="l" defTabSz="914400" rtl="0" eaLnBrk="1" latinLnBrk="0" hangingPunct="1"/>
                      <a:endParaRPr kumimoji="0" lang="en-AU" sz="1400" b="1" i="0" u="none" strike="noStrike" kern="1200" cap="none" normalizeH="0" baseline="0" dirty="0">
                        <a:ln>
                          <a:noFill/>
                        </a:ln>
                        <a:solidFill>
                          <a:srgbClr val="FFFFFF"/>
                        </a:solidFill>
                        <a:effectLst/>
                        <a:latin typeface="+mn-lt"/>
                        <a:ea typeface="ＭＳ Ｐゴシック" pitchFamily="-65" charset="-128"/>
                        <a:cs typeface="+mn-cs"/>
                      </a:endParaRP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AU"/>
                    </a:p>
                  </a:txBody>
                  <a:tcPr/>
                </a:tc>
                <a:tc hMerge="1">
                  <a:txBody>
                    <a:bodyPr/>
                    <a:lstStyle/>
                    <a:p>
                      <a:pPr marL="0" algn="l" defTabSz="914400" rtl="0" eaLnBrk="1" latinLnBrk="0" hangingPunct="1"/>
                      <a:endParaRPr kumimoji="0" lang="en-AU" sz="1400" b="1" i="0" u="none" strike="noStrike" kern="1200" cap="none" normalizeH="0" baseline="0" dirty="0">
                        <a:ln>
                          <a:noFill/>
                        </a:ln>
                        <a:solidFill>
                          <a:srgbClr val="FFFFFF"/>
                        </a:solidFill>
                        <a:effectLst/>
                        <a:latin typeface="+mn-lt"/>
                        <a:ea typeface="ＭＳ Ｐゴシック" pitchFamily="-65" charset="-128"/>
                        <a:cs typeface="+mn-cs"/>
                      </a:endParaRP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650355773"/>
                  </a:ext>
                </a:extLst>
              </a:tr>
              <a:tr h="295380">
                <a:tc vMerge="1">
                  <a:txBody>
                    <a:bodyPr/>
                    <a:lstStyle>
                      <a:lvl1pPr marL="0" algn="l" defTabSz="914332" rtl="0" eaLnBrk="1" latinLnBrk="0" hangingPunct="1">
                        <a:defRPr sz="1801" b="1" kern="1200">
                          <a:solidFill>
                            <a:schemeClr val="lt1"/>
                          </a:solidFill>
                          <a:latin typeface="Arial"/>
                        </a:defRPr>
                      </a:lvl1pPr>
                      <a:lvl2pPr marL="457166" algn="l" defTabSz="914332" rtl="0" eaLnBrk="1" latinLnBrk="0" hangingPunct="1">
                        <a:defRPr sz="1801" b="1" kern="1200">
                          <a:solidFill>
                            <a:schemeClr val="lt1"/>
                          </a:solidFill>
                          <a:latin typeface="Arial"/>
                        </a:defRPr>
                      </a:lvl2pPr>
                      <a:lvl3pPr marL="914332" algn="l" defTabSz="914332" rtl="0" eaLnBrk="1" latinLnBrk="0" hangingPunct="1">
                        <a:defRPr sz="1801" b="1" kern="1200">
                          <a:solidFill>
                            <a:schemeClr val="lt1"/>
                          </a:solidFill>
                          <a:latin typeface="Arial"/>
                        </a:defRPr>
                      </a:lvl3pPr>
                      <a:lvl4pPr marL="1371496" algn="l" defTabSz="914332" rtl="0" eaLnBrk="1" latinLnBrk="0" hangingPunct="1">
                        <a:defRPr sz="1801" b="1" kern="1200">
                          <a:solidFill>
                            <a:schemeClr val="lt1"/>
                          </a:solidFill>
                          <a:latin typeface="Arial"/>
                        </a:defRPr>
                      </a:lvl4pPr>
                      <a:lvl5pPr marL="1828664" algn="l" defTabSz="914332" rtl="0" eaLnBrk="1" latinLnBrk="0" hangingPunct="1">
                        <a:defRPr sz="1801" b="1" kern="1200">
                          <a:solidFill>
                            <a:schemeClr val="lt1"/>
                          </a:solidFill>
                          <a:latin typeface="Arial"/>
                        </a:defRPr>
                      </a:lvl5pPr>
                      <a:lvl6pPr marL="2285830" algn="l" defTabSz="914332" rtl="0" eaLnBrk="1" latinLnBrk="0" hangingPunct="1">
                        <a:defRPr sz="1801" b="1" kern="1200">
                          <a:solidFill>
                            <a:schemeClr val="lt1"/>
                          </a:solidFill>
                          <a:latin typeface="Arial"/>
                        </a:defRPr>
                      </a:lvl6pPr>
                      <a:lvl7pPr marL="2742994" algn="l" defTabSz="914332" rtl="0" eaLnBrk="1" latinLnBrk="0" hangingPunct="1">
                        <a:defRPr sz="1801" b="1" kern="1200">
                          <a:solidFill>
                            <a:schemeClr val="lt1"/>
                          </a:solidFill>
                          <a:latin typeface="Arial"/>
                        </a:defRPr>
                      </a:lvl7pPr>
                      <a:lvl8pPr marL="3200160" algn="l" defTabSz="914332" rtl="0" eaLnBrk="1" latinLnBrk="0" hangingPunct="1">
                        <a:defRPr sz="1801" b="1" kern="1200">
                          <a:solidFill>
                            <a:schemeClr val="lt1"/>
                          </a:solidFill>
                          <a:latin typeface="Arial"/>
                        </a:defRPr>
                      </a:lvl8pPr>
                      <a:lvl9pPr marL="3657326" algn="l" defTabSz="914332" rtl="0" eaLnBrk="1" latinLnBrk="0" hangingPunct="1">
                        <a:defRPr sz="1801" b="1" kern="1200">
                          <a:solidFill>
                            <a:schemeClr val="lt1"/>
                          </a:solidFill>
                          <a:latin typeface="Arial"/>
                        </a:defRPr>
                      </a:lvl9pPr>
                    </a:lstStyle>
                    <a:p>
                      <a:pPr marL="0" algn="l" defTabSz="914400" rtl="0" eaLnBrk="1" latinLnBrk="0" hangingPunct="1"/>
                      <a:endParaRPr kumimoji="0" lang="en-AU" sz="1400" b="0" i="0" u="none" strike="noStrike" kern="1200" cap="none" normalizeH="0" baseline="0" dirty="0">
                        <a:ln>
                          <a:noFill/>
                        </a:ln>
                        <a:solidFill>
                          <a:srgbClr val="FFFFFF"/>
                        </a:solidFill>
                        <a:effectLst/>
                        <a:latin typeface="+mn-lt"/>
                        <a:ea typeface="ＭＳ Ｐゴシック" pitchFamily="-65" charset="-128"/>
                        <a:cs typeface="+mn-cs"/>
                      </a:endParaRPr>
                    </a:p>
                  </a:txBody>
                  <a:tcPr marL="72000" marR="72000" marT="72000" marB="7200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chemeClr val="tx1"/>
                    </a:solidFill>
                  </a:tcPr>
                </a:tc>
                <a:tc>
                  <a:txBody>
                    <a:bodyPr/>
                    <a:lstStyle>
                      <a:lvl1pPr marL="0" algn="l" defTabSz="914332" rtl="0" eaLnBrk="1" latinLnBrk="0" hangingPunct="1">
                        <a:defRPr sz="1801" b="1" kern="1200">
                          <a:solidFill>
                            <a:schemeClr val="lt1"/>
                          </a:solidFill>
                          <a:latin typeface="Arial"/>
                        </a:defRPr>
                      </a:lvl1pPr>
                      <a:lvl2pPr marL="457166" algn="l" defTabSz="914332" rtl="0" eaLnBrk="1" latinLnBrk="0" hangingPunct="1">
                        <a:defRPr sz="1801" b="1" kern="1200">
                          <a:solidFill>
                            <a:schemeClr val="lt1"/>
                          </a:solidFill>
                          <a:latin typeface="Arial"/>
                        </a:defRPr>
                      </a:lvl2pPr>
                      <a:lvl3pPr marL="914332" algn="l" defTabSz="914332" rtl="0" eaLnBrk="1" latinLnBrk="0" hangingPunct="1">
                        <a:defRPr sz="1801" b="1" kern="1200">
                          <a:solidFill>
                            <a:schemeClr val="lt1"/>
                          </a:solidFill>
                          <a:latin typeface="Arial"/>
                        </a:defRPr>
                      </a:lvl3pPr>
                      <a:lvl4pPr marL="1371496" algn="l" defTabSz="914332" rtl="0" eaLnBrk="1" latinLnBrk="0" hangingPunct="1">
                        <a:defRPr sz="1801" b="1" kern="1200">
                          <a:solidFill>
                            <a:schemeClr val="lt1"/>
                          </a:solidFill>
                          <a:latin typeface="Arial"/>
                        </a:defRPr>
                      </a:lvl4pPr>
                      <a:lvl5pPr marL="1828664" algn="l" defTabSz="914332" rtl="0" eaLnBrk="1" latinLnBrk="0" hangingPunct="1">
                        <a:defRPr sz="1801" b="1" kern="1200">
                          <a:solidFill>
                            <a:schemeClr val="lt1"/>
                          </a:solidFill>
                          <a:latin typeface="Arial"/>
                        </a:defRPr>
                      </a:lvl5pPr>
                      <a:lvl6pPr marL="2285830" algn="l" defTabSz="914332" rtl="0" eaLnBrk="1" latinLnBrk="0" hangingPunct="1">
                        <a:defRPr sz="1801" b="1" kern="1200">
                          <a:solidFill>
                            <a:schemeClr val="lt1"/>
                          </a:solidFill>
                          <a:latin typeface="Arial"/>
                        </a:defRPr>
                      </a:lvl6pPr>
                      <a:lvl7pPr marL="2742994" algn="l" defTabSz="914332" rtl="0" eaLnBrk="1" latinLnBrk="0" hangingPunct="1">
                        <a:defRPr sz="1801" b="1" kern="1200">
                          <a:solidFill>
                            <a:schemeClr val="lt1"/>
                          </a:solidFill>
                          <a:latin typeface="Arial"/>
                        </a:defRPr>
                      </a:lvl7pPr>
                      <a:lvl8pPr marL="3200160" algn="l" defTabSz="914332" rtl="0" eaLnBrk="1" latinLnBrk="0" hangingPunct="1">
                        <a:defRPr sz="1801" b="1" kern="1200">
                          <a:solidFill>
                            <a:schemeClr val="lt1"/>
                          </a:solidFill>
                          <a:latin typeface="Arial"/>
                        </a:defRPr>
                      </a:lvl8pPr>
                      <a:lvl9pPr marL="3657326" algn="l" defTabSz="914332" rtl="0" eaLnBrk="1" latinLnBrk="0" hangingPunct="1">
                        <a:defRPr sz="1801" b="1" kern="1200">
                          <a:solidFill>
                            <a:schemeClr val="lt1"/>
                          </a:solidFill>
                          <a:latin typeface="Arial"/>
                        </a:defRPr>
                      </a:lvl9p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1 year</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3 years</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5 years</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7 years</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 10 years</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360000">
                <a:tc>
                  <a:txBody>
                    <a:bodyPr/>
                    <a:lstStyle/>
                    <a:p>
                      <a:r>
                        <a:rPr lang="en-AU" sz="1400" u="none" strike="noStrike" kern="1200" baseline="0" dirty="0">
                          <a:solidFill>
                            <a:schemeClr val="dk1"/>
                          </a:solidFill>
                          <a:latin typeface="+mn-lt"/>
                          <a:ea typeface="+mn-ea"/>
                          <a:cs typeface="+mn-cs"/>
                        </a:rPr>
                        <a:t>MLC Index Plus – Conservative </a:t>
                      </a:r>
                    </a:p>
                  </a:txBody>
                  <a:tcPr marL="108000" marR="72000" marT="54000" marB="7200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defRPr/>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defRPr/>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defRPr/>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extLst>
                  <a:ext uri="{0D108BD9-81ED-4DB2-BD59-A6C34878D82A}">
                    <a16:rowId xmlns:a16="http://schemas.microsoft.com/office/drawing/2014/main" val="96488980"/>
                  </a:ext>
                </a:extLst>
              </a:tr>
              <a:tr h="360000">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en-AU" sz="1400" u="none" strike="noStrike" kern="1200" baseline="0" dirty="0">
                          <a:solidFill>
                            <a:schemeClr val="dk1"/>
                          </a:solidFill>
                          <a:latin typeface="+mn-lt"/>
                          <a:ea typeface="+mn-ea"/>
                          <a:cs typeface="+mn-cs"/>
                        </a:rPr>
                        <a:t>MLC Index Plus – Balanced</a:t>
                      </a:r>
                    </a:p>
                  </a:txBody>
                  <a:tcPr marL="108000" marR="72000" marT="54000" marB="7200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extLst>
                  <a:ext uri="{0D108BD9-81ED-4DB2-BD59-A6C34878D82A}">
                    <a16:rowId xmlns:a16="http://schemas.microsoft.com/office/drawing/2014/main" val="1606860728"/>
                  </a:ext>
                </a:extLst>
              </a:tr>
              <a:tr h="360000">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en-AU" sz="1400" u="none" strike="noStrike" kern="1200" baseline="0" dirty="0">
                          <a:solidFill>
                            <a:schemeClr val="dk1"/>
                          </a:solidFill>
                          <a:latin typeface="+mn-lt"/>
                          <a:ea typeface="+mn-ea"/>
                          <a:cs typeface="+mn-cs"/>
                        </a:rPr>
                        <a:t>MLC Index Plus – Growth*</a:t>
                      </a:r>
                    </a:p>
                  </a:txBody>
                  <a:tcPr marL="108000" marR="72000" marT="54000" marB="7200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extLst>
                  <a:ext uri="{0D108BD9-81ED-4DB2-BD59-A6C34878D82A}">
                    <a16:rowId xmlns:a16="http://schemas.microsoft.com/office/drawing/2014/main" val="1693179808"/>
                  </a:ext>
                </a:extLst>
              </a:tr>
            </a:tbl>
          </a:graphicData>
        </a:graphic>
      </p:graphicFrame>
      <p:sp>
        <p:nvSpPr>
          <p:cNvPr id="7" name="TextBox 6">
            <a:extLst>
              <a:ext uri="{FF2B5EF4-FFF2-40B4-BE49-F238E27FC236}">
                <a16:creationId xmlns:a16="http://schemas.microsoft.com/office/drawing/2014/main" id="{50EA4EA8-B6E4-B961-6809-51C51B956042}"/>
              </a:ext>
            </a:extLst>
          </p:cNvPr>
          <p:cNvSpPr txBox="1"/>
          <p:nvPr/>
        </p:nvSpPr>
        <p:spPr>
          <a:xfrm>
            <a:off x="388679" y="6015283"/>
            <a:ext cx="1139850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Arial" panose="020B0604020202020204"/>
                <a:ea typeface="+mn-ea"/>
                <a:cs typeface="+mn-cs"/>
              </a:rPr>
              <a:t>*When share markets are outperforming other asset classes, MLC Index Plus Growth is disadvantaged because it’s included in the 80-100 Morningstar universe survey, the same universe as MLC MultiSeries 90, MultiActive High Growth and MLC MultiActive Geared.</a:t>
            </a:r>
          </a:p>
        </p:txBody>
      </p:sp>
    </p:spTree>
    <p:extLst>
      <p:ext uri="{BB962C8B-B14F-4D97-AF65-F5344CB8AC3E}">
        <p14:creationId xmlns:p14="http://schemas.microsoft.com/office/powerpoint/2010/main" val="1014724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02AE61-13E6-4181-8B63-9F1A648BDFA2}"/>
              </a:ext>
            </a:extLst>
          </p:cNvPr>
          <p:cNvSpPr/>
          <p:nvPr/>
        </p:nvSpPr>
        <p:spPr>
          <a:xfrm>
            <a:off x="0" y="1402080"/>
            <a:ext cx="12192000" cy="54559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5588252-E579-4F8F-AD68-C427416D07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759001" y="480703"/>
            <a:ext cx="9720000" cy="516637"/>
          </a:xfrm>
        </p:spPr>
        <p:txBody>
          <a:bodyPr/>
          <a:lstStyle/>
          <a:p>
            <a:r>
              <a:rPr lang="en-AU" sz="2400" dirty="0">
                <a:solidFill>
                  <a:schemeClr val="tx1"/>
                </a:solidFill>
                <a:latin typeface="Arial" charset="0"/>
                <a:cs typeface="Arial" charset="0"/>
              </a:rPr>
              <a:t>MLC Wholesale Horizon</a:t>
            </a:r>
            <a:br>
              <a:rPr lang="en-AU" sz="2400" dirty="0">
                <a:solidFill>
                  <a:schemeClr val="tx1"/>
                </a:solidFill>
                <a:latin typeface="Arial" charset="0"/>
                <a:cs typeface="Arial" charset="0"/>
              </a:rPr>
            </a:br>
            <a:r>
              <a:rPr lang="en-AU" sz="2000" b="0" dirty="0">
                <a:solidFill>
                  <a:schemeClr val="accent1"/>
                </a:solidFill>
                <a:latin typeface="Arial" charset="0"/>
                <a:cs typeface="Arial" charset="0"/>
              </a:rPr>
              <a:t>Returns relative to peers in Morningstar survey</a:t>
            </a:r>
            <a:endParaRPr lang="en-AU" sz="2400" b="0" dirty="0">
              <a:solidFill>
                <a:schemeClr val="accent1"/>
              </a:solidFill>
            </a:endParaRPr>
          </a:p>
        </p:txBody>
      </p:sp>
      <p:graphicFrame>
        <p:nvGraphicFramePr>
          <p:cNvPr id="13" name="Table 12">
            <a:extLst>
              <a:ext uri="{FF2B5EF4-FFF2-40B4-BE49-F238E27FC236}">
                <a16:creationId xmlns:a16="http://schemas.microsoft.com/office/drawing/2014/main" id="{89A46F92-90A5-4831-9D06-FCE1F057E0AE}"/>
              </a:ext>
            </a:extLst>
          </p:cNvPr>
          <p:cNvGraphicFramePr>
            <a:graphicFrameLocks noGrp="1"/>
          </p:cNvGraphicFramePr>
          <p:nvPr>
            <p:extLst>
              <p:ext uri="{D42A27DB-BD31-4B8C-83A1-F6EECF244321}">
                <p14:modId xmlns:p14="http://schemas.microsoft.com/office/powerpoint/2010/main" val="1111127605"/>
              </p:ext>
            </p:extLst>
          </p:nvPr>
        </p:nvGraphicFramePr>
        <p:xfrm>
          <a:off x="538030" y="1998801"/>
          <a:ext cx="10469452" cy="2610016"/>
        </p:xfrm>
        <a:graphic>
          <a:graphicData uri="http://schemas.openxmlformats.org/drawingml/2006/table">
            <a:tbl>
              <a:tblPr firstRow="1" bandRow="1"/>
              <a:tblGrid>
                <a:gridCol w="1495636">
                  <a:extLst>
                    <a:ext uri="{9D8B030D-6E8A-4147-A177-3AD203B41FA5}">
                      <a16:colId xmlns:a16="http://schemas.microsoft.com/office/drawing/2014/main" val="20000"/>
                    </a:ext>
                  </a:extLst>
                </a:gridCol>
                <a:gridCol w="1495636">
                  <a:extLst>
                    <a:ext uri="{9D8B030D-6E8A-4147-A177-3AD203B41FA5}">
                      <a16:colId xmlns:a16="http://schemas.microsoft.com/office/drawing/2014/main" val="20002"/>
                    </a:ext>
                  </a:extLst>
                </a:gridCol>
                <a:gridCol w="1495636">
                  <a:extLst>
                    <a:ext uri="{9D8B030D-6E8A-4147-A177-3AD203B41FA5}">
                      <a16:colId xmlns:a16="http://schemas.microsoft.com/office/drawing/2014/main" val="3060378465"/>
                    </a:ext>
                  </a:extLst>
                </a:gridCol>
                <a:gridCol w="1495636">
                  <a:extLst>
                    <a:ext uri="{9D8B030D-6E8A-4147-A177-3AD203B41FA5}">
                      <a16:colId xmlns:a16="http://schemas.microsoft.com/office/drawing/2014/main" val="3850564250"/>
                    </a:ext>
                  </a:extLst>
                </a:gridCol>
                <a:gridCol w="1495636">
                  <a:extLst>
                    <a:ext uri="{9D8B030D-6E8A-4147-A177-3AD203B41FA5}">
                      <a16:colId xmlns:a16="http://schemas.microsoft.com/office/drawing/2014/main" val="366105530"/>
                    </a:ext>
                  </a:extLst>
                </a:gridCol>
                <a:gridCol w="1495636">
                  <a:extLst>
                    <a:ext uri="{9D8B030D-6E8A-4147-A177-3AD203B41FA5}">
                      <a16:colId xmlns:a16="http://schemas.microsoft.com/office/drawing/2014/main" val="3260811033"/>
                    </a:ext>
                  </a:extLst>
                </a:gridCol>
                <a:gridCol w="1495636">
                  <a:extLst>
                    <a:ext uri="{9D8B030D-6E8A-4147-A177-3AD203B41FA5}">
                      <a16:colId xmlns:a16="http://schemas.microsoft.com/office/drawing/2014/main" val="3448457940"/>
                    </a:ext>
                  </a:extLst>
                </a:gridCol>
              </a:tblGrid>
              <a:tr h="295380">
                <a:tc rowSpan="2">
                  <a:txBody>
                    <a:bodyPr/>
                    <a:lstStyle/>
                    <a:p>
                      <a:pPr marL="0" algn="l"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Portfolio</a:t>
                      </a:r>
                    </a:p>
                  </a:txBody>
                  <a:tcPr marL="72000" marR="72000" marT="72000" marB="7200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6">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n-AU" sz="1400" b="1" dirty="0">
                          <a:solidFill>
                            <a:schemeClr val="bg1"/>
                          </a:solidFill>
                        </a:rPr>
                        <a:t>Quartile performance rankings using returns to</a:t>
                      </a:r>
                      <a:r>
                        <a:rPr lang="en-AU" sz="1400" b="1" baseline="0" dirty="0">
                          <a:solidFill>
                            <a:schemeClr val="bg1"/>
                          </a:solidFill>
                        </a:rPr>
                        <a:t> 31 March 2025</a:t>
                      </a:r>
                      <a:endParaRPr lang="en-AU" sz="1400" b="1" dirty="0">
                        <a:solidFill>
                          <a:schemeClr val="bg1"/>
                        </a:solidFill>
                      </a:endParaRPr>
                    </a:p>
                    <a:p>
                      <a:pPr algn="ctr"/>
                      <a:endParaRPr lang="en-AU" sz="1400" b="1" dirty="0">
                        <a:solidFill>
                          <a:schemeClr val="bg1"/>
                        </a:solidFill>
                      </a:endParaRP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marL="0" algn="l" defTabSz="914400" rtl="0" eaLnBrk="1" latinLnBrk="0" hangingPunct="1"/>
                      <a:endParaRPr kumimoji="0" lang="en-AU" sz="1400" b="1" i="0" u="none" strike="noStrike" kern="1200" cap="none" normalizeH="0" baseline="0" dirty="0">
                        <a:ln>
                          <a:noFill/>
                        </a:ln>
                        <a:solidFill>
                          <a:srgbClr val="FFFFFF"/>
                        </a:solidFill>
                        <a:effectLst/>
                        <a:latin typeface="+mn-lt"/>
                        <a:ea typeface="ＭＳ Ｐゴシック" pitchFamily="-65" charset="-128"/>
                        <a:cs typeface="+mn-cs"/>
                      </a:endParaRP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marL="0" algn="l" defTabSz="914400" rtl="0" eaLnBrk="1" latinLnBrk="0" hangingPunct="1"/>
                      <a:endParaRPr kumimoji="0" lang="en-AU" sz="1400" b="1" i="0" u="none" strike="noStrike" kern="1200" cap="none" normalizeH="0" baseline="0" dirty="0">
                        <a:ln>
                          <a:noFill/>
                        </a:ln>
                        <a:solidFill>
                          <a:srgbClr val="FFFFFF"/>
                        </a:solidFill>
                        <a:effectLst/>
                        <a:latin typeface="+mn-lt"/>
                        <a:ea typeface="ＭＳ Ｐゴシック" pitchFamily="-65" charset="-128"/>
                        <a:cs typeface="+mn-cs"/>
                      </a:endParaRP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AU"/>
                    </a:p>
                  </a:txBody>
                  <a:tcPr/>
                </a:tc>
                <a:tc hMerge="1">
                  <a:txBody>
                    <a:bodyPr/>
                    <a:lstStyle/>
                    <a:p>
                      <a:pPr marL="0" algn="l" defTabSz="914400" rtl="0" eaLnBrk="1" latinLnBrk="0" hangingPunct="1"/>
                      <a:endParaRPr kumimoji="0" lang="en-AU" sz="1400" b="1" i="0" u="none" strike="noStrike" kern="1200" cap="none" normalizeH="0" baseline="0" dirty="0">
                        <a:ln>
                          <a:noFill/>
                        </a:ln>
                        <a:solidFill>
                          <a:srgbClr val="FFFFFF"/>
                        </a:solidFill>
                        <a:effectLst/>
                        <a:latin typeface="+mn-lt"/>
                        <a:ea typeface="ＭＳ Ｐゴシック" pitchFamily="-65" charset="-128"/>
                        <a:cs typeface="+mn-cs"/>
                      </a:endParaRP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AU" sz="1400" b="1" dirty="0">
                        <a:solidFill>
                          <a:schemeClr val="bg1"/>
                        </a:solidFill>
                      </a:endParaRP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650355773"/>
                  </a:ext>
                </a:extLst>
              </a:tr>
              <a:tr h="368477">
                <a:tc vMerge="1">
                  <a:txBody>
                    <a:bodyPr/>
                    <a:lstStyle>
                      <a:lvl1pPr marL="0" algn="l" defTabSz="914332" rtl="0" eaLnBrk="1" latinLnBrk="0" hangingPunct="1">
                        <a:defRPr sz="1801" b="1" kern="1200">
                          <a:solidFill>
                            <a:schemeClr val="lt1"/>
                          </a:solidFill>
                          <a:latin typeface="Arial"/>
                        </a:defRPr>
                      </a:lvl1pPr>
                      <a:lvl2pPr marL="457166" algn="l" defTabSz="914332" rtl="0" eaLnBrk="1" latinLnBrk="0" hangingPunct="1">
                        <a:defRPr sz="1801" b="1" kern="1200">
                          <a:solidFill>
                            <a:schemeClr val="lt1"/>
                          </a:solidFill>
                          <a:latin typeface="Arial"/>
                        </a:defRPr>
                      </a:lvl2pPr>
                      <a:lvl3pPr marL="914332" algn="l" defTabSz="914332" rtl="0" eaLnBrk="1" latinLnBrk="0" hangingPunct="1">
                        <a:defRPr sz="1801" b="1" kern="1200">
                          <a:solidFill>
                            <a:schemeClr val="lt1"/>
                          </a:solidFill>
                          <a:latin typeface="Arial"/>
                        </a:defRPr>
                      </a:lvl3pPr>
                      <a:lvl4pPr marL="1371496" algn="l" defTabSz="914332" rtl="0" eaLnBrk="1" latinLnBrk="0" hangingPunct="1">
                        <a:defRPr sz="1801" b="1" kern="1200">
                          <a:solidFill>
                            <a:schemeClr val="lt1"/>
                          </a:solidFill>
                          <a:latin typeface="Arial"/>
                        </a:defRPr>
                      </a:lvl4pPr>
                      <a:lvl5pPr marL="1828664" algn="l" defTabSz="914332" rtl="0" eaLnBrk="1" latinLnBrk="0" hangingPunct="1">
                        <a:defRPr sz="1801" b="1" kern="1200">
                          <a:solidFill>
                            <a:schemeClr val="lt1"/>
                          </a:solidFill>
                          <a:latin typeface="Arial"/>
                        </a:defRPr>
                      </a:lvl5pPr>
                      <a:lvl6pPr marL="2285830" algn="l" defTabSz="914332" rtl="0" eaLnBrk="1" latinLnBrk="0" hangingPunct="1">
                        <a:defRPr sz="1801" b="1" kern="1200">
                          <a:solidFill>
                            <a:schemeClr val="lt1"/>
                          </a:solidFill>
                          <a:latin typeface="Arial"/>
                        </a:defRPr>
                      </a:lvl6pPr>
                      <a:lvl7pPr marL="2742994" algn="l" defTabSz="914332" rtl="0" eaLnBrk="1" latinLnBrk="0" hangingPunct="1">
                        <a:defRPr sz="1801" b="1" kern="1200">
                          <a:solidFill>
                            <a:schemeClr val="lt1"/>
                          </a:solidFill>
                          <a:latin typeface="Arial"/>
                        </a:defRPr>
                      </a:lvl7pPr>
                      <a:lvl8pPr marL="3200160" algn="l" defTabSz="914332" rtl="0" eaLnBrk="1" latinLnBrk="0" hangingPunct="1">
                        <a:defRPr sz="1801" b="1" kern="1200">
                          <a:solidFill>
                            <a:schemeClr val="lt1"/>
                          </a:solidFill>
                          <a:latin typeface="Arial"/>
                        </a:defRPr>
                      </a:lvl8pPr>
                      <a:lvl9pPr marL="3657326" algn="l" defTabSz="914332" rtl="0" eaLnBrk="1" latinLnBrk="0" hangingPunct="1">
                        <a:defRPr sz="1801" b="1" kern="1200">
                          <a:solidFill>
                            <a:schemeClr val="lt1"/>
                          </a:solidFill>
                          <a:latin typeface="Arial"/>
                        </a:defRPr>
                      </a:lvl9pPr>
                    </a:lstStyle>
                    <a:p>
                      <a:pPr marL="0" algn="l" defTabSz="914400" rtl="0" eaLnBrk="1" latinLnBrk="0" hangingPunct="1"/>
                      <a:endParaRPr kumimoji="0" lang="en-AU" sz="1400" b="0" i="0" u="none" strike="noStrike" kern="1200" cap="none" normalizeH="0" baseline="0" dirty="0">
                        <a:ln>
                          <a:noFill/>
                        </a:ln>
                        <a:solidFill>
                          <a:srgbClr val="FFFFFF"/>
                        </a:solidFill>
                        <a:effectLst/>
                        <a:latin typeface="+mn-lt"/>
                        <a:ea typeface="ＭＳ Ｐゴシック" pitchFamily="-65" charset="-128"/>
                        <a:cs typeface="+mn-cs"/>
                      </a:endParaRPr>
                    </a:p>
                  </a:txBody>
                  <a:tcPr marL="72000" marR="72000" marT="72000" marB="7200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chemeClr val="tx1"/>
                    </a:solidFill>
                  </a:tcPr>
                </a:tc>
                <a:tc>
                  <a:txBody>
                    <a:bodyPr/>
                    <a:lstStyle>
                      <a:lvl1pPr marL="0" algn="l" defTabSz="914332" rtl="0" eaLnBrk="1" latinLnBrk="0" hangingPunct="1">
                        <a:defRPr sz="1801" b="1" kern="1200">
                          <a:solidFill>
                            <a:schemeClr val="lt1"/>
                          </a:solidFill>
                          <a:latin typeface="Arial"/>
                        </a:defRPr>
                      </a:lvl1pPr>
                      <a:lvl2pPr marL="457166" algn="l" defTabSz="914332" rtl="0" eaLnBrk="1" latinLnBrk="0" hangingPunct="1">
                        <a:defRPr sz="1801" b="1" kern="1200">
                          <a:solidFill>
                            <a:schemeClr val="lt1"/>
                          </a:solidFill>
                          <a:latin typeface="Arial"/>
                        </a:defRPr>
                      </a:lvl2pPr>
                      <a:lvl3pPr marL="914332" algn="l" defTabSz="914332" rtl="0" eaLnBrk="1" latinLnBrk="0" hangingPunct="1">
                        <a:defRPr sz="1801" b="1" kern="1200">
                          <a:solidFill>
                            <a:schemeClr val="lt1"/>
                          </a:solidFill>
                          <a:latin typeface="Arial"/>
                        </a:defRPr>
                      </a:lvl3pPr>
                      <a:lvl4pPr marL="1371496" algn="l" defTabSz="914332" rtl="0" eaLnBrk="1" latinLnBrk="0" hangingPunct="1">
                        <a:defRPr sz="1801" b="1" kern="1200">
                          <a:solidFill>
                            <a:schemeClr val="lt1"/>
                          </a:solidFill>
                          <a:latin typeface="Arial"/>
                        </a:defRPr>
                      </a:lvl4pPr>
                      <a:lvl5pPr marL="1828664" algn="l" defTabSz="914332" rtl="0" eaLnBrk="1" latinLnBrk="0" hangingPunct="1">
                        <a:defRPr sz="1801" b="1" kern="1200">
                          <a:solidFill>
                            <a:schemeClr val="lt1"/>
                          </a:solidFill>
                          <a:latin typeface="Arial"/>
                        </a:defRPr>
                      </a:lvl5pPr>
                      <a:lvl6pPr marL="2285830" algn="l" defTabSz="914332" rtl="0" eaLnBrk="1" latinLnBrk="0" hangingPunct="1">
                        <a:defRPr sz="1801" b="1" kern="1200">
                          <a:solidFill>
                            <a:schemeClr val="lt1"/>
                          </a:solidFill>
                          <a:latin typeface="Arial"/>
                        </a:defRPr>
                      </a:lvl6pPr>
                      <a:lvl7pPr marL="2742994" algn="l" defTabSz="914332" rtl="0" eaLnBrk="1" latinLnBrk="0" hangingPunct="1">
                        <a:defRPr sz="1801" b="1" kern="1200">
                          <a:solidFill>
                            <a:schemeClr val="lt1"/>
                          </a:solidFill>
                          <a:latin typeface="Arial"/>
                        </a:defRPr>
                      </a:lvl7pPr>
                      <a:lvl8pPr marL="3200160" algn="l" defTabSz="914332" rtl="0" eaLnBrk="1" latinLnBrk="0" hangingPunct="1">
                        <a:defRPr sz="1801" b="1" kern="1200">
                          <a:solidFill>
                            <a:schemeClr val="lt1"/>
                          </a:solidFill>
                          <a:latin typeface="Arial"/>
                        </a:defRPr>
                      </a:lvl8pPr>
                      <a:lvl9pPr marL="3657326" algn="l" defTabSz="914332" rtl="0" eaLnBrk="1" latinLnBrk="0" hangingPunct="1">
                        <a:defRPr sz="1801" b="1" kern="1200">
                          <a:solidFill>
                            <a:schemeClr val="lt1"/>
                          </a:solidFill>
                          <a:latin typeface="Arial"/>
                        </a:defRPr>
                      </a:lvl9p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1 year</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3 years</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5 years</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7 years</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 10 years</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20 years</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425939">
                <a:tc>
                  <a:txBody>
                    <a:bodyPr/>
                    <a:lstStyle>
                      <a:lvl1pPr marL="0" algn="l" defTabSz="914332" rtl="0" eaLnBrk="1" latinLnBrk="0" hangingPunct="1">
                        <a:defRPr sz="1801" kern="1200">
                          <a:solidFill>
                            <a:schemeClr val="dk1"/>
                          </a:solidFill>
                          <a:latin typeface="Arial"/>
                        </a:defRPr>
                      </a:lvl1pPr>
                      <a:lvl2pPr marL="457166" algn="l" defTabSz="914332" rtl="0" eaLnBrk="1" latinLnBrk="0" hangingPunct="1">
                        <a:defRPr sz="1801" kern="1200">
                          <a:solidFill>
                            <a:schemeClr val="dk1"/>
                          </a:solidFill>
                          <a:latin typeface="Arial"/>
                        </a:defRPr>
                      </a:lvl2pPr>
                      <a:lvl3pPr marL="914332" algn="l" defTabSz="914332" rtl="0" eaLnBrk="1" latinLnBrk="0" hangingPunct="1">
                        <a:defRPr sz="1801" kern="1200">
                          <a:solidFill>
                            <a:schemeClr val="dk1"/>
                          </a:solidFill>
                          <a:latin typeface="Arial"/>
                        </a:defRPr>
                      </a:lvl3pPr>
                      <a:lvl4pPr marL="1371496" algn="l" defTabSz="914332" rtl="0" eaLnBrk="1" latinLnBrk="0" hangingPunct="1">
                        <a:defRPr sz="1801" kern="1200">
                          <a:solidFill>
                            <a:schemeClr val="dk1"/>
                          </a:solidFill>
                          <a:latin typeface="Arial"/>
                        </a:defRPr>
                      </a:lvl4pPr>
                      <a:lvl5pPr marL="1828664" algn="l" defTabSz="914332" rtl="0" eaLnBrk="1" latinLnBrk="0" hangingPunct="1">
                        <a:defRPr sz="1801" kern="1200">
                          <a:solidFill>
                            <a:schemeClr val="dk1"/>
                          </a:solidFill>
                          <a:latin typeface="Arial"/>
                        </a:defRPr>
                      </a:lvl5pPr>
                      <a:lvl6pPr marL="2285830" algn="l" defTabSz="914332" rtl="0" eaLnBrk="1" latinLnBrk="0" hangingPunct="1">
                        <a:defRPr sz="1801" kern="1200">
                          <a:solidFill>
                            <a:schemeClr val="dk1"/>
                          </a:solidFill>
                          <a:latin typeface="Arial"/>
                        </a:defRPr>
                      </a:lvl6pPr>
                      <a:lvl7pPr marL="2742994" algn="l" defTabSz="914332" rtl="0" eaLnBrk="1" latinLnBrk="0" hangingPunct="1">
                        <a:defRPr sz="1801" kern="1200">
                          <a:solidFill>
                            <a:schemeClr val="dk1"/>
                          </a:solidFill>
                          <a:latin typeface="Arial"/>
                        </a:defRPr>
                      </a:lvl7pPr>
                      <a:lvl8pPr marL="3200160" algn="l" defTabSz="914332" rtl="0" eaLnBrk="1" latinLnBrk="0" hangingPunct="1">
                        <a:defRPr sz="1801" kern="1200">
                          <a:solidFill>
                            <a:schemeClr val="dk1"/>
                          </a:solidFill>
                          <a:latin typeface="Arial"/>
                        </a:defRPr>
                      </a:lvl8pPr>
                      <a:lvl9pPr marL="3657326" algn="l" defTabSz="914332" rtl="0" eaLnBrk="1" latinLnBrk="0" hangingPunct="1">
                        <a:defRPr sz="1801" kern="1200">
                          <a:solidFill>
                            <a:schemeClr val="dk1"/>
                          </a:solidFill>
                          <a:latin typeface="Arial"/>
                        </a:defRPr>
                      </a:lvl9pPr>
                    </a:lstStyle>
                    <a:p>
                      <a:pPr marL="0" marR="0" lvl="0" indent="0" algn="l" defTabSz="914400" rtl="0" eaLnBrk="1" fontAlgn="auto" latinLnBrk="0" hangingPunct="1">
                        <a:lnSpc>
                          <a:spcPct val="100000"/>
                        </a:lnSpc>
                        <a:spcBef>
                          <a:spcPts val="300"/>
                        </a:spcBef>
                        <a:spcAft>
                          <a:spcPts val="600"/>
                        </a:spcAft>
                        <a:buClrTx/>
                        <a:buSzTx/>
                        <a:buFontTx/>
                        <a:buNone/>
                        <a:tabLst/>
                        <a:defRPr/>
                      </a:pPr>
                      <a:r>
                        <a:rPr lang="en-AU" sz="1400" dirty="0"/>
                        <a:t>MLC Horizon 2</a:t>
                      </a:r>
                    </a:p>
                  </a:txBody>
                  <a:tcPr marL="72000" marR="72000" marT="72000" marB="7200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extLst>
                  <a:ext uri="{0D108BD9-81ED-4DB2-BD59-A6C34878D82A}">
                    <a16:rowId xmlns:a16="http://schemas.microsoft.com/office/drawing/2014/main" val="96488980"/>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MLC Horizon 3</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extLst>
                  <a:ext uri="{0D108BD9-81ED-4DB2-BD59-A6C34878D82A}">
                    <a16:rowId xmlns:a16="http://schemas.microsoft.com/office/drawing/2014/main" val="1693179808"/>
                  </a:ext>
                </a:extLst>
              </a:tr>
              <a:tr h="360000">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en-AU" sz="1400" dirty="0"/>
                        <a:t>MLC Horizon 4</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987441985"/>
                  </a:ext>
                </a:extLst>
              </a:tr>
              <a:tr h="360000">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en-AU" sz="1400" dirty="0"/>
                        <a:t>MLC Horizon 5*</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Q4</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extLst>
                  <a:ext uri="{0D108BD9-81ED-4DB2-BD59-A6C34878D82A}">
                    <a16:rowId xmlns:a16="http://schemas.microsoft.com/office/drawing/2014/main" val="3477247662"/>
                  </a:ext>
                </a:extLst>
              </a:tr>
            </a:tbl>
          </a:graphicData>
        </a:graphic>
      </p:graphicFrame>
      <p:sp>
        <p:nvSpPr>
          <p:cNvPr id="9" name="Footer Placeholder 1">
            <a:extLst>
              <a:ext uri="{FF2B5EF4-FFF2-40B4-BE49-F238E27FC236}">
                <a16:creationId xmlns:a16="http://schemas.microsoft.com/office/drawing/2014/main" id="{C4A62C47-3CFE-49A3-ADCB-363D8C7CE5F6}"/>
              </a:ext>
            </a:extLst>
          </p:cNvPr>
          <p:cNvSpPr txBox="1">
            <a:spLocks/>
          </p:cNvSpPr>
          <p:nvPr/>
        </p:nvSpPr>
        <p:spPr>
          <a:xfrm>
            <a:off x="626806" y="6376636"/>
            <a:ext cx="5998850" cy="446658"/>
          </a:xfrm>
          <a:prstGeom prst="rect">
            <a:avLst/>
          </a:prstGeom>
        </p:spPr>
        <p:txBody>
          <a:bodyPr vert="horz" wrap="none" lIns="0" tIns="0" rIns="0" bIns="0" rtlCol="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900" b="0" i="0" u="none" strike="noStrike" kern="1200" cap="none" spc="0" normalizeH="0" baseline="0" noProof="0" dirty="0">
                <a:ln>
                  <a:noFill/>
                </a:ln>
                <a:solidFill>
                  <a:prstClr val="black"/>
                </a:solidFill>
                <a:effectLst/>
                <a:uLnTx/>
                <a:uFillTx/>
                <a:latin typeface="Arial" panose="020B0604020202020204"/>
                <a:ea typeface="+mn-ea"/>
                <a:cs typeface="+mn-cs"/>
              </a:rPr>
              <a:t>Past performance is not indicative of future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900" b="1" i="0" u="none" strike="noStrike" kern="1200" cap="none" spc="0" normalizeH="0" baseline="0" noProof="0" dirty="0">
                <a:ln>
                  <a:noFill/>
                </a:ln>
                <a:solidFill>
                  <a:prstClr val="black"/>
                </a:solidFill>
                <a:effectLst/>
                <a:uLnTx/>
                <a:uFillTx/>
                <a:latin typeface="Arial" panose="020B0604020202020204"/>
                <a:ea typeface="+mn-ea"/>
                <a:cs typeface="+mn-cs"/>
              </a:rPr>
              <a:t>Source</a:t>
            </a:r>
            <a:r>
              <a:rPr kumimoji="0" lang="en-AU" altLang="en-US" sz="900" b="0" i="0" u="none" strike="noStrike" kern="1200" cap="none" spc="0" normalizeH="0" baseline="0" noProof="0" dirty="0">
                <a:ln>
                  <a:noFill/>
                </a:ln>
                <a:solidFill>
                  <a:prstClr val="black"/>
                </a:solidFill>
                <a:effectLst/>
                <a:uLnTx/>
                <a:uFillTx/>
                <a:latin typeface="Arial" panose="020B0604020202020204"/>
                <a:ea typeface="+mn-ea"/>
                <a:cs typeface="+mn-cs"/>
              </a:rPr>
              <a:t>: Morningstar Direct.</a:t>
            </a:r>
          </a:p>
        </p:txBody>
      </p:sp>
      <p:sp>
        <p:nvSpPr>
          <p:cNvPr id="3" name="TextBox 2">
            <a:extLst>
              <a:ext uri="{FF2B5EF4-FFF2-40B4-BE49-F238E27FC236}">
                <a16:creationId xmlns:a16="http://schemas.microsoft.com/office/drawing/2014/main" id="{8EC1C6BB-110E-D692-BC8F-DA9EEF28C9E0}"/>
              </a:ext>
            </a:extLst>
          </p:cNvPr>
          <p:cNvSpPr txBox="1"/>
          <p:nvPr/>
        </p:nvSpPr>
        <p:spPr>
          <a:xfrm>
            <a:off x="538030" y="4685234"/>
            <a:ext cx="104045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prstClr val="black"/>
                </a:solidFill>
                <a:effectLst/>
                <a:uLnTx/>
                <a:uFillTx/>
                <a:latin typeface="Arial" panose="020B0604020202020204"/>
                <a:ea typeface="+mn-ea"/>
                <a:cs typeface="+mn-cs"/>
              </a:rPr>
              <a:t>*When share markets are outperforming other asset classes, MLC Horizon 5 is disadvantaged because it’s included in the 80-100 Morningstar universe survey, the same universe as MLC MultiActive High Growth and MLC MultiActive Geared.</a:t>
            </a:r>
          </a:p>
        </p:txBody>
      </p:sp>
    </p:spTree>
    <p:extLst>
      <p:ext uri="{BB962C8B-B14F-4D97-AF65-F5344CB8AC3E}">
        <p14:creationId xmlns:p14="http://schemas.microsoft.com/office/powerpoint/2010/main" val="3216896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02AE61-13E6-4181-8B63-9F1A648BDFA2}"/>
              </a:ext>
            </a:extLst>
          </p:cNvPr>
          <p:cNvSpPr/>
          <p:nvPr/>
        </p:nvSpPr>
        <p:spPr>
          <a:xfrm>
            <a:off x="0" y="1412240"/>
            <a:ext cx="12192000" cy="54457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5588252-E579-4F8F-AD68-C427416D07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530468" y="533018"/>
            <a:ext cx="9720000" cy="516637"/>
          </a:xfrm>
        </p:spPr>
        <p:txBody>
          <a:bodyPr/>
          <a:lstStyle/>
          <a:p>
            <a:r>
              <a:rPr lang="en-AU" sz="2400" dirty="0">
                <a:solidFill>
                  <a:schemeClr val="tx1"/>
                </a:solidFill>
                <a:latin typeface="Arial" charset="0"/>
                <a:cs typeface="Arial" charset="0"/>
              </a:rPr>
              <a:t>MLC MasterKey Super Fundamentals</a:t>
            </a:r>
            <a:br>
              <a:rPr lang="en-AU" sz="2400" dirty="0">
                <a:solidFill>
                  <a:schemeClr val="tx1"/>
                </a:solidFill>
                <a:latin typeface="Arial" charset="0"/>
                <a:cs typeface="Arial" charset="0"/>
              </a:rPr>
            </a:br>
            <a:r>
              <a:rPr lang="en-AU" sz="2000" b="0" dirty="0">
                <a:solidFill>
                  <a:schemeClr val="accent1"/>
                </a:solidFill>
                <a:latin typeface="Arial" charset="0"/>
                <a:cs typeface="Arial" charset="0"/>
              </a:rPr>
              <a:t>Returns relative to peers in SuperRatings survey</a:t>
            </a:r>
            <a:endParaRPr lang="en-AU" sz="2400" b="0" dirty="0">
              <a:solidFill>
                <a:schemeClr val="accent1"/>
              </a:solidFill>
            </a:endParaRPr>
          </a:p>
        </p:txBody>
      </p:sp>
      <p:graphicFrame>
        <p:nvGraphicFramePr>
          <p:cNvPr id="13" name="Table 12">
            <a:extLst>
              <a:ext uri="{FF2B5EF4-FFF2-40B4-BE49-F238E27FC236}">
                <a16:creationId xmlns:a16="http://schemas.microsoft.com/office/drawing/2014/main" id="{89A46F92-90A5-4831-9D06-FCE1F057E0AE}"/>
              </a:ext>
            </a:extLst>
          </p:cNvPr>
          <p:cNvGraphicFramePr>
            <a:graphicFrameLocks noGrp="1"/>
          </p:cNvGraphicFramePr>
          <p:nvPr>
            <p:extLst>
              <p:ext uri="{D42A27DB-BD31-4B8C-83A1-F6EECF244321}">
                <p14:modId xmlns:p14="http://schemas.microsoft.com/office/powerpoint/2010/main" val="639927942"/>
              </p:ext>
            </p:extLst>
          </p:nvPr>
        </p:nvGraphicFramePr>
        <p:xfrm>
          <a:off x="530468" y="1863596"/>
          <a:ext cx="11131063" cy="2789520"/>
        </p:xfrm>
        <a:graphic>
          <a:graphicData uri="http://schemas.openxmlformats.org/drawingml/2006/table">
            <a:tbl>
              <a:tblPr firstRow="1" bandRow="1"/>
              <a:tblGrid>
                <a:gridCol w="2369113">
                  <a:extLst>
                    <a:ext uri="{9D8B030D-6E8A-4147-A177-3AD203B41FA5}">
                      <a16:colId xmlns:a16="http://schemas.microsoft.com/office/drawing/2014/main" val="20000"/>
                    </a:ext>
                  </a:extLst>
                </a:gridCol>
                <a:gridCol w="1752390">
                  <a:extLst>
                    <a:ext uri="{9D8B030D-6E8A-4147-A177-3AD203B41FA5}">
                      <a16:colId xmlns:a16="http://schemas.microsoft.com/office/drawing/2014/main" val="20002"/>
                    </a:ext>
                  </a:extLst>
                </a:gridCol>
                <a:gridCol w="1752390">
                  <a:extLst>
                    <a:ext uri="{9D8B030D-6E8A-4147-A177-3AD203B41FA5}">
                      <a16:colId xmlns:a16="http://schemas.microsoft.com/office/drawing/2014/main" val="3060378465"/>
                    </a:ext>
                  </a:extLst>
                </a:gridCol>
                <a:gridCol w="1752390">
                  <a:extLst>
                    <a:ext uri="{9D8B030D-6E8A-4147-A177-3AD203B41FA5}">
                      <a16:colId xmlns:a16="http://schemas.microsoft.com/office/drawing/2014/main" val="3850564250"/>
                    </a:ext>
                  </a:extLst>
                </a:gridCol>
                <a:gridCol w="1752390">
                  <a:extLst>
                    <a:ext uri="{9D8B030D-6E8A-4147-A177-3AD203B41FA5}">
                      <a16:colId xmlns:a16="http://schemas.microsoft.com/office/drawing/2014/main" val="1578627689"/>
                    </a:ext>
                  </a:extLst>
                </a:gridCol>
                <a:gridCol w="1752390">
                  <a:extLst>
                    <a:ext uri="{9D8B030D-6E8A-4147-A177-3AD203B41FA5}">
                      <a16:colId xmlns:a16="http://schemas.microsoft.com/office/drawing/2014/main" val="3260811033"/>
                    </a:ext>
                  </a:extLst>
                </a:gridCol>
              </a:tblGrid>
              <a:tr h="295380">
                <a:tc rowSpan="2">
                  <a:txBody>
                    <a:bodyPr/>
                    <a:lstStyle/>
                    <a:p>
                      <a:pPr marL="0" algn="l"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Portfolio</a:t>
                      </a:r>
                    </a:p>
                  </a:txBody>
                  <a:tcPr marL="72000" marR="72000" marT="72000" marB="7200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5">
                  <a:txBody>
                    <a:bodyPr/>
                    <a:lstStyle/>
                    <a:p>
                      <a:pPr algn="ctr"/>
                      <a:r>
                        <a:rPr lang="en-AU" sz="1400" b="1" dirty="0">
                          <a:solidFill>
                            <a:schemeClr val="bg1"/>
                          </a:solidFill>
                        </a:rPr>
                        <a:t>Quartile performance rankings using returns to</a:t>
                      </a:r>
                      <a:r>
                        <a:rPr lang="en-AU" sz="1400" b="1" baseline="0" dirty="0">
                          <a:solidFill>
                            <a:schemeClr val="bg1"/>
                          </a:solidFill>
                        </a:rPr>
                        <a:t> 31 March 2025</a:t>
                      </a:r>
                      <a:endParaRPr lang="en-AU" sz="1400" b="1" dirty="0">
                        <a:solidFill>
                          <a:schemeClr val="bg1"/>
                        </a:solidFill>
                      </a:endParaRP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marL="0" algn="l" defTabSz="914400" rtl="0" eaLnBrk="1" latinLnBrk="0" hangingPunct="1"/>
                      <a:endParaRPr kumimoji="0" lang="en-AU" sz="1400" b="1" i="0" u="none" strike="noStrike" kern="1200" cap="none" normalizeH="0" baseline="0" dirty="0">
                        <a:ln>
                          <a:noFill/>
                        </a:ln>
                        <a:solidFill>
                          <a:srgbClr val="FFFFFF"/>
                        </a:solidFill>
                        <a:effectLst/>
                        <a:latin typeface="+mn-lt"/>
                        <a:ea typeface="ＭＳ Ｐゴシック" pitchFamily="-65" charset="-128"/>
                        <a:cs typeface="+mn-cs"/>
                      </a:endParaRP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marL="0" algn="l" defTabSz="914400" rtl="0" eaLnBrk="1" latinLnBrk="0" hangingPunct="1"/>
                      <a:endParaRPr kumimoji="0" lang="en-AU" sz="1400" b="1" i="0" u="none" strike="noStrike" kern="1200" cap="none" normalizeH="0" baseline="0" dirty="0">
                        <a:ln>
                          <a:noFill/>
                        </a:ln>
                        <a:solidFill>
                          <a:srgbClr val="FFFFFF"/>
                        </a:solidFill>
                        <a:effectLst/>
                        <a:latin typeface="+mn-lt"/>
                        <a:ea typeface="ＭＳ Ｐゴシック" pitchFamily="-65" charset="-128"/>
                        <a:cs typeface="+mn-cs"/>
                      </a:endParaRP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AU"/>
                    </a:p>
                  </a:txBody>
                  <a:tcPr/>
                </a:tc>
                <a:tc hMerge="1">
                  <a:txBody>
                    <a:bodyPr/>
                    <a:lstStyle/>
                    <a:p>
                      <a:pPr marL="0" algn="l" defTabSz="914400" rtl="0" eaLnBrk="1" latinLnBrk="0" hangingPunct="1"/>
                      <a:endParaRPr kumimoji="0" lang="en-AU" sz="1400" b="1" i="0" u="none" strike="noStrike" kern="1200" cap="none" normalizeH="0" baseline="0" dirty="0">
                        <a:ln>
                          <a:noFill/>
                        </a:ln>
                        <a:solidFill>
                          <a:srgbClr val="FFFFFF"/>
                        </a:solidFill>
                        <a:effectLst/>
                        <a:latin typeface="+mn-lt"/>
                        <a:ea typeface="ＭＳ Ｐゴシック" pitchFamily="-65" charset="-128"/>
                        <a:cs typeface="+mn-cs"/>
                      </a:endParaRP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650355773"/>
                  </a:ext>
                </a:extLst>
              </a:tr>
              <a:tr h="295380">
                <a:tc vMerge="1">
                  <a:txBody>
                    <a:bodyPr/>
                    <a:lstStyle>
                      <a:lvl1pPr marL="0" algn="l" defTabSz="914332" rtl="0" eaLnBrk="1" latinLnBrk="0" hangingPunct="1">
                        <a:defRPr sz="1801" b="1" kern="1200">
                          <a:solidFill>
                            <a:schemeClr val="lt1"/>
                          </a:solidFill>
                          <a:latin typeface="Arial"/>
                        </a:defRPr>
                      </a:lvl1pPr>
                      <a:lvl2pPr marL="457166" algn="l" defTabSz="914332" rtl="0" eaLnBrk="1" latinLnBrk="0" hangingPunct="1">
                        <a:defRPr sz="1801" b="1" kern="1200">
                          <a:solidFill>
                            <a:schemeClr val="lt1"/>
                          </a:solidFill>
                          <a:latin typeface="Arial"/>
                        </a:defRPr>
                      </a:lvl2pPr>
                      <a:lvl3pPr marL="914332" algn="l" defTabSz="914332" rtl="0" eaLnBrk="1" latinLnBrk="0" hangingPunct="1">
                        <a:defRPr sz="1801" b="1" kern="1200">
                          <a:solidFill>
                            <a:schemeClr val="lt1"/>
                          </a:solidFill>
                          <a:latin typeface="Arial"/>
                        </a:defRPr>
                      </a:lvl3pPr>
                      <a:lvl4pPr marL="1371496" algn="l" defTabSz="914332" rtl="0" eaLnBrk="1" latinLnBrk="0" hangingPunct="1">
                        <a:defRPr sz="1801" b="1" kern="1200">
                          <a:solidFill>
                            <a:schemeClr val="lt1"/>
                          </a:solidFill>
                          <a:latin typeface="Arial"/>
                        </a:defRPr>
                      </a:lvl4pPr>
                      <a:lvl5pPr marL="1828664" algn="l" defTabSz="914332" rtl="0" eaLnBrk="1" latinLnBrk="0" hangingPunct="1">
                        <a:defRPr sz="1801" b="1" kern="1200">
                          <a:solidFill>
                            <a:schemeClr val="lt1"/>
                          </a:solidFill>
                          <a:latin typeface="Arial"/>
                        </a:defRPr>
                      </a:lvl5pPr>
                      <a:lvl6pPr marL="2285830" algn="l" defTabSz="914332" rtl="0" eaLnBrk="1" latinLnBrk="0" hangingPunct="1">
                        <a:defRPr sz="1801" b="1" kern="1200">
                          <a:solidFill>
                            <a:schemeClr val="lt1"/>
                          </a:solidFill>
                          <a:latin typeface="Arial"/>
                        </a:defRPr>
                      </a:lvl6pPr>
                      <a:lvl7pPr marL="2742994" algn="l" defTabSz="914332" rtl="0" eaLnBrk="1" latinLnBrk="0" hangingPunct="1">
                        <a:defRPr sz="1801" b="1" kern="1200">
                          <a:solidFill>
                            <a:schemeClr val="lt1"/>
                          </a:solidFill>
                          <a:latin typeface="Arial"/>
                        </a:defRPr>
                      </a:lvl7pPr>
                      <a:lvl8pPr marL="3200160" algn="l" defTabSz="914332" rtl="0" eaLnBrk="1" latinLnBrk="0" hangingPunct="1">
                        <a:defRPr sz="1801" b="1" kern="1200">
                          <a:solidFill>
                            <a:schemeClr val="lt1"/>
                          </a:solidFill>
                          <a:latin typeface="Arial"/>
                        </a:defRPr>
                      </a:lvl8pPr>
                      <a:lvl9pPr marL="3657326" algn="l" defTabSz="914332" rtl="0" eaLnBrk="1" latinLnBrk="0" hangingPunct="1">
                        <a:defRPr sz="1801" b="1" kern="1200">
                          <a:solidFill>
                            <a:schemeClr val="lt1"/>
                          </a:solidFill>
                          <a:latin typeface="Arial"/>
                        </a:defRPr>
                      </a:lvl9pPr>
                    </a:lstStyle>
                    <a:p>
                      <a:pPr marL="0" algn="l" defTabSz="914400" rtl="0" eaLnBrk="1" latinLnBrk="0" hangingPunct="1"/>
                      <a:endParaRPr kumimoji="0" lang="en-AU" sz="1400" b="0" i="0" u="none" strike="noStrike" kern="1200" cap="none" normalizeH="0" baseline="0" dirty="0">
                        <a:ln>
                          <a:noFill/>
                        </a:ln>
                        <a:solidFill>
                          <a:srgbClr val="FFFFFF"/>
                        </a:solidFill>
                        <a:effectLst/>
                        <a:latin typeface="+mn-lt"/>
                        <a:ea typeface="ＭＳ Ｐゴシック" pitchFamily="-65" charset="-128"/>
                        <a:cs typeface="+mn-cs"/>
                      </a:endParaRPr>
                    </a:p>
                  </a:txBody>
                  <a:tcPr marL="72000" marR="72000" marT="72000" marB="7200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chemeClr val="tx1"/>
                    </a:solidFill>
                  </a:tcPr>
                </a:tc>
                <a:tc>
                  <a:txBody>
                    <a:bodyPr/>
                    <a:lstStyle>
                      <a:lvl1pPr marL="0" algn="l" defTabSz="914332" rtl="0" eaLnBrk="1" latinLnBrk="0" hangingPunct="1">
                        <a:defRPr sz="1801" b="1" kern="1200">
                          <a:solidFill>
                            <a:schemeClr val="lt1"/>
                          </a:solidFill>
                          <a:latin typeface="Arial"/>
                        </a:defRPr>
                      </a:lvl1pPr>
                      <a:lvl2pPr marL="457166" algn="l" defTabSz="914332" rtl="0" eaLnBrk="1" latinLnBrk="0" hangingPunct="1">
                        <a:defRPr sz="1801" b="1" kern="1200">
                          <a:solidFill>
                            <a:schemeClr val="lt1"/>
                          </a:solidFill>
                          <a:latin typeface="Arial"/>
                        </a:defRPr>
                      </a:lvl2pPr>
                      <a:lvl3pPr marL="914332" algn="l" defTabSz="914332" rtl="0" eaLnBrk="1" latinLnBrk="0" hangingPunct="1">
                        <a:defRPr sz="1801" b="1" kern="1200">
                          <a:solidFill>
                            <a:schemeClr val="lt1"/>
                          </a:solidFill>
                          <a:latin typeface="Arial"/>
                        </a:defRPr>
                      </a:lvl3pPr>
                      <a:lvl4pPr marL="1371496" algn="l" defTabSz="914332" rtl="0" eaLnBrk="1" latinLnBrk="0" hangingPunct="1">
                        <a:defRPr sz="1801" b="1" kern="1200">
                          <a:solidFill>
                            <a:schemeClr val="lt1"/>
                          </a:solidFill>
                          <a:latin typeface="Arial"/>
                        </a:defRPr>
                      </a:lvl4pPr>
                      <a:lvl5pPr marL="1828664" algn="l" defTabSz="914332" rtl="0" eaLnBrk="1" latinLnBrk="0" hangingPunct="1">
                        <a:defRPr sz="1801" b="1" kern="1200">
                          <a:solidFill>
                            <a:schemeClr val="lt1"/>
                          </a:solidFill>
                          <a:latin typeface="Arial"/>
                        </a:defRPr>
                      </a:lvl5pPr>
                      <a:lvl6pPr marL="2285830" algn="l" defTabSz="914332" rtl="0" eaLnBrk="1" latinLnBrk="0" hangingPunct="1">
                        <a:defRPr sz="1801" b="1" kern="1200">
                          <a:solidFill>
                            <a:schemeClr val="lt1"/>
                          </a:solidFill>
                          <a:latin typeface="Arial"/>
                        </a:defRPr>
                      </a:lvl6pPr>
                      <a:lvl7pPr marL="2742994" algn="l" defTabSz="914332" rtl="0" eaLnBrk="1" latinLnBrk="0" hangingPunct="1">
                        <a:defRPr sz="1801" b="1" kern="1200">
                          <a:solidFill>
                            <a:schemeClr val="lt1"/>
                          </a:solidFill>
                          <a:latin typeface="Arial"/>
                        </a:defRPr>
                      </a:lvl7pPr>
                      <a:lvl8pPr marL="3200160" algn="l" defTabSz="914332" rtl="0" eaLnBrk="1" latinLnBrk="0" hangingPunct="1">
                        <a:defRPr sz="1801" b="1" kern="1200">
                          <a:solidFill>
                            <a:schemeClr val="lt1"/>
                          </a:solidFill>
                          <a:latin typeface="Arial"/>
                        </a:defRPr>
                      </a:lvl8pPr>
                      <a:lvl9pPr marL="3657326" algn="l" defTabSz="914332" rtl="0" eaLnBrk="1" latinLnBrk="0" hangingPunct="1">
                        <a:defRPr sz="1801" b="1" kern="1200">
                          <a:solidFill>
                            <a:schemeClr val="lt1"/>
                          </a:solidFill>
                          <a:latin typeface="Arial"/>
                        </a:defRPr>
                      </a:lvl9p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1 year</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3 years</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5 years</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7 years</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latinLnBrk="0" hangingPunct="1"/>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 10 years</a:t>
                      </a:r>
                    </a:p>
                  </a:txBody>
                  <a:tcPr marL="72000" marR="72000" marT="72000" marB="720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360000">
                <a:tc>
                  <a:txBody>
                    <a:bodyPr/>
                    <a:lstStyle/>
                    <a:p>
                      <a:pPr marL="0" algn="l" defTabSz="914332" rtl="0" eaLnBrk="1" fontAlgn="t" latinLnBrk="0" hangingPunct="1"/>
                      <a:r>
                        <a:rPr lang="en-AU" sz="1400" b="0" i="0" u="none" strike="noStrike" kern="1200" dirty="0">
                          <a:solidFill>
                            <a:srgbClr val="000000"/>
                          </a:solidFill>
                          <a:effectLst/>
                          <a:latin typeface="Arial" panose="020B0604020202020204" pitchFamily="34" charset="0"/>
                          <a:ea typeface="+mn-ea"/>
                          <a:cs typeface="+mn-cs"/>
                        </a:rPr>
                        <a:t>MLC Conservative Balanced</a:t>
                      </a:r>
                    </a:p>
                  </a:txBody>
                  <a:tcPr marL="72000" marR="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332" rtl="0" eaLnBrk="1" fontAlgn="t" latinLnBrk="0" hangingPunct="1">
                        <a:lnSpc>
                          <a:spcPct val="100000"/>
                        </a:lnSpc>
                        <a:spcBef>
                          <a:spcPct val="0"/>
                        </a:spcBef>
                        <a:spcAft>
                          <a:spcPct val="0"/>
                        </a:spcAft>
                        <a:buClr>
                          <a:srgbClr val="E57219"/>
                        </a:buClr>
                        <a:buSzTx/>
                        <a:buFontTx/>
                        <a:buNone/>
                        <a:tabLst/>
                      </a:pPr>
                      <a:r>
                        <a:rPr lang="en-AU" sz="1400" b="0" i="0" u="none" strike="noStrike" kern="1200" dirty="0">
                          <a:solidFill>
                            <a:srgbClr val="000000"/>
                          </a:solidFill>
                          <a:effectLst/>
                          <a:latin typeface="Arial" panose="020B0604020202020204" pitchFamily="34" charset="0"/>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332" rtl="0" eaLnBrk="1" fontAlgn="t" latinLnBrk="0" hangingPunct="1">
                        <a:lnSpc>
                          <a:spcPct val="100000"/>
                        </a:lnSpc>
                        <a:spcBef>
                          <a:spcPct val="0"/>
                        </a:spcBef>
                        <a:spcAft>
                          <a:spcPct val="0"/>
                        </a:spcAft>
                        <a:buClr>
                          <a:srgbClr val="E57219"/>
                        </a:buClr>
                        <a:buSzTx/>
                        <a:buFontTx/>
                        <a:buNone/>
                        <a:tabLst/>
                      </a:pPr>
                      <a:r>
                        <a:rPr lang="en-AU" sz="1400" b="0" i="0" u="none" strike="noStrike" kern="1200" dirty="0">
                          <a:solidFill>
                            <a:srgbClr val="000000"/>
                          </a:solidFill>
                          <a:effectLst/>
                          <a:latin typeface="Arial" panose="020B0604020202020204" pitchFamily="34" charset="0"/>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332" rtl="0" eaLnBrk="1" fontAlgn="t" latinLnBrk="0" hangingPunct="1">
                        <a:lnSpc>
                          <a:spcPct val="100000"/>
                        </a:lnSpc>
                        <a:spcBef>
                          <a:spcPct val="0"/>
                        </a:spcBef>
                        <a:spcAft>
                          <a:spcPct val="0"/>
                        </a:spcAft>
                        <a:buClr>
                          <a:srgbClr val="E57219"/>
                        </a:buClr>
                        <a:buSzTx/>
                        <a:buFontTx/>
                        <a:buNone/>
                        <a:tabLst/>
                      </a:pPr>
                      <a:r>
                        <a:rPr lang="en-AU" sz="1400" b="0" i="0" u="none" strike="noStrike" kern="1200" dirty="0">
                          <a:solidFill>
                            <a:srgbClr val="000000"/>
                          </a:solidFill>
                          <a:effectLst/>
                          <a:latin typeface="Arial" panose="020B0604020202020204" pitchFamily="34" charset="0"/>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332" rtl="0" eaLnBrk="1" fontAlgn="t" latinLnBrk="0" hangingPunct="1">
                        <a:lnSpc>
                          <a:spcPct val="100000"/>
                        </a:lnSpc>
                        <a:spcBef>
                          <a:spcPct val="0"/>
                        </a:spcBef>
                        <a:spcAft>
                          <a:spcPct val="0"/>
                        </a:spcAft>
                        <a:buClr>
                          <a:srgbClr val="E57219"/>
                        </a:buClr>
                        <a:buSzTx/>
                        <a:buFontTx/>
                        <a:buNone/>
                        <a:tabLst/>
                      </a:pPr>
                      <a:r>
                        <a:rPr lang="en-AU" sz="1400" b="0" i="0" u="none" strike="noStrike" kern="1200" dirty="0">
                          <a:solidFill>
                            <a:srgbClr val="000000"/>
                          </a:solidFill>
                          <a:effectLst/>
                          <a:latin typeface="Arial" panose="020B0604020202020204" pitchFamily="34" charset="0"/>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332" rtl="0" eaLnBrk="1" fontAlgn="t" latinLnBrk="0" hangingPunct="1">
                        <a:lnSpc>
                          <a:spcPct val="100000"/>
                        </a:lnSpc>
                        <a:spcBef>
                          <a:spcPct val="0"/>
                        </a:spcBef>
                        <a:spcAft>
                          <a:spcPct val="0"/>
                        </a:spcAft>
                        <a:buClr>
                          <a:srgbClr val="E57219"/>
                        </a:buClr>
                        <a:buSzTx/>
                        <a:buFontTx/>
                        <a:buNone/>
                        <a:tabLst/>
                      </a:pPr>
                      <a:r>
                        <a:rPr lang="en-AU" sz="1400" b="0" i="0" u="none" strike="noStrike" kern="1200" dirty="0">
                          <a:solidFill>
                            <a:srgbClr val="000000"/>
                          </a:solidFill>
                          <a:effectLst/>
                          <a:latin typeface="Arial" panose="020B0604020202020204" pitchFamily="34" charset="0"/>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extLst>
                  <a:ext uri="{0D108BD9-81ED-4DB2-BD59-A6C34878D82A}">
                    <a16:rowId xmlns:a16="http://schemas.microsoft.com/office/drawing/2014/main" val="2619405372"/>
                  </a:ext>
                </a:extLst>
              </a:tr>
              <a:tr h="360000">
                <a:tc>
                  <a:txBody>
                    <a:bodyPr/>
                    <a:lstStyle/>
                    <a:p>
                      <a:pPr algn="l" fontAlgn="t"/>
                      <a:r>
                        <a:rPr lang="en-AU" sz="1400" b="0" i="0" u="none" strike="noStrike" dirty="0">
                          <a:solidFill>
                            <a:srgbClr val="000000"/>
                          </a:solidFill>
                          <a:effectLst/>
                          <a:latin typeface="Arial" panose="020B0604020202020204" pitchFamily="34" charset="0"/>
                        </a:rPr>
                        <a:t>MLC Balanced</a:t>
                      </a:r>
                    </a:p>
                  </a:txBody>
                  <a:tcPr marL="72000" marR="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Q4</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4BE9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088030507"/>
                  </a:ext>
                </a:extLst>
              </a:tr>
              <a:tr h="360000">
                <a:tc>
                  <a:txBody>
                    <a:bodyPr/>
                    <a:lstStyle/>
                    <a:p>
                      <a:pPr algn="l" fontAlgn="t"/>
                      <a:r>
                        <a:rPr lang="en-AU" sz="1400" b="0" i="0" u="none" strike="noStrike" dirty="0">
                          <a:solidFill>
                            <a:srgbClr val="000000"/>
                          </a:solidFill>
                          <a:effectLst/>
                          <a:latin typeface="Arial" panose="020B0604020202020204" pitchFamily="34" charset="0"/>
                        </a:rPr>
                        <a:t>MLC Growth</a:t>
                      </a:r>
                    </a:p>
                  </a:txBody>
                  <a:tcPr marL="72000" marR="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Q4</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77247662"/>
                  </a:ext>
                </a:extLst>
              </a:tr>
              <a:tr h="360000">
                <a:tc>
                  <a:txBody>
                    <a:bodyPr/>
                    <a:lstStyle/>
                    <a:p>
                      <a:pPr algn="l" fontAlgn="t"/>
                      <a:r>
                        <a:rPr lang="en-AU" sz="1400" b="0" i="0" u="none" strike="noStrike" dirty="0">
                          <a:solidFill>
                            <a:srgbClr val="000000"/>
                          </a:solidFill>
                          <a:effectLst/>
                          <a:latin typeface="Arial" panose="020B0604020202020204" pitchFamily="34" charset="0"/>
                        </a:rPr>
                        <a:t>MLC High Growth</a:t>
                      </a:r>
                    </a:p>
                  </a:txBody>
                  <a:tcPr marL="72000" marR="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Q4</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ADFCE"/>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Q4</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Q3</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849953648"/>
                  </a:ext>
                </a:extLst>
              </a:tr>
              <a:tr h="360000">
                <a:tc>
                  <a:txBody>
                    <a:bodyPr/>
                    <a:lstStyle/>
                    <a:p>
                      <a:pPr algn="l" fontAlgn="t"/>
                      <a:r>
                        <a:rPr lang="en-AU" sz="1400" b="0" i="0" u="none" strike="noStrike" dirty="0">
                          <a:solidFill>
                            <a:srgbClr val="000000"/>
                          </a:solidFill>
                          <a:effectLst/>
                          <a:latin typeface="Arial" panose="020B0604020202020204" pitchFamily="34" charset="0"/>
                        </a:rPr>
                        <a:t>MLC Aggressive</a:t>
                      </a:r>
                    </a:p>
                  </a:txBody>
                  <a:tcPr marL="72000" marR="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pPr>
                      <a:r>
                        <a:rPr lang="en-AU" sz="1400" kern="1200" dirty="0">
                          <a:solidFill>
                            <a:schemeClr val="tx1"/>
                          </a:solidFill>
                          <a:latin typeface="+mn-lt"/>
                          <a:ea typeface="+mn-ea"/>
                          <a:cs typeface="+mn-cs"/>
                        </a:rPr>
                        <a:t>Q4</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defRPr/>
                      </a:pPr>
                      <a:r>
                        <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rPr>
                        <a:t>Q2</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defRPr/>
                      </a:pPr>
                      <a:r>
                        <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defRPr/>
                      </a:pPr>
                      <a:r>
                        <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E57219"/>
                        </a:buClr>
                        <a:buSzTx/>
                        <a:buFontTx/>
                        <a:buNone/>
                        <a:tabLst/>
                        <a:defRPr/>
                      </a:pPr>
                      <a:r>
                        <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rPr>
                        <a:t>Q1</a:t>
                      </a:r>
                    </a:p>
                  </a:txBody>
                  <a:tcPr marL="120019" marR="120019" marT="100800" marB="10080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596495496"/>
                  </a:ext>
                </a:extLst>
              </a:tr>
            </a:tbl>
          </a:graphicData>
        </a:graphic>
      </p:graphicFrame>
      <p:sp>
        <p:nvSpPr>
          <p:cNvPr id="9" name="Footer Placeholder 1">
            <a:extLst>
              <a:ext uri="{FF2B5EF4-FFF2-40B4-BE49-F238E27FC236}">
                <a16:creationId xmlns:a16="http://schemas.microsoft.com/office/drawing/2014/main" id="{C4A62C47-3CFE-49A3-ADCB-363D8C7CE5F6}"/>
              </a:ext>
            </a:extLst>
          </p:cNvPr>
          <p:cNvSpPr txBox="1">
            <a:spLocks/>
          </p:cNvSpPr>
          <p:nvPr/>
        </p:nvSpPr>
        <p:spPr>
          <a:xfrm>
            <a:off x="596708" y="6280997"/>
            <a:ext cx="5998850" cy="446658"/>
          </a:xfrm>
          <a:prstGeom prst="rect">
            <a:avLst/>
          </a:prstGeom>
        </p:spPr>
        <p:txBody>
          <a:bodyPr vert="horz" wrap="none" lIns="0" tIns="0" rIns="0" bIns="0" rtlCol="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Peer universe is the SuperRatings Crediting Rate Survey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900" b="0" i="0" u="none" strike="noStrike" kern="1200" cap="none" spc="0" normalizeH="0" baseline="0" noProof="0" dirty="0">
                <a:ln>
                  <a:noFill/>
                </a:ln>
                <a:solidFill>
                  <a:prstClr val="black"/>
                </a:solidFill>
                <a:effectLst/>
                <a:uLnTx/>
                <a:uFillTx/>
                <a:latin typeface="Arial" panose="020B0604020202020204"/>
                <a:ea typeface="+mn-ea"/>
                <a:cs typeface="+mn-cs"/>
              </a:rPr>
              <a:t>Past performance is not indicative of future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900" b="1" i="0" u="none" strike="noStrike" kern="1200" cap="none" spc="0" normalizeH="0" baseline="0" noProof="0" dirty="0">
                <a:ln>
                  <a:noFill/>
                </a:ln>
                <a:solidFill>
                  <a:prstClr val="black"/>
                </a:solidFill>
                <a:effectLst/>
                <a:uLnTx/>
                <a:uFillTx/>
                <a:latin typeface="Arial" panose="020B0604020202020204"/>
                <a:ea typeface="+mn-ea"/>
                <a:cs typeface="+mn-cs"/>
              </a:rPr>
              <a:t>Source</a:t>
            </a:r>
            <a:r>
              <a:rPr kumimoji="0" lang="en-AU" altLang="en-US" sz="900" b="0" i="0" u="none" strike="noStrike" kern="1200" cap="none" spc="0" normalizeH="0" baseline="0" noProof="0" dirty="0">
                <a:ln>
                  <a:noFill/>
                </a:ln>
                <a:solidFill>
                  <a:prstClr val="black"/>
                </a:solidFill>
                <a:effectLst/>
                <a:uLnTx/>
                <a:uFillTx/>
                <a:latin typeface="Arial" panose="020B0604020202020204"/>
                <a:ea typeface="+mn-ea"/>
                <a:cs typeface="+mn-cs"/>
              </a:rPr>
              <a:t>: SuperRatings with MLC Super Fundamentals’ returns provided by MLC.</a:t>
            </a:r>
          </a:p>
        </p:txBody>
      </p:sp>
    </p:spTree>
    <p:extLst>
      <p:ext uri="{BB962C8B-B14F-4D97-AF65-F5344CB8AC3E}">
        <p14:creationId xmlns:p14="http://schemas.microsoft.com/office/powerpoint/2010/main" val="118782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FEA0-4DCD-42CD-8F75-CF0C0C5F71D7}"/>
              </a:ext>
            </a:extLst>
          </p:cNvPr>
          <p:cNvSpPr>
            <a:spLocks noGrp="1"/>
          </p:cNvSpPr>
          <p:nvPr>
            <p:ph type="ctrTitle"/>
          </p:nvPr>
        </p:nvSpPr>
        <p:spPr>
          <a:xfrm>
            <a:off x="1526879" y="2963668"/>
            <a:ext cx="5717299" cy="930665"/>
          </a:xfrm>
        </p:spPr>
        <p:txBody>
          <a:bodyPr/>
          <a:lstStyle/>
          <a:p>
            <a:r>
              <a:rPr lang="en-US" dirty="0"/>
              <a:t>Fund &amp; SMA Dashboards</a:t>
            </a:r>
            <a:endParaRPr lang="en-AU" dirty="0"/>
          </a:p>
        </p:txBody>
      </p:sp>
    </p:spTree>
    <p:extLst>
      <p:ext uri="{BB962C8B-B14F-4D97-AF65-F5344CB8AC3E}">
        <p14:creationId xmlns:p14="http://schemas.microsoft.com/office/powerpoint/2010/main" val="1816056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E6FB33F8-F614-E153-89EB-BC51987C126F}"/>
              </a:ext>
            </a:extLst>
          </p:cNvPr>
          <p:cNvGraphicFramePr/>
          <p:nvPr>
            <p:extLst>
              <p:ext uri="{D42A27DB-BD31-4B8C-83A1-F6EECF244321}">
                <p14:modId xmlns:p14="http://schemas.microsoft.com/office/powerpoint/2010/main" val="2847120991"/>
              </p:ext>
            </p:extLst>
          </p:nvPr>
        </p:nvGraphicFramePr>
        <p:xfrm>
          <a:off x="4368546" y="1597617"/>
          <a:ext cx="9214015" cy="473751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F22A680F-C4BF-C0B8-E40B-E35A8BEDD0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Title 4">
            <a:extLst>
              <a:ext uri="{FF2B5EF4-FFF2-40B4-BE49-F238E27FC236}">
                <a16:creationId xmlns:a16="http://schemas.microsoft.com/office/drawing/2014/main" id="{6BDFCB4D-2F64-3E67-B715-216CF31E6720}"/>
              </a:ext>
            </a:extLst>
          </p:cNvPr>
          <p:cNvSpPr>
            <a:spLocks noGrp="1"/>
          </p:cNvSpPr>
          <p:nvPr>
            <p:ph type="title"/>
          </p:nvPr>
        </p:nvSpPr>
        <p:spPr>
          <a:xfrm>
            <a:off x="425375" y="371929"/>
            <a:ext cx="9720263" cy="515937"/>
          </a:xfrm>
        </p:spPr>
        <p:txBody>
          <a:bodyPr/>
          <a:lstStyle/>
          <a:p>
            <a:r>
              <a:rPr lang="en-AU" sz="2800" dirty="0"/>
              <a:t>Index Plus Balanced Dashboard</a:t>
            </a:r>
          </a:p>
        </p:txBody>
      </p:sp>
      <p:sp>
        <p:nvSpPr>
          <p:cNvPr id="6" name="TextBox 5">
            <a:extLst>
              <a:ext uri="{FF2B5EF4-FFF2-40B4-BE49-F238E27FC236}">
                <a16:creationId xmlns:a16="http://schemas.microsoft.com/office/drawing/2014/main" id="{F9CE5622-5D49-EC5F-C354-7E5636826AD3}"/>
              </a:ext>
            </a:extLst>
          </p:cNvPr>
          <p:cNvSpPr txBox="1"/>
          <p:nvPr/>
        </p:nvSpPr>
        <p:spPr>
          <a:xfrm>
            <a:off x="251717" y="6315271"/>
            <a:ext cx="6256676" cy="569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¹</a:t>
            </a:r>
            <a: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t> Net return. Calculated after deducting management fees and assumes reinvestment of distributions.</a:t>
            </a:r>
            <a:b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t>² </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Morningstar Wholesale Growth Universe – funds with 61-80% Growth assets.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Rectangle: Rounded Corners 18">
            <a:extLst>
              <a:ext uri="{FF2B5EF4-FFF2-40B4-BE49-F238E27FC236}">
                <a16:creationId xmlns:a16="http://schemas.microsoft.com/office/drawing/2014/main" id="{174E52EA-F572-1605-E4D2-2FCB06C6A3F0}"/>
              </a:ext>
            </a:extLst>
          </p:cNvPr>
          <p:cNvSpPr/>
          <p:nvPr/>
        </p:nvSpPr>
        <p:spPr>
          <a:xfrm rot="10800000" flipV="1">
            <a:off x="5924093" y="1120018"/>
            <a:ext cx="6087394" cy="310309"/>
          </a:xfrm>
          <a:prstGeom prst="round2SameRect">
            <a:avLst>
              <a:gd name="adj1" fmla="val 7343"/>
              <a:gd name="adj2" fmla="val 0"/>
            </a:avLst>
          </a:prstGeom>
          <a:solidFill>
            <a:schemeClr val="accent3"/>
          </a:solidFill>
          <a:ln w="158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11" name="Triangle 104">
            <a:extLst>
              <a:ext uri="{FF2B5EF4-FFF2-40B4-BE49-F238E27FC236}">
                <a16:creationId xmlns:a16="http://schemas.microsoft.com/office/drawing/2014/main" id="{A1C5DD1C-A5C9-B95D-4319-B214189C20D5}"/>
              </a:ext>
            </a:extLst>
          </p:cNvPr>
          <p:cNvSpPr/>
          <p:nvPr/>
        </p:nvSpPr>
        <p:spPr>
          <a:xfrm rot="5400000">
            <a:off x="5619941" y="1121275"/>
            <a:ext cx="348776" cy="10855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436BC494-ABB5-E87F-3CE3-F06EF6DBB950}"/>
              </a:ext>
            </a:extLst>
          </p:cNvPr>
          <p:cNvSpPr txBox="1"/>
          <p:nvPr/>
        </p:nvSpPr>
        <p:spPr>
          <a:xfrm>
            <a:off x="5518329" y="1108665"/>
            <a:ext cx="26040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Open Sans" pitchFamily="2" charset="0"/>
                <a:cs typeface="Arial" panose="020B0604020202020204" pitchFamily="34" charset="0"/>
              </a:rPr>
              <a:t>Asset Allocation </a:t>
            </a:r>
          </a:p>
        </p:txBody>
      </p:sp>
      <p:graphicFrame>
        <p:nvGraphicFramePr>
          <p:cNvPr id="15" name="Table 4">
            <a:extLst>
              <a:ext uri="{FF2B5EF4-FFF2-40B4-BE49-F238E27FC236}">
                <a16:creationId xmlns:a16="http://schemas.microsoft.com/office/drawing/2014/main" id="{1A2912DC-6589-F8F1-1BC5-D50331833015}"/>
              </a:ext>
            </a:extLst>
          </p:cNvPr>
          <p:cNvGraphicFramePr>
            <a:graphicFrameLocks noGrp="1"/>
          </p:cNvGraphicFramePr>
          <p:nvPr>
            <p:extLst>
              <p:ext uri="{D42A27DB-BD31-4B8C-83A1-F6EECF244321}">
                <p14:modId xmlns:p14="http://schemas.microsoft.com/office/powerpoint/2010/main" val="2196078540"/>
              </p:ext>
            </p:extLst>
          </p:nvPr>
        </p:nvGraphicFramePr>
        <p:xfrm>
          <a:off x="346332" y="4669876"/>
          <a:ext cx="4918122" cy="1597065"/>
        </p:xfrm>
        <a:graphic>
          <a:graphicData uri="http://schemas.openxmlformats.org/drawingml/2006/table">
            <a:tbl>
              <a:tblPr firstRow="1" bandRow="1">
                <a:tableStyleId>{2A488322-F2BA-4B5B-9748-0D474271808F}</a:tableStyleId>
              </a:tblPr>
              <a:tblGrid>
                <a:gridCol w="1451761">
                  <a:extLst>
                    <a:ext uri="{9D8B030D-6E8A-4147-A177-3AD203B41FA5}">
                      <a16:colId xmlns:a16="http://schemas.microsoft.com/office/drawing/2014/main" val="4185976402"/>
                    </a:ext>
                  </a:extLst>
                </a:gridCol>
                <a:gridCol w="762231">
                  <a:extLst>
                    <a:ext uri="{9D8B030D-6E8A-4147-A177-3AD203B41FA5}">
                      <a16:colId xmlns:a16="http://schemas.microsoft.com/office/drawing/2014/main" val="66123316"/>
                    </a:ext>
                  </a:extLst>
                </a:gridCol>
                <a:gridCol w="615052">
                  <a:extLst>
                    <a:ext uri="{9D8B030D-6E8A-4147-A177-3AD203B41FA5}">
                      <a16:colId xmlns:a16="http://schemas.microsoft.com/office/drawing/2014/main" val="2195772857"/>
                    </a:ext>
                  </a:extLst>
                </a:gridCol>
                <a:gridCol w="702606">
                  <a:extLst>
                    <a:ext uri="{9D8B030D-6E8A-4147-A177-3AD203B41FA5}">
                      <a16:colId xmlns:a16="http://schemas.microsoft.com/office/drawing/2014/main" val="967761675"/>
                    </a:ext>
                  </a:extLst>
                </a:gridCol>
                <a:gridCol w="693236">
                  <a:extLst>
                    <a:ext uri="{9D8B030D-6E8A-4147-A177-3AD203B41FA5}">
                      <a16:colId xmlns:a16="http://schemas.microsoft.com/office/drawing/2014/main" val="1753959299"/>
                    </a:ext>
                  </a:extLst>
                </a:gridCol>
                <a:gridCol w="693236">
                  <a:extLst>
                    <a:ext uri="{9D8B030D-6E8A-4147-A177-3AD203B41FA5}">
                      <a16:colId xmlns:a16="http://schemas.microsoft.com/office/drawing/2014/main" val="882342875"/>
                    </a:ext>
                  </a:extLst>
                </a:gridCol>
              </a:tblGrid>
              <a:tr h="631786">
                <a:tc>
                  <a:txBody>
                    <a:bodyPr/>
                    <a:lstStyle/>
                    <a:p>
                      <a:r>
                        <a:rPr lang="en-AU" sz="1400" dirty="0"/>
                        <a:t>Performance</a:t>
                      </a:r>
                      <a:br>
                        <a:rPr lang="en-AU" sz="1400" dirty="0"/>
                      </a:br>
                      <a:r>
                        <a:rPr lang="en-AU" sz="1400" dirty="0"/>
                        <a:t>to 31 Mar 2025</a:t>
                      </a:r>
                    </a:p>
                  </a:txBody>
                  <a:tcPr/>
                </a:tc>
                <a:tc>
                  <a:txBody>
                    <a:bodyPr/>
                    <a:lstStyle/>
                    <a:p>
                      <a:pPr algn="ctr"/>
                      <a:r>
                        <a:rPr lang="en-AU" sz="1400" b="0" dirty="0"/>
                        <a:t>3 mths</a:t>
                      </a:r>
                      <a:br>
                        <a:rPr lang="en-AU" sz="1400" b="0" dirty="0"/>
                      </a:br>
                      <a:r>
                        <a:rPr lang="en-AU" sz="1400" b="0" dirty="0"/>
                        <a:t>(%) </a:t>
                      </a:r>
                    </a:p>
                  </a:txBody>
                  <a:tcPr/>
                </a:tc>
                <a:tc>
                  <a:txBody>
                    <a:bodyPr/>
                    <a:lstStyle/>
                    <a:p>
                      <a:pPr algn="ctr"/>
                      <a:r>
                        <a:rPr lang="en-AU" sz="1400" b="0" dirty="0"/>
                        <a:t>1 yr</a:t>
                      </a:r>
                      <a:br>
                        <a:rPr lang="en-AU" sz="1400" b="0" dirty="0"/>
                      </a:br>
                      <a:r>
                        <a:rPr lang="en-AU" sz="1400" b="0" dirty="0"/>
                        <a:t>(%) </a:t>
                      </a:r>
                    </a:p>
                  </a:txBody>
                  <a:tcPr/>
                </a:tc>
                <a:tc>
                  <a:txBody>
                    <a:bodyPr/>
                    <a:lstStyle/>
                    <a:p>
                      <a:pPr algn="ctr"/>
                      <a:r>
                        <a:rPr lang="en-AU" sz="1400" b="0" dirty="0"/>
                        <a:t>3 yr (%pa)</a:t>
                      </a:r>
                    </a:p>
                  </a:txBody>
                  <a:tcPr/>
                </a:tc>
                <a:tc>
                  <a:txBody>
                    <a:bodyPr/>
                    <a:lstStyle/>
                    <a:p>
                      <a:pPr algn="ctr"/>
                      <a:r>
                        <a:rPr lang="en-AU" sz="1400" b="0" dirty="0"/>
                        <a:t>5 yr</a:t>
                      </a:r>
                      <a:br>
                        <a:rPr lang="en-AU" sz="1400" b="0" dirty="0"/>
                      </a:br>
                      <a:r>
                        <a:rPr lang="en-AU" sz="1400" b="0" dirty="0"/>
                        <a:t>(%pa)</a:t>
                      </a:r>
                    </a:p>
                  </a:txBody>
                  <a:tcPr/>
                </a:tc>
                <a:tc>
                  <a:txBody>
                    <a:bodyPr/>
                    <a:lstStyle/>
                    <a:p>
                      <a:pPr algn="ctr"/>
                      <a:r>
                        <a:rPr lang="en-AU" sz="1400" b="0" dirty="0"/>
                        <a:t>7 yr</a:t>
                      </a:r>
                      <a:br>
                        <a:rPr lang="en-AU" sz="1400" b="0" dirty="0"/>
                      </a:br>
                      <a:r>
                        <a:rPr lang="en-AU" sz="1400" b="0" dirty="0"/>
                        <a:t>(%pa)</a:t>
                      </a:r>
                    </a:p>
                  </a:txBody>
                  <a:tcPr/>
                </a:tc>
                <a:extLst>
                  <a:ext uri="{0D108BD9-81ED-4DB2-BD59-A6C34878D82A}">
                    <a16:rowId xmlns:a16="http://schemas.microsoft.com/office/drawing/2014/main" val="3133904920"/>
                  </a:ext>
                </a:extLst>
              </a:tr>
              <a:tr h="477701">
                <a:tc>
                  <a:txBody>
                    <a:bodyPr/>
                    <a:lstStyle/>
                    <a:p>
                      <a:r>
                        <a:rPr lang="en-AU" sz="1300" dirty="0">
                          <a:solidFill>
                            <a:sysClr val="windowText" lastClr="000000"/>
                          </a:solidFill>
                        </a:rPr>
                        <a:t>Return¹ </a:t>
                      </a:r>
                    </a:p>
                  </a:txBody>
                  <a:tcPr anchor="ctr"/>
                </a:tc>
                <a:tc>
                  <a:txBody>
                    <a:bodyPr/>
                    <a:lstStyle/>
                    <a:p>
                      <a:pPr algn="ctr" fontAlgn="ctr"/>
                      <a:r>
                        <a:rPr lang="en-AU" sz="1300" b="0" i="0" u="none" strike="noStrike" dirty="0">
                          <a:solidFill>
                            <a:srgbClr val="000000"/>
                          </a:solidFill>
                          <a:effectLst/>
                          <a:latin typeface="Arial" panose="020B0604020202020204" pitchFamily="34" charset="0"/>
                        </a:rPr>
                        <a:t>-1.1</a:t>
                      </a:r>
                    </a:p>
                  </a:txBody>
                  <a:tcPr marL="6350" marR="6350" marT="6350" marB="0" anchor="ctr"/>
                </a:tc>
                <a:tc>
                  <a:txBody>
                    <a:bodyPr/>
                    <a:lstStyle/>
                    <a:p>
                      <a:pPr algn="ctr" fontAlgn="ctr"/>
                      <a:r>
                        <a:rPr lang="en-AU" sz="1300" b="0" i="0" u="none" strike="noStrike" dirty="0">
                          <a:solidFill>
                            <a:srgbClr val="000000"/>
                          </a:solidFill>
                          <a:effectLst/>
                          <a:latin typeface="Arial" panose="020B0604020202020204" pitchFamily="34" charset="0"/>
                        </a:rPr>
                        <a:t>6.0</a:t>
                      </a:r>
                    </a:p>
                  </a:txBody>
                  <a:tcPr marL="6350" marR="6350" marT="6350" marB="0" anchor="ctr"/>
                </a:tc>
                <a:tc>
                  <a:txBody>
                    <a:bodyPr/>
                    <a:lstStyle/>
                    <a:p>
                      <a:pPr algn="ctr" fontAlgn="ctr"/>
                      <a:r>
                        <a:rPr lang="en-AU" sz="1300" b="0" i="0" u="none" strike="noStrike" dirty="0">
                          <a:solidFill>
                            <a:srgbClr val="000000"/>
                          </a:solidFill>
                          <a:effectLst/>
                          <a:latin typeface="Arial" panose="020B0604020202020204" pitchFamily="34" charset="0"/>
                        </a:rPr>
                        <a:t>6.0</a:t>
                      </a:r>
                    </a:p>
                  </a:txBody>
                  <a:tcPr marL="6350" marR="6350" marT="6350" marB="0" anchor="ctr"/>
                </a:tc>
                <a:tc>
                  <a:txBody>
                    <a:bodyPr/>
                    <a:lstStyle/>
                    <a:p>
                      <a:pPr algn="ctr" fontAlgn="ctr"/>
                      <a:r>
                        <a:rPr lang="en-AU" sz="1300" b="0" i="0" u="none" strike="noStrike" dirty="0">
                          <a:solidFill>
                            <a:srgbClr val="000000"/>
                          </a:solidFill>
                          <a:effectLst/>
                          <a:latin typeface="Arial" panose="020B0604020202020204" pitchFamily="34" charset="0"/>
                        </a:rPr>
                        <a:t>9.4</a:t>
                      </a:r>
                    </a:p>
                  </a:txBody>
                  <a:tcPr marL="6350" marR="6350" marT="6350" marB="0" anchor="ctr"/>
                </a:tc>
                <a:tc>
                  <a:txBody>
                    <a:bodyPr/>
                    <a:lstStyle/>
                    <a:p>
                      <a:pPr algn="ctr" fontAlgn="ctr"/>
                      <a:r>
                        <a:rPr lang="en-AU" sz="1300" b="0" i="0" u="none" strike="noStrike" dirty="0">
                          <a:solidFill>
                            <a:srgbClr val="000000"/>
                          </a:solidFill>
                          <a:effectLst/>
                          <a:latin typeface="Arial" panose="020B0604020202020204" pitchFamily="34" charset="0"/>
                        </a:rPr>
                        <a:t>7.0</a:t>
                      </a:r>
                    </a:p>
                  </a:txBody>
                  <a:tcPr marL="6350" marR="6350" marT="6350" marB="0" anchor="ctr"/>
                </a:tc>
                <a:extLst>
                  <a:ext uri="{0D108BD9-81ED-4DB2-BD59-A6C34878D82A}">
                    <a16:rowId xmlns:a16="http://schemas.microsoft.com/office/drawing/2014/main" val="2919875741"/>
                  </a:ext>
                </a:extLst>
              </a:tr>
              <a:tr h="487578">
                <a:tc>
                  <a:txBody>
                    <a:bodyPr/>
                    <a:lstStyle/>
                    <a:p>
                      <a:r>
                        <a:rPr lang="en-AU" sz="1300" dirty="0">
                          <a:solidFill>
                            <a:sysClr val="windowText" lastClr="000000"/>
                          </a:solidFill>
                        </a:rPr>
                        <a:t>Peer Ranking²</a:t>
                      </a:r>
                    </a:p>
                  </a:txBody>
                  <a:tcPr anchor="ctr"/>
                </a:tc>
                <a:tc>
                  <a:txBody>
                    <a:bodyPr/>
                    <a:lstStyle/>
                    <a:p>
                      <a:pPr algn="ctr" fontAlgn="b"/>
                      <a:r>
                        <a:rPr lang="en-AU" sz="1300" b="0" i="0" u="none" strike="noStrike" dirty="0">
                          <a:solidFill>
                            <a:schemeClr val="tx1"/>
                          </a:solidFill>
                          <a:effectLst/>
                          <a:latin typeface="Arial" panose="020B0604020202020204" pitchFamily="34" charset="0"/>
                          <a:cs typeface="Arial" panose="020B0604020202020204" pitchFamily="34" charset="0"/>
                        </a:rPr>
                        <a:t>Q3</a:t>
                      </a:r>
                    </a:p>
                  </a:txBody>
                  <a:tcPr marL="0" marR="0" marT="0" marB="0" anchor="ctr" anchorCtr="1"/>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300" b="0" i="0" u="none" strike="noStrike" dirty="0">
                          <a:solidFill>
                            <a:schemeClr val="tx1"/>
                          </a:solidFill>
                          <a:effectLst/>
                          <a:latin typeface="Arial" panose="020B0604020202020204" pitchFamily="34" charset="0"/>
                          <a:cs typeface="Arial" panose="020B0604020202020204" pitchFamily="34" charset="0"/>
                        </a:rPr>
                        <a:t>Q1</a:t>
                      </a:r>
                    </a:p>
                  </a:txBody>
                  <a:tcPr marL="0" marR="0" marT="0" marB="0" anchor="ctr" anchorCtr="1"/>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300" b="0" i="0" u="none" strike="noStrike" dirty="0">
                          <a:solidFill>
                            <a:schemeClr val="tx1"/>
                          </a:solidFill>
                          <a:effectLst/>
                          <a:latin typeface="Arial" panose="020B0604020202020204" pitchFamily="34" charset="0"/>
                          <a:cs typeface="Arial" panose="020B0604020202020204" pitchFamily="34" charset="0"/>
                        </a:rPr>
                        <a:t>Q2</a:t>
                      </a:r>
                    </a:p>
                  </a:txBody>
                  <a:tcPr marL="0" marR="0" marT="0" marB="0" anchor="ctr" anchorCtr="1"/>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300" b="0" i="0" u="none" strike="noStrike" dirty="0">
                          <a:solidFill>
                            <a:schemeClr val="tx1"/>
                          </a:solidFill>
                          <a:effectLst/>
                          <a:latin typeface="Arial" panose="020B0604020202020204" pitchFamily="34" charset="0"/>
                          <a:cs typeface="Arial" panose="020B0604020202020204" pitchFamily="34" charset="0"/>
                        </a:rPr>
                        <a:t>Q2</a:t>
                      </a:r>
                    </a:p>
                  </a:txBody>
                  <a:tcPr marL="0" marR="0" marT="0" marB="0" anchor="ctr" anchorCtr="1"/>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300" b="0" i="0" u="none" strike="noStrike" dirty="0">
                          <a:solidFill>
                            <a:schemeClr val="tx1"/>
                          </a:solidFill>
                          <a:effectLst/>
                          <a:latin typeface="Arial" panose="020B0604020202020204" pitchFamily="34" charset="0"/>
                          <a:cs typeface="Arial" panose="020B0604020202020204" pitchFamily="34" charset="0"/>
                        </a:rPr>
                        <a:t>Q1</a:t>
                      </a:r>
                    </a:p>
                  </a:txBody>
                  <a:tcPr marL="0" marR="0" marT="0" marB="0" anchor="ctr" anchorCtr="1"/>
                </a:tc>
                <a:extLst>
                  <a:ext uri="{0D108BD9-81ED-4DB2-BD59-A6C34878D82A}">
                    <a16:rowId xmlns:a16="http://schemas.microsoft.com/office/drawing/2014/main" val="718783196"/>
                  </a:ext>
                </a:extLst>
              </a:tr>
            </a:tbl>
          </a:graphicData>
        </a:graphic>
      </p:graphicFrame>
      <p:graphicFrame>
        <p:nvGraphicFramePr>
          <p:cNvPr id="23" name="Content Placeholder 6">
            <a:extLst>
              <a:ext uri="{FF2B5EF4-FFF2-40B4-BE49-F238E27FC236}">
                <a16:creationId xmlns:a16="http://schemas.microsoft.com/office/drawing/2014/main" id="{41BA9A6D-EB5E-A154-B1E4-7A5B9C68C247}"/>
              </a:ext>
            </a:extLst>
          </p:cNvPr>
          <p:cNvGraphicFramePr>
            <a:graphicFrameLocks noGrp="1"/>
          </p:cNvGraphicFramePr>
          <p:nvPr>
            <p:ph idx="1"/>
            <p:extLst>
              <p:ext uri="{D42A27DB-BD31-4B8C-83A1-F6EECF244321}">
                <p14:modId xmlns:p14="http://schemas.microsoft.com/office/powerpoint/2010/main" val="1037371932"/>
              </p:ext>
            </p:extLst>
          </p:nvPr>
        </p:nvGraphicFramePr>
        <p:xfrm>
          <a:off x="373030" y="1431579"/>
          <a:ext cx="4891425" cy="1103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5" name="Content Placeholder 6">
            <a:extLst>
              <a:ext uri="{FF2B5EF4-FFF2-40B4-BE49-F238E27FC236}">
                <a16:creationId xmlns:a16="http://schemas.microsoft.com/office/drawing/2014/main" id="{56571BB8-CBA5-FDCA-D9C1-9D637A11194B}"/>
              </a:ext>
            </a:extLst>
          </p:cNvPr>
          <p:cNvGraphicFramePr>
            <a:graphicFrameLocks/>
          </p:cNvGraphicFramePr>
          <p:nvPr>
            <p:extLst>
              <p:ext uri="{D42A27DB-BD31-4B8C-83A1-F6EECF244321}">
                <p14:modId xmlns:p14="http://schemas.microsoft.com/office/powerpoint/2010/main" val="3552159281"/>
              </p:ext>
            </p:extLst>
          </p:nvPr>
        </p:nvGraphicFramePr>
        <p:xfrm>
          <a:off x="364321" y="3087970"/>
          <a:ext cx="4900131" cy="12917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7" name="Rectangle: Rounded Corners 18">
            <a:extLst>
              <a:ext uri="{FF2B5EF4-FFF2-40B4-BE49-F238E27FC236}">
                <a16:creationId xmlns:a16="http://schemas.microsoft.com/office/drawing/2014/main" id="{D5EB8A32-3E3E-ED94-E40B-6E4C227F708A}"/>
              </a:ext>
            </a:extLst>
          </p:cNvPr>
          <p:cNvSpPr/>
          <p:nvPr/>
        </p:nvSpPr>
        <p:spPr>
          <a:xfrm rot="10800000" flipV="1">
            <a:off x="404141" y="1137809"/>
            <a:ext cx="4860313" cy="292517"/>
          </a:xfrm>
          <a:prstGeom prst="round2SameRect">
            <a:avLst>
              <a:gd name="adj1" fmla="val 7560"/>
              <a:gd name="adj2" fmla="val 0"/>
            </a:avLst>
          </a:prstGeom>
          <a:solidFill>
            <a:schemeClr val="accent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28" name="Triangle 104">
            <a:extLst>
              <a:ext uri="{FF2B5EF4-FFF2-40B4-BE49-F238E27FC236}">
                <a16:creationId xmlns:a16="http://schemas.microsoft.com/office/drawing/2014/main" id="{511E3191-D141-B157-7AB5-AE674C59BBFD}"/>
              </a:ext>
            </a:extLst>
          </p:cNvPr>
          <p:cNvSpPr/>
          <p:nvPr/>
        </p:nvSpPr>
        <p:spPr>
          <a:xfrm rot="5400000">
            <a:off x="250474" y="1224276"/>
            <a:ext cx="353892" cy="1087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Triangle 104">
            <a:extLst>
              <a:ext uri="{FF2B5EF4-FFF2-40B4-BE49-F238E27FC236}">
                <a16:creationId xmlns:a16="http://schemas.microsoft.com/office/drawing/2014/main" id="{9A63E71B-9187-BFB7-B48E-E25DB63ED8D6}"/>
              </a:ext>
            </a:extLst>
          </p:cNvPr>
          <p:cNvSpPr/>
          <p:nvPr/>
        </p:nvSpPr>
        <p:spPr>
          <a:xfrm rot="5400000">
            <a:off x="196706" y="2859302"/>
            <a:ext cx="348776" cy="1085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0" name="Rectangle: Rounded Corners 18">
            <a:extLst>
              <a:ext uri="{FF2B5EF4-FFF2-40B4-BE49-F238E27FC236}">
                <a16:creationId xmlns:a16="http://schemas.microsoft.com/office/drawing/2014/main" id="{4AAFA070-FAC0-A252-86A3-70708061E495}"/>
              </a:ext>
            </a:extLst>
          </p:cNvPr>
          <p:cNvSpPr/>
          <p:nvPr/>
        </p:nvSpPr>
        <p:spPr>
          <a:xfrm rot="10800000" flipV="1">
            <a:off x="373030" y="2792513"/>
            <a:ext cx="4891422" cy="309542"/>
          </a:xfrm>
          <a:prstGeom prst="round2SameRect">
            <a:avLst>
              <a:gd name="adj1" fmla="val 7343"/>
              <a:gd name="adj2" fmla="val 0"/>
            </a:avLst>
          </a:prstGeom>
          <a:solidFill>
            <a:schemeClr val="accent2"/>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31" name="Triangle 104">
            <a:extLst>
              <a:ext uri="{FF2B5EF4-FFF2-40B4-BE49-F238E27FC236}">
                <a16:creationId xmlns:a16="http://schemas.microsoft.com/office/drawing/2014/main" id="{1CABA8EE-FFC7-E0BA-A55D-10D44CAFC60D}"/>
              </a:ext>
            </a:extLst>
          </p:cNvPr>
          <p:cNvSpPr/>
          <p:nvPr/>
        </p:nvSpPr>
        <p:spPr>
          <a:xfrm rot="5400000">
            <a:off x="244215" y="2890551"/>
            <a:ext cx="348776" cy="1085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DA081500-4093-8A74-DD33-792547598D26}"/>
              </a:ext>
            </a:extLst>
          </p:cNvPr>
          <p:cNvSpPr txBox="1"/>
          <p:nvPr/>
        </p:nvSpPr>
        <p:spPr>
          <a:xfrm>
            <a:off x="-465753" y="1120017"/>
            <a:ext cx="3626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Open Sans" pitchFamily="2" charset="0"/>
                <a:cs typeface="Arial" panose="020B0604020202020204" pitchFamily="34" charset="0"/>
              </a:rPr>
              <a:t>Top Asset Classes</a:t>
            </a:r>
          </a:p>
        </p:txBody>
      </p:sp>
      <p:sp>
        <p:nvSpPr>
          <p:cNvPr id="2" name="Triangle 104">
            <a:extLst>
              <a:ext uri="{FF2B5EF4-FFF2-40B4-BE49-F238E27FC236}">
                <a16:creationId xmlns:a16="http://schemas.microsoft.com/office/drawing/2014/main" id="{7B461D76-11AE-6171-6C12-C5238B57501E}"/>
              </a:ext>
            </a:extLst>
          </p:cNvPr>
          <p:cNvSpPr/>
          <p:nvPr/>
        </p:nvSpPr>
        <p:spPr>
          <a:xfrm rot="5400000">
            <a:off x="5794633" y="1219896"/>
            <a:ext cx="348776" cy="1085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0D0371BC-B4D3-ECF2-41C6-85217625AC2B}"/>
              </a:ext>
            </a:extLst>
          </p:cNvPr>
          <p:cNvSpPr txBox="1"/>
          <p:nvPr/>
        </p:nvSpPr>
        <p:spPr>
          <a:xfrm>
            <a:off x="-270685" y="2778789"/>
            <a:ext cx="292870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Open Sans" pitchFamily="2" charset="0"/>
                <a:cs typeface="Arial" panose="020B0604020202020204" pitchFamily="34" charset="0"/>
              </a:rPr>
              <a:t>Top Managers</a:t>
            </a:r>
          </a:p>
        </p:txBody>
      </p:sp>
      <p:sp>
        <p:nvSpPr>
          <p:cNvPr id="5" name="Speech Bubble: Rectangle with Corners Rounded 4">
            <a:extLst>
              <a:ext uri="{FF2B5EF4-FFF2-40B4-BE49-F238E27FC236}">
                <a16:creationId xmlns:a16="http://schemas.microsoft.com/office/drawing/2014/main" id="{3E931256-8136-CE0A-4777-B61AFA802963}"/>
              </a:ext>
            </a:extLst>
          </p:cNvPr>
          <p:cNvSpPr/>
          <p:nvPr/>
        </p:nvSpPr>
        <p:spPr>
          <a:xfrm>
            <a:off x="7519846" y="5995630"/>
            <a:ext cx="2911416" cy="346275"/>
          </a:xfrm>
          <a:prstGeom prst="wedgeRoundRectCallou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AU"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br>
              <a:rPr kumimoji="0" lang="en-AU"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br>
              <a:rPr kumimoji="0" lang="en-AU"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lang="en-AU" sz="1600" dirty="0">
                <a:solidFill>
                  <a:prstClr val="white"/>
                </a:solidFill>
                <a:latin typeface="Arial" panose="020B0604020202020204"/>
                <a:cs typeface="Calibri" panose="020F0502020204030204" pitchFamily="34" charset="0"/>
              </a:rPr>
              <a:t>69</a:t>
            </a:r>
            <a:r>
              <a:rPr kumimoji="0" lang="en-AU" sz="16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t>% Growth / 31% Defensive</a:t>
            </a:r>
            <a:endParaRPr kumimoji="0" lang="en-AU" sz="16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91C3A75D-7F70-0AD7-43B8-3128B0C66C8B}"/>
              </a:ext>
            </a:extLst>
          </p:cNvPr>
          <p:cNvSpPr txBox="1"/>
          <p:nvPr/>
        </p:nvSpPr>
        <p:spPr>
          <a:xfrm>
            <a:off x="6512650" y="5414899"/>
            <a:ext cx="2911416"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300" b="0" i="0" u="none" strike="noStrike" kern="1200" cap="none" spc="0" normalizeH="0" baseline="0" noProof="0" dirty="0">
                <a:ln>
                  <a:noFill/>
                </a:ln>
                <a:solidFill>
                  <a:prstClr val="black"/>
                </a:solidFill>
                <a:effectLst/>
                <a:uLnTx/>
                <a:uFillTx/>
                <a:latin typeface="Arial" panose="020B0604020202020204"/>
                <a:ea typeface="+mn-ea"/>
                <a:cs typeface="+mn-cs"/>
              </a:rPr>
              <a:t>Actual AA as at 31 March 2025</a:t>
            </a:r>
          </a:p>
        </p:txBody>
      </p:sp>
    </p:spTree>
    <p:extLst>
      <p:ext uri="{BB962C8B-B14F-4D97-AF65-F5344CB8AC3E}">
        <p14:creationId xmlns:p14="http://schemas.microsoft.com/office/powerpoint/2010/main" val="2752752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2A680F-C4BF-C0B8-E40B-E35A8BEDD0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Title 4">
            <a:extLst>
              <a:ext uri="{FF2B5EF4-FFF2-40B4-BE49-F238E27FC236}">
                <a16:creationId xmlns:a16="http://schemas.microsoft.com/office/drawing/2014/main" id="{6BDFCB4D-2F64-3E67-B715-216CF31E6720}"/>
              </a:ext>
            </a:extLst>
          </p:cNvPr>
          <p:cNvSpPr>
            <a:spLocks noGrp="1"/>
          </p:cNvSpPr>
          <p:nvPr>
            <p:ph type="title"/>
          </p:nvPr>
        </p:nvSpPr>
        <p:spPr>
          <a:xfrm>
            <a:off x="425375" y="381657"/>
            <a:ext cx="9720263" cy="515937"/>
          </a:xfrm>
        </p:spPr>
        <p:txBody>
          <a:bodyPr/>
          <a:lstStyle/>
          <a:p>
            <a:r>
              <a:rPr lang="en-AU" sz="2800" dirty="0"/>
              <a:t>MultiSeries 70 Dashboard</a:t>
            </a:r>
          </a:p>
        </p:txBody>
      </p:sp>
      <p:graphicFrame>
        <p:nvGraphicFramePr>
          <p:cNvPr id="38" name="Chart 37">
            <a:extLst>
              <a:ext uri="{FF2B5EF4-FFF2-40B4-BE49-F238E27FC236}">
                <a16:creationId xmlns:a16="http://schemas.microsoft.com/office/drawing/2014/main" id="{CE05B46D-B985-84FC-32FC-0FA14C9B5576}"/>
              </a:ext>
            </a:extLst>
          </p:cNvPr>
          <p:cNvGraphicFramePr/>
          <p:nvPr>
            <p:extLst>
              <p:ext uri="{D42A27DB-BD31-4B8C-83A1-F6EECF244321}">
                <p14:modId xmlns:p14="http://schemas.microsoft.com/office/powerpoint/2010/main" val="600416982"/>
              </p:ext>
            </p:extLst>
          </p:nvPr>
        </p:nvGraphicFramePr>
        <p:xfrm>
          <a:off x="4380780" y="1604395"/>
          <a:ext cx="9214015" cy="473751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F9CE5622-5D49-EC5F-C354-7E5636826AD3}"/>
              </a:ext>
            </a:extLst>
          </p:cNvPr>
          <p:cNvSpPr txBox="1"/>
          <p:nvPr/>
        </p:nvSpPr>
        <p:spPr>
          <a:xfrm>
            <a:off x="251717" y="6315271"/>
            <a:ext cx="6256676" cy="569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¹</a:t>
            </a:r>
            <a: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t> Net return. Calculated after deducting management fees and assumes reinvestment of distributions.</a:t>
            </a:r>
            <a:b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t>² </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Morningstar Wholesale Growth Universe – funds with 61-80% Growth assets.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006F2FBD-1213-9825-A37B-614EA977FEB1}"/>
              </a:ext>
            </a:extLst>
          </p:cNvPr>
          <p:cNvSpPr txBox="1"/>
          <p:nvPr/>
        </p:nvSpPr>
        <p:spPr>
          <a:xfrm>
            <a:off x="6569605" y="5414899"/>
            <a:ext cx="2911416"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300" b="0" i="0" u="none" strike="noStrike" kern="1200" cap="none" spc="0" normalizeH="0" baseline="0" noProof="0" dirty="0">
                <a:ln>
                  <a:noFill/>
                </a:ln>
                <a:solidFill>
                  <a:prstClr val="black"/>
                </a:solidFill>
                <a:effectLst/>
                <a:uLnTx/>
                <a:uFillTx/>
                <a:latin typeface="Arial" panose="020B0604020202020204"/>
                <a:ea typeface="+mn-ea"/>
                <a:cs typeface="+mn-cs"/>
              </a:rPr>
              <a:t>Actual AA as at 31 March 2025</a:t>
            </a:r>
          </a:p>
        </p:txBody>
      </p:sp>
      <p:sp>
        <p:nvSpPr>
          <p:cNvPr id="10" name="Rectangle: Rounded Corners 18">
            <a:extLst>
              <a:ext uri="{FF2B5EF4-FFF2-40B4-BE49-F238E27FC236}">
                <a16:creationId xmlns:a16="http://schemas.microsoft.com/office/drawing/2014/main" id="{174E52EA-F572-1605-E4D2-2FCB06C6A3F0}"/>
              </a:ext>
            </a:extLst>
          </p:cNvPr>
          <p:cNvSpPr/>
          <p:nvPr/>
        </p:nvSpPr>
        <p:spPr>
          <a:xfrm rot="10800000" flipV="1">
            <a:off x="5924093" y="1120018"/>
            <a:ext cx="6087394" cy="310309"/>
          </a:xfrm>
          <a:prstGeom prst="round2SameRect">
            <a:avLst>
              <a:gd name="adj1" fmla="val 7343"/>
              <a:gd name="adj2" fmla="val 0"/>
            </a:avLst>
          </a:prstGeom>
          <a:solidFill>
            <a:schemeClr val="accent3"/>
          </a:solidFill>
          <a:ln w="158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11" name="Triangle 104">
            <a:extLst>
              <a:ext uri="{FF2B5EF4-FFF2-40B4-BE49-F238E27FC236}">
                <a16:creationId xmlns:a16="http://schemas.microsoft.com/office/drawing/2014/main" id="{A1C5DD1C-A5C9-B95D-4319-B214189C20D5}"/>
              </a:ext>
            </a:extLst>
          </p:cNvPr>
          <p:cNvSpPr/>
          <p:nvPr/>
        </p:nvSpPr>
        <p:spPr>
          <a:xfrm rot="5400000">
            <a:off x="5619941" y="1121275"/>
            <a:ext cx="348776" cy="10855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436BC494-ABB5-E87F-3CE3-F06EF6DBB950}"/>
              </a:ext>
            </a:extLst>
          </p:cNvPr>
          <p:cNvSpPr txBox="1"/>
          <p:nvPr/>
        </p:nvSpPr>
        <p:spPr>
          <a:xfrm>
            <a:off x="5518329" y="1108665"/>
            <a:ext cx="26040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Open Sans" pitchFamily="2" charset="0"/>
                <a:cs typeface="Arial" panose="020B0604020202020204" pitchFamily="34" charset="0"/>
              </a:rPr>
              <a:t>Asset Allocation </a:t>
            </a:r>
          </a:p>
        </p:txBody>
      </p:sp>
      <p:graphicFrame>
        <p:nvGraphicFramePr>
          <p:cNvPr id="15" name="Table 4">
            <a:extLst>
              <a:ext uri="{FF2B5EF4-FFF2-40B4-BE49-F238E27FC236}">
                <a16:creationId xmlns:a16="http://schemas.microsoft.com/office/drawing/2014/main" id="{1A2912DC-6589-F8F1-1BC5-D50331833015}"/>
              </a:ext>
            </a:extLst>
          </p:cNvPr>
          <p:cNvGraphicFramePr>
            <a:graphicFrameLocks noGrp="1"/>
          </p:cNvGraphicFramePr>
          <p:nvPr>
            <p:extLst>
              <p:ext uri="{D42A27DB-BD31-4B8C-83A1-F6EECF244321}">
                <p14:modId xmlns:p14="http://schemas.microsoft.com/office/powerpoint/2010/main" val="1616117447"/>
              </p:ext>
            </p:extLst>
          </p:nvPr>
        </p:nvGraphicFramePr>
        <p:xfrm>
          <a:off x="346332" y="4669876"/>
          <a:ext cx="5807341" cy="1597065"/>
        </p:xfrm>
        <a:graphic>
          <a:graphicData uri="http://schemas.openxmlformats.org/drawingml/2006/table">
            <a:tbl>
              <a:tblPr firstRow="1" bandRow="1">
                <a:tableStyleId>{2A488322-F2BA-4B5B-9748-0D474271808F}</a:tableStyleId>
              </a:tblPr>
              <a:tblGrid>
                <a:gridCol w="1659255">
                  <a:extLst>
                    <a:ext uri="{9D8B030D-6E8A-4147-A177-3AD203B41FA5}">
                      <a16:colId xmlns:a16="http://schemas.microsoft.com/office/drawing/2014/main" val="4185976402"/>
                    </a:ext>
                  </a:extLst>
                </a:gridCol>
                <a:gridCol w="745725">
                  <a:extLst>
                    <a:ext uri="{9D8B030D-6E8A-4147-A177-3AD203B41FA5}">
                      <a16:colId xmlns:a16="http://schemas.microsoft.com/office/drawing/2014/main" val="66123316"/>
                    </a:ext>
                  </a:extLst>
                </a:gridCol>
                <a:gridCol w="601733">
                  <a:extLst>
                    <a:ext uri="{9D8B030D-6E8A-4147-A177-3AD203B41FA5}">
                      <a16:colId xmlns:a16="http://schemas.microsoft.com/office/drawing/2014/main" val="2195772857"/>
                    </a:ext>
                  </a:extLst>
                </a:gridCol>
                <a:gridCol w="687391">
                  <a:extLst>
                    <a:ext uri="{9D8B030D-6E8A-4147-A177-3AD203B41FA5}">
                      <a16:colId xmlns:a16="http://schemas.microsoft.com/office/drawing/2014/main" val="967761675"/>
                    </a:ext>
                  </a:extLst>
                </a:gridCol>
                <a:gridCol w="678224">
                  <a:extLst>
                    <a:ext uri="{9D8B030D-6E8A-4147-A177-3AD203B41FA5}">
                      <a16:colId xmlns:a16="http://schemas.microsoft.com/office/drawing/2014/main" val="1753959299"/>
                    </a:ext>
                  </a:extLst>
                </a:gridCol>
                <a:gridCol w="732857">
                  <a:extLst>
                    <a:ext uri="{9D8B030D-6E8A-4147-A177-3AD203B41FA5}">
                      <a16:colId xmlns:a16="http://schemas.microsoft.com/office/drawing/2014/main" val="1007897905"/>
                    </a:ext>
                  </a:extLst>
                </a:gridCol>
                <a:gridCol w="702156">
                  <a:extLst>
                    <a:ext uri="{9D8B030D-6E8A-4147-A177-3AD203B41FA5}">
                      <a16:colId xmlns:a16="http://schemas.microsoft.com/office/drawing/2014/main" val="2231718985"/>
                    </a:ext>
                  </a:extLst>
                </a:gridCol>
              </a:tblGrid>
              <a:tr h="631786">
                <a:tc>
                  <a:txBody>
                    <a:bodyPr/>
                    <a:lstStyle/>
                    <a:p>
                      <a:r>
                        <a:rPr lang="en-AU" sz="1400" dirty="0"/>
                        <a:t>Performance</a:t>
                      </a:r>
                      <a:br>
                        <a:rPr lang="en-AU" sz="1400" dirty="0"/>
                      </a:br>
                      <a:r>
                        <a:rPr lang="en-AU" sz="1400" dirty="0"/>
                        <a:t>to 31 Mar 2025</a:t>
                      </a:r>
                    </a:p>
                  </a:txBody>
                  <a:tcPr/>
                </a:tc>
                <a:tc>
                  <a:txBody>
                    <a:bodyPr/>
                    <a:lstStyle/>
                    <a:p>
                      <a:pPr algn="ctr"/>
                      <a:r>
                        <a:rPr lang="en-AU" sz="1400" b="0" dirty="0"/>
                        <a:t>3 mths</a:t>
                      </a:r>
                      <a:br>
                        <a:rPr lang="en-AU" sz="1400" b="0" dirty="0"/>
                      </a:br>
                      <a:r>
                        <a:rPr lang="en-AU" sz="1400" b="0" dirty="0"/>
                        <a:t>(%) </a:t>
                      </a:r>
                    </a:p>
                  </a:txBody>
                  <a:tcPr/>
                </a:tc>
                <a:tc>
                  <a:txBody>
                    <a:bodyPr/>
                    <a:lstStyle/>
                    <a:p>
                      <a:pPr algn="ctr"/>
                      <a:r>
                        <a:rPr lang="en-AU" sz="1400" b="0" dirty="0"/>
                        <a:t>1 yr</a:t>
                      </a:r>
                      <a:br>
                        <a:rPr lang="en-AU" sz="1400" b="0" dirty="0"/>
                      </a:br>
                      <a:r>
                        <a:rPr lang="en-AU" sz="1400" b="0" dirty="0"/>
                        <a:t>(%) </a:t>
                      </a:r>
                    </a:p>
                  </a:txBody>
                  <a:tcPr/>
                </a:tc>
                <a:tc>
                  <a:txBody>
                    <a:bodyPr/>
                    <a:lstStyle/>
                    <a:p>
                      <a:pPr algn="ctr"/>
                      <a:r>
                        <a:rPr lang="en-AU" sz="1400" b="0" dirty="0"/>
                        <a:t>3 yr (%pa)</a:t>
                      </a:r>
                    </a:p>
                  </a:txBody>
                  <a:tcPr/>
                </a:tc>
                <a:tc>
                  <a:txBody>
                    <a:bodyPr/>
                    <a:lstStyle/>
                    <a:p>
                      <a:pPr algn="ctr"/>
                      <a:r>
                        <a:rPr lang="en-AU" sz="1400" b="0" dirty="0"/>
                        <a:t>5 yr</a:t>
                      </a:r>
                      <a:br>
                        <a:rPr lang="en-AU" sz="1400" b="0" dirty="0"/>
                      </a:br>
                      <a:r>
                        <a:rPr lang="en-AU" sz="1400" b="0" dirty="0"/>
                        <a:t>(%pa)</a:t>
                      </a:r>
                    </a:p>
                  </a:txBody>
                  <a:tcPr/>
                </a:tc>
                <a:tc>
                  <a:txBody>
                    <a:bodyPr/>
                    <a:lstStyle/>
                    <a:p>
                      <a:pPr algn="ctr"/>
                      <a:r>
                        <a:rPr lang="en-AU" sz="1400" b="0" dirty="0"/>
                        <a:t>7 yr</a:t>
                      </a:r>
                      <a:br>
                        <a:rPr lang="en-AU" sz="1400" b="0" dirty="0"/>
                      </a:br>
                      <a:r>
                        <a:rPr lang="en-AU" sz="1400" b="0" dirty="0"/>
                        <a:t>(%pa)</a:t>
                      </a:r>
                    </a:p>
                  </a:txBody>
                  <a:tcPr/>
                </a:tc>
                <a:tc>
                  <a:txBody>
                    <a:bodyPr/>
                    <a:lstStyle/>
                    <a:p>
                      <a:pPr algn="ctr"/>
                      <a:r>
                        <a:rPr lang="en-AU" sz="1400" b="0" dirty="0"/>
                        <a:t>10 yr</a:t>
                      </a:r>
                      <a:br>
                        <a:rPr lang="en-AU" sz="1400" b="0" dirty="0"/>
                      </a:br>
                      <a:r>
                        <a:rPr lang="en-AU" sz="1400" b="0" dirty="0"/>
                        <a:t>(%pa)</a:t>
                      </a:r>
                    </a:p>
                  </a:txBody>
                  <a:tcPr/>
                </a:tc>
                <a:extLst>
                  <a:ext uri="{0D108BD9-81ED-4DB2-BD59-A6C34878D82A}">
                    <a16:rowId xmlns:a16="http://schemas.microsoft.com/office/drawing/2014/main" val="3133904920"/>
                  </a:ext>
                </a:extLst>
              </a:tr>
              <a:tr h="477701">
                <a:tc>
                  <a:txBody>
                    <a:bodyPr/>
                    <a:lstStyle/>
                    <a:p>
                      <a:r>
                        <a:rPr lang="en-AU" sz="1300" dirty="0">
                          <a:solidFill>
                            <a:sysClr val="windowText" lastClr="000000"/>
                          </a:solidFill>
                        </a:rPr>
                        <a:t>Return¹ </a:t>
                      </a:r>
                    </a:p>
                  </a:txBody>
                  <a:tcPr anchor="ctr"/>
                </a:tc>
                <a:tc>
                  <a:txBody>
                    <a:bodyPr/>
                    <a:lstStyle/>
                    <a:p>
                      <a:pPr algn="ctr" rtl="0" fontAlgn="ctr"/>
                      <a:r>
                        <a:rPr lang="en-AU" sz="1300" b="0" i="0" u="none" strike="noStrike" dirty="0">
                          <a:solidFill>
                            <a:srgbClr val="000000"/>
                          </a:solidFill>
                          <a:effectLst/>
                          <a:latin typeface="Arial" panose="020B0604020202020204" pitchFamily="34" charset="0"/>
                        </a:rPr>
                        <a:t>-1.0</a:t>
                      </a:r>
                    </a:p>
                  </a:txBody>
                  <a:tcPr marL="6350" marR="6350" marT="6350" marB="0" anchor="ctr"/>
                </a:tc>
                <a:tc>
                  <a:txBody>
                    <a:bodyPr/>
                    <a:lstStyle/>
                    <a:p>
                      <a:pPr algn="ctr" rtl="0" fontAlgn="ctr"/>
                      <a:r>
                        <a:rPr lang="en-AU" sz="1300" b="0" i="0" u="none" strike="noStrike" dirty="0">
                          <a:solidFill>
                            <a:srgbClr val="000000"/>
                          </a:solidFill>
                          <a:effectLst/>
                          <a:latin typeface="Arial" panose="020B0604020202020204" pitchFamily="34" charset="0"/>
                        </a:rPr>
                        <a:t>5.2</a:t>
                      </a:r>
                    </a:p>
                  </a:txBody>
                  <a:tcPr marL="6350" marR="6350" marT="6350" marB="0" anchor="ctr"/>
                </a:tc>
                <a:tc>
                  <a:txBody>
                    <a:bodyPr/>
                    <a:lstStyle/>
                    <a:p>
                      <a:pPr algn="ctr" rtl="0" fontAlgn="ctr"/>
                      <a:r>
                        <a:rPr lang="en-AU" sz="1300" b="0" i="0" u="none" strike="noStrike" dirty="0">
                          <a:solidFill>
                            <a:srgbClr val="000000"/>
                          </a:solidFill>
                          <a:effectLst/>
                          <a:latin typeface="Arial" panose="020B0604020202020204" pitchFamily="34" charset="0"/>
                        </a:rPr>
                        <a:t>6.6</a:t>
                      </a:r>
                    </a:p>
                  </a:txBody>
                  <a:tcPr marL="6350" marR="6350" marT="6350" marB="0" anchor="ctr"/>
                </a:tc>
                <a:tc>
                  <a:txBody>
                    <a:bodyPr/>
                    <a:lstStyle/>
                    <a:p>
                      <a:pPr algn="ctr" rtl="0" fontAlgn="ctr"/>
                      <a:r>
                        <a:rPr lang="en-AU" sz="1300" b="0" i="0" u="none" strike="noStrike" dirty="0">
                          <a:solidFill>
                            <a:srgbClr val="000000"/>
                          </a:solidFill>
                          <a:effectLst/>
                          <a:latin typeface="Arial" panose="020B0604020202020204" pitchFamily="34" charset="0"/>
                        </a:rPr>
                        <a:t>8.9</a:t>
                      </a:r>
                    </a:p>
                  </a:txBody>
                  <a:tcPr marL="6350" marR="6350" marT="6350" marB="0" anchor="ctr"/>
                </a:tc>
                <a:tc>
                  <a:txBody>
                    <a:bodyPr/>
                    <a:lstStyle/>
                    <a:p>
                      <a:pPr algn="ctr" rtl="0" fontAlgn="ctr"/>
                      <a:r>
                        <a:rPr lang="en-AU" sz="1300" b="0" i="0" u="none" strike="noStrike" dirty="0">
                          <a:solidFill>
                            <a:srgbClr val="000000"/>
                          </a:solidFill>
                          <a:effectLst/>
                          <a:latin typeface="Arial" panose="020B0604020202020204" pitchFamily="34" charset="0"/>
                        </a:rPr>
                        <a:t> 7.4</a:t>
                      </a:r>
                    </a:p>
                  </a:txBody>
                  <a:tcPr marL="6350" marR="6350" marT="6350" marB="0" anchor="ctr"/>
                </a:tc>
                <a:tc>
                  <a:txBody>
                    <a:bodyPr/>
                    <a:lstStyle/>
                    <a:p>
                      <a:pPr algn="ctr" rtl="0" fontAlgn="ctr"/>
                      <a:r>
                        <a:rPr lang="en-AU" sz="1300" b="0" i="0" u="none" strike="noStrike" dirty="0">
                          <a:solidFill>
                            <a:srgbClr val="000000"/>
                          </a:solidFill>
                          <a:effectLst/>
                          <a:latin typeface="Arial" panose="020B0604020202020204" pitchFamily="34" charset="0"/>
                        </a:rPr>
                        <a:t>6.5</a:t>
                      </a:r>
                    </a:p>
                  </a:txBody>
                  <a:tcPr marL="6350" marR="6350" marT="6350" marB="0" anchor="ctr"/>
                </a:tc>
                <a:extLst>
                  <a:ext uri="{0D108BD9-81ED-4DB2-BD59-A6C34878D82A}">
                    <a16:rowId xmlns:a16="http://schemas.microsoft.com/office/drawing/2014/main" val="2919875741"/>
                  </a:ext>
                </a:extLst>
              </a:tr>
              <a:tr h="487578">
                <a:tc>
                  <a:txBody>
                    <a:bodyPr/>
                    <a:lstStyle/>
                    <a:p>
                      <a:r>
                        <a:rPr lang="en-AU" sz="1300" dirty="0">
                          <a:solidFill>
                            <a:sysClr val="windowText" lastClr="000000"/>
                          </a:solidFill>
                        </a:rPr>
                        <a:t>Peer Ranking²</a:t>
                      </a:r>
                    </a:p>
                  </a:txBody>
                  <a:tcPr anchor="ctr"/>
                </a:tc>
                <a:tc>
                  <a:txBody>
                    <a:bodyPr/>
                    <a:lstStyle/>
                    <a:p>
                      <a:pPr algn="ctr" fontAlgn="b"/>
                      <a:r>
                        <a:rPr lang="en-AU" sz="1300" b="0" i="0" u="none" strike="noStrike" dirty="0">
                          <a:solidFill>
                            <a:schemeClr val="tx1"/>
                          </a:solidFill>
                          <a:effectLst/>
                          <a:latin typeface="Arial" panose="020B0604020202020204" pitchFamily="34" charset="0"/>
                          <a:cs typeface="Arial" panose="020B0604020202020204" pitchFamily="34" charset="0"/>
                        </a:rPr>
                        <a:t>Q2</a:t>
                      </a:r>
                    </a:p>
                  </a:txBody>
                  <a:tcPr marL="0" marR="0" marT="0" marB="0" anchor="ctr" anchorCtr="1"/>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300" b="0" i="0" u="none" strike="noStrike" dirty="0">
                          <a:solidFill>
                            <a:schemeClr val="tx1"/>
                          </a:solidFill>
                          <a:effectLst/>
                          <a:latin typeface="Arial" panose="020B0604020202020204" pitchFamily="34" charset="0"/>
                          <a:cs typeface="Arial" panose="020B0604020202020204" pitchFamily="34" charset="0"/>
                        </a:rPr>
                        <a:t>Q2</a:t>
                      </a:r>
                    </a:p>
                  </a:txBody>
                  <a:tcPr marL="0" marR="0" marT="0" marB="0" anchor="ctr" anchorCtr="1"/>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300" b="0" i="0" u="none" strike="noStrike" dirty="0">
                          <a:solidFill>
                            <a:schemeClr val="tx1"/>
                          </a:solidFill>
                          <a:effectLst/>
                          <a:latin typeface="Arial" panose="020B0604020202020204" pitchFamily="34" charset="0"/>
                          <a:cs typeface="Arial" panose="020B0604020202020204" pitchFamily="34" charset="0"/>
                        </a:rPr>
                        <a:t>Q1</a:t>
                      </a:r>
                    </a:p>
                  </a:txBody>
                  <a:tcPr marL="0" marR="0" marT="0" marB="0" anchor="ctr" anchorCtr="1"/>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300" b="0" i="0" u="none" strike="noStrike" dirty="0">
                          <a:solidFill>
                            <a:schemeClr val="tx1"/>
                          </a:solidFill>
                          <a:effectLst/>
                          <a:latin typeface="Arial" panose="020B0604020202020204" pitchFamily="34" charset="0"/>
                          <a:cs typeface="Arial" panose="020B0604020202020204" pitchFamily="34" charset="0"/>
                        </a:rPr>
                        <a:t>Q2</a:t>
                      </a:r>
                    </a:p>
                  </a:txBody>
                  <a:tcPr marL="0" marR="0" marT="0" marB="0" anchor="ctr" anchorCtr="1"/>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300" b="0" i="0" u="none" strike="noStrike" dirty="0">
                          <a:solidFill>
                            <a:schemeClr val="tx1"/>
                          </a:solidFill>
                          <a:effectLst/>
                          <a:latin typeface="Arial" panose="020B0604020202020204" pitchFamily="34" charset="0"/>
                          <a:cs typeface="Arial" panose="020B0604020202020204" pitchFamily="34" charset="0"/>
                        </a:rPr>
                        <a:t>Q1</a:t>
                      </a:r>
                    </a:p>
                  </a:txBody>
                  <a:tcPr marL="0" marR="0" marT="0" marB="0" anchor="ctr" anchorCtr="1"/>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300" b="0" i="0" u="none" strike="noStrike" dirty="0">
                          <a:solidFill>
                            <a:schemeClr val="tx1"/>
                          </a:solidFill>
                          <a:effectLst/>
                          <a:latin typeface="Arial" panose="020B0604020202020204" pitchFamily="34" charset="0"/>
                          <a:cs typeface="Arial" panose="020B0604020202020204" pitchFamily="34" charset="0"/>
                        </a:rPr>
                        <a:t>Q1</a:t>
                      </a:r>
                    </a:p>
                  </a:txBody>
                  <a:tcPr marL="0" marR="0" marT="0" marB="0" anchor="ctr" anchorCtr="1"/>
                </a:tc>
                <a:extLst>
                  <a:ext uri="{0D108BD9-81ED-4DB2-BD59-A6C34878D82A}">
                    <a16:rowId xmlns:a16="http://schemas.microsoft.com/office/drawing/2014/main" val="718783196"/>
                  </a:ext>
                </a:extLst>
              </a:tr>
            </a:tbl>
          </a:graphicData>
        </a:graphic>
      </p:graphicFrame>
      <p:graphicFrame>
        <p:nvGraphicFramePr>
          <p:cNvPr id="23" name="Content Placeholder 6">
            <a:extLst>
              <a:ext uri="{FF2B5EF4-FFF2-40B4-BE49-F238E27FC236}">
                <a16:creationId xmlns:a16="http://schemas.microsoft.com/office/drawing/2014/main" id="{41BA9A6D-EB5E-A154-B1E4-7A5B9C68C247}"/>
              </a:ext>
            </a:extLst>
          </p:cNvPr>
          <p:cNvGraphicFramePr>
            <a:graphicFrameLocks noGrp="1"/>
          </p:cNvGraphicFramePr>
          <p:nvPr>
            <p:ph idx="1"/>
            <p:extLst>
              <p:ext uri="{D42A27DB-BD31-4B8C-83A1-F6EECF244321}">
                <p14:modId xmlns:p14="http://schemas.microsoft.com/office/powerpoint/2010/main" val="1458487732"/>
              </p:ext>
            </p:extLst>
          </p:nvPr>
        </p:nvGraphicFramePr>
        <p:xfrm>
          <a:off x="373030" y="1431579"/>
          <a:ext cx="4891425" cy="11035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5" name="Content Placeholder 6">
            <a:extLst>
              <a:ext uri="{FF2B5EF4-FFF2-40B4-BE49-F238E27FC236}">
                <a16:creationId xmlns:a16="http://schemas.microsoft.com/office/drawing/2014/main" id="{56571BB8-CBA5-FDCA-D9C1-9D637A11194B}"/>
              </a:ext>
            </a:extLst>
          </p:cNvPr>
          <p:cNvGraphicFramePr>
            <a:graphicFrameLocks/>
          </p:cNvGraphicFramePr>
          <p:nvPr>
            <p:extLst>
              <p:ext uri="{D42A27DB-BD31-4B8C-83A1-F6EECF244321}">
                <p14:modId xmlns:p14="http://schemas.microsoft.com/office/powerpoint/2010/main" val="1360979443"/>
              </p:ext>
            </p:extLst>
          </p:nvPr>
        </p:nvGraphicFramePr>
        <p:xfrm>
          <a:off x="364321" y="3122029"/>
          <a:ext cx="4900131" cy="125627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7" name="Rectangle: Rounded Corners 18">
            <a:extLst>
              <a:ext uri="{FF2B5EF4-FFF2-40B4-BE49-F238E27FC236}">
                <a16:creationId xmlns:a16="http://schemas.microsoft.com/office/drawing/2014/main" id="{D5EB8A32-3E3E-ED94-E40B-6E4C227F708A}"/>
              </a:ext>
            </a:extLst>
          </p:cNvPr>
          <p:cNvSpPr/>
          <p:nvPr/>
        </p:nvSpPr>
        <p:spPr>
          <a:xfrm rot="10800000" flipV="1">
            <a:off x="404141" y="1137809"/>
            <a:ext cx="4860313" cy="292517"/>
          </a:xfrm>
          <a:prstGeom prst="round2SameRect">
            <a:avLst>
              <a:gd name="adj1" fmla="val 7560"/>
              <a:gd name="adj2" fmla="val 0"/>
            </a:avLst>
          </a:prstGeom>
          <a:solidFill>
            <a:schemeClr val="accent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28" name="Triangle 104">
            <a:extLst>
              <a:ext uri="{FF2B5EF4-FFF2-40B4-BE49-F238E27FC236}">
                <a16:creationId xmlns:a16="http://schemas.microsoft.com/office/drawing/2014/main" id="{511E3191-D141-B157-7AB5-AE674C59BBFD}"/>
              </a:ext>
            </a:extLst>
          </p:cNvPr>
          <p:cNvSpPr/>
          <p:nvPr/>
        </p:nvSpPr>
        <p:spPr>
          <a:xfrm rot="5400000">
            <a:off x="250474" y="1224276"/>
            <a:ext cx="353892" cy="1087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Triangle 104">
            <a:extLst>
              <a:ext uri="{FF2B5EF4-FFF2-40B4-BE49-F238E27FC236}">
                <a16:creationId xmlns:a16="http://schemas.microsoft.com/office/drawing/2014/main" id="{9A63E71B-9187-BFB7-B48E-E25DB63ED8D6}"/>
              </a:ext>
            </a:extLst>
          </p:cNvPr>
          <p:cNvSpPr/>
          <p:nvPr/>
        </p:nvSpPr>
        <p:spPr>
          <a:xfrm rot="5400000">
            <a:off x="196706" y="2893361"/>
            <a:ext cx="348776" cy="1085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0" name="Rectangle: Rounded Corners 18">
            <a:extLst>
              <a:ext uri="{FF2B5EF4-FFF2-40B4-BE49-F238E27FC236}">
                <a16:creationId xmlns:a16="http://schemas.microsoft.com/office/drawing/2014/main" id="{4AAFA070-FAC0-A252-86A3-70708061E495}"/>
              </a:ext>
            </a:extLst>
          </p:cNvPr>
          <p:cNvSpPr/>
          <p:nvPr/>
        </p:nvSpPr>
        <p:spPr>
          <a:xfrm rot="10800000" flipV="1">
            <a:off x="373030" y="2826572"/>
            <a:ext cx="4891422" cy="309542"/>
          </a:xfrm>
          <a:prstGeom prst="round2SameRect">
            <a:avLst>
              <a:gd name="adj1" fmla="val 7343"/>
              <a:gd name="adj2" fmla="val 0"/>
            </a:avLst>
          </a:prstGeom>
          <a:solidFill>
            <a:schemeClr val="accent2"/>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31" name="Triangle 104">
            <a:extLst>
              <a:ext uri="{FF2B5EF4-FFF2-40B4-BE49-F238E27FC236}">
                <a16:creationId xmlns:a16="http://schemas.microsoft.com/office/drawing/2014/main" id="{1CABA8EE-FFC7-E0BA-A55D-10D44CAFC60D}"/>
              </a:ext>
            </a:extLst>
          </p:cNvPr>
          <p:cNvSpPr/>
          <p:nvPr/>
        </p:nvSpPr>
        <p:spPr>
          <a:xfrm rot="5400000">
            <a:off x="244215" y="2924610"/>
            <a:ext cx="348776" cy="1085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DA081500-4093-8A74-DD33-792547598D26}"/>
              </a:ext>
            </a:extLst>
          </p:cNvPr>
          <p:cNvSpPr txBox="1"/>
          <p:nvPr/>
        </p:nvSpPr>
        <p:spPr>
          <a:xfrm>
            <a:off x="-431886" y="1120288"/>
            <a:ext cx="3626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Open Sans" pitchFamily="2" charset="0"/>
                <a:cs typeface="Arial" panose="020B0604020202020204" pitchFamily="34" charset="0"/>
              </a:rPr>
              <a:t>Top Asset Classes</a:t>
            </a:r>
          </a:p>
        </p:txBody>
      </p:sp>
      <p:sp>
        <p:nvSpPr>
          <p:cNvPr id="3" name="Speech Bubble: Rectangle with Corners Rounded 2">
            <a:extLst>
              <a:ext uri="{FF2B5EF4-FFF2-40B4-BE49-F238E27FC236}">
                <a16:creationId xmlns:a16="http://schemas.microsoft.com/office/drawing/2014/main" id="{85ECCC0C-9B9A-E5A7-4DED-DF1558E7D2B9}"/>
              </a:ext>
            </a:extLst>
          </p:cNvPr>
          <p:cNvSpPr/>
          <p:nvPr/>
        </p:nvSpPr>
        <p:spPr>
          <a:xfrm>
            <a:off x="7519846" y="5995630"/>
            <a:ext cx="2911416" cy="346275"/>
          </a:xfrm>
          <a:prstGeom prst="wedgeRoundRectCallou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AU"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br>
              <a:rPr kumimoji="0" lang="en-AU"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br>
              <a:rPr kumimoji="0" lang="en-AU"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kumimoji="0" lang="en-AU" sz="16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t>67% Growth / 33% Defensive</a:t>
            </a:r>
            <a:endParaRPr kumimoji="0" lang="en-AU" sz="16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riangle 104">
            <a:extLst>
              <a:ext uri="{FF2B5EF4-FFF2-40B4-BE49-F238E27FC236}">
                <a16:creationId xmlns:a16="http://schemas.microsoft.com/office/drawing/2014/main" id="{7B461D76-11AE-6171-6C12-C5238B57501E}"/>
              </a:ext>
            </a:extLst>
          </p:cNvPr>
          <p:cNvSpPr/>
          <p:nvPr/>
        </p:nvSpPr>
        <p:spPr>
          <a:xfrm rot="5400000">
            <a:off x="5794633" y="1219896"/>
            <a:ext cx="348776" cy="1085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0D0371BC-B4D3-ECF2-41C6-85217625AC2B}"/>
              </a:ext>
            </a:extLst>
          </p:cNvPr>
          <p:cNvSpPr txBox="1"/>
          <p:nvPr/>
        </p:nvSpPr>
        <p:spPr>
          <a:xfrm>
            <a:off x="-270684" y="2814724"/>
            <a:ext cx="292870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Open Sans" pitchFamily="2" charset="0"/>
                <a:cs typeface="Arial" panose="020B0604020202020204" pitchFamily="34" charset="0"/>
              </a:rPr>
              <a:t>Top Managers</a:t>
            </a:r>
          </a:p>
        </p:txBody>
      </p:sp>
    </p:spTree>
    <p:extLst>
      <p:ext uri="{BB962C8B-B14F-4D97-AF65-F5344CB8AC3E}">
        <p14:creationId xmlns:p14="http://schemas.microsoft.com/office/powerpoint/2010/main" val="2764456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705A7D32-3B63-3800-735C-EE33C29FE95F}"/>
              </a:ext>
            </a:extLst>
          </p:cNvPr>
          <p:cNvGraphicFramePr/>
          <p:nvPr>
            <p:extLst>
              <p:ext uri="{D42A27DB-BD31-4B8C-83A1-F6EECF244321}">
                <p14:modId xmlns:p14="http://schemas.microsoft.com/office/powerpoint/2010/main" val="3134797204"/>
              </p:ext>
            </p:extLst>
          </p:nvPr>
        </p:nvGraphicFramePr>
        <p:xfrm>
          <a:off x="4351904" y="1604395"/>
          <a:ext cx="9214015" cy="473751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F22A680F-C4BF-C0B8-E40B-E35A8BEDD0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Title 4">
            <a:extLst>
              <a:ext uri="{FF2B5EF4-FFF2-40B4-BE49-F238E27FC236}">
                <a16:creationId xmlns:a16="http://schemas.microsoft.com/office/drawing/2014/main" id="{6BDFCB4D-2F64-3E67-B715-216CF31E6720}"/>
              </a:ext>
            </a:extLst>
          </p:cNvPr>
          <p:cNvSpPr>
            <a:spLocks noGrp="1"/>
          </p:cNvSpPr>
          <p:nvPr>
            <p:ph type="title"/>
          </p:nvPr>
        </p:nvSpPr>
        <p:spPr>
          <a:xfrm>
            <a:off x="425375" y="371929"/>
            <a:ext cx="9720263" cy="515937"/>
          </a:xfrm>
        </p:spPr>
        <p:txBody>
          <a:bodyPr/>
          <a:lstStyle/>
          <a:p>
            <a:r>
              <a:rPr lang="en-AU" sz="2800" dirty="0"/>
              <a:t>MultiActive Balanced Dashboard</a:t>
            </a:r>
          </a:p>
        </p:txBody>
      </p:sp>
      <p:sp>
        <p:nvSpPr>
          <p:cNvPr id="6" name="TextBox 5">
            <a:extLst>
              <a:ext uri="{FF2B5EF4-FFF2-40B4-BE49-F238E27FC236}">
                <a16:creationId xmlns:a16="http://schemas.microsoft.com/office/drawing/2014/main" id="{F9CE5622-5D49-EC5F-C354-7E5636826AD3}"/>
              </a:ext>
            </a:extLst>
          </p:cNvPr>
          <p:cNvSpPr txBox="1"/>
          <p:nvPr/>
        </p:nvSpPr>
        <p:spPr>
          <a:xfrm>
            <a:off x="251717" y="6315271"/>
            <a:ext cx="6256676" cy="569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¹</a:t>
            </a:r>
            <a: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t> Net return. Calculated after deducting management fees and assumes reinvestment of distributions.</a:t>
            </a:r>
            <a:b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t>² </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Morningstar Wholesale Growth Universe – funds with 61-80% Growth assets.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Rectangle: Rounded Corners 18">
            <a:extLst>
              <a:ext uri="{FF2B5EF4-FFF2-40B4-BE49-F238E27FC236}">
                <a16:creationId xmlns:a16="http://schemas.microsoft.com/office/drawing/2014/main" id="{174E52EA-F572-1605-E4D2-2FCB06C6A3F0}"/>
              </a:ext>
            </a:extLst>
          </p:cNvPr>
          <p:cNvSpPr/>
          <p:nvPr/>
        </p:nvSpPr>
        <p:spPr>
          <a:xfrm rot="10800000" flipV="1">
            <a:off x="5924093" y="1120018"/>
            <a:ext cx="6087394" cy="310309"/>
          </a:xfrm>
          <a:prstGeom prst="round2SameRect">
            <a:avLst>
              <a:gd name="adj1" fmla="val 7343"/>
              <a:gd name="adj2" fmla="val 0"/>
            </a:avLst>
          </a:prstGeom>
          <a:solidFill>
            <a:schemeClr val="accent3"/>
          </a:solidFill>
          <a:ln w="158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11" name="Triangle 104">
            <a:extLst>
              <a:ext uri="{FF2B5EF4-FFF2-40B4-BE49-F238E27FC236}">
                <a16:creationId xmlns:a16="http://schemas.microsoft.com/office/drawing/2014/main" id="{A1C5DD1C-A5C9-B95D-4319-B214189C20D5}"/>
              </a:ext>
            </a:extLst>
          </p:cNvPr>
          <p:cNvSpPr/>
          <p:nvPr/>
        </p:nvSpPr>
        <p:spPr>
          <a:xfrm rot="5400000">
            <a:off x="5619941" y="1121275"/>
            <a:ext cx="348776" cy="10855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436BC494-ABB5-E87F-3CE3-F06EF6DBB950}"/>
              </a:ext>
            </a:extLst>
          </p:cNvPr>
          <p:cNvSpPr txBox="1"/>
          <p:nvPr/>
        </p:nvSpPr>
        <p:spPr>
          <a:xfrm>
            <a:off x="5518329" y="1108665"/>
            <a:ext cx="26040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Open Sans" pitchFamily="2" charset="0"/>
                <a:cs typeface="Arial" panose="020B0604020202020204" pitchFamily="34" charset="0"/>
              </a:rPr>
              <a:t>Asset Allocation </a:t>
            </a:r>
          </a:p>
        </p:txBody>
      </p:sp>
      <p:graphicFrame>
        <p:nvGraphicFramePr>
          <p:cNvPr id="15" name="Table 4">
            <a:extLst>
              <a:ext uri="{FF2B5EF4-FFF2-40B4-BE49-F238E27FC236}">
                <a16:creationId xmlns:a16="http://schemas.microsoft.com/office/drawing/2014/main" id="{1A2912DC-6589-F8F1-1BC5-D50331833015}"/>
              </a:ext>
            </a:extLst>
          </p:cNvPr>
          <p:cNvGraphicFramePr>
            <a:graphicFrameLocks noGrp="1"/>
          </p:cNvGraphicFramePr>
          <p:nvPr>
            <p:extLst>
              <p:ext uri="{D42A27DB-BD31-4B8C-83A1-F6EECF244321}">
                <p14:modId xmlns:p14="http://schemas.microsoft.com/office/powerpoint/2010/main" val="1991040962"/>
              </p:ext>
            </p:extLst>
          </p:nvPr>
        </p:nvGraphicFramePr>
        <p:xfrm>
          <a:off x="346332" y="4669876"/>
          <a:ext cx="5807341" cy="1597065"/>
        </p:xfrm>
        <a:graphic>
          <a:graphicData uri="http://schemas.openxmlformats.org/drawingml/2006/table">
            <a:tbl>
              <a:tblPr firstRow="1" bandRow="1">
                <a:tableStyleId>{2A488322-F2BA-4B5B-9748-0D474271808F}</a:tableStyleId>
              </a:tblPr>
              <a:tblGrid>
                <a:gridCol w="1659255">
                  <a:extLst>
                    <a:ext uri="{9D8B030D-6E8A-4147-A177-3AD203B41FA5}">
                      <a16:colId xmlns:a16="http://schemas.microsoft.com/office/drawing/2014/main" val="4185976402"/>
                    </a:ext>
                  </a:extLst>
                </a:gridCol>
                <a:gridCol w="745725">
                  <a:extLst>
                    <a:ext uri="{9D8B030D-6E8A-4147-A177-3AD203B41FA5}">
                      <a16:colId xmlns:a16="http://schemas.microsoft.com/office/drawing/2014/main" val="66123316"/>
                    </a:ext>
                  </a:extLst>
                </a:gridCol>
                <a:gridCol w="601733">
                  <a:extLst>
                    <a:ext uri="{9D8B030D-6E8A-4147-A177-3AD203B41FA5}">
                      <a16:colId xmlns:a16="http://schemas.microsoft.com/office/drawing/2014/main" val="2195772857"/>
                    </a:ext>
                  </a:extLst>
                </a:gridCol>
                <a:gridCol w="687391">
                  <a:extLst>
                    <a:ext uri="{9D8B030D-6E8A-4147-A177-3AD203B41FA5}">
                      <a16:colId xmlns:a16="http://schemas.microsoft.com/office/drawing/2014/main" val="967761675"/>
                    </a:ext>
                  </a:extLst>
                </a:gridCol>
                <a:gridCol w="678224">
                  <a:extLst>
                    <a:ext uri="{9D8B030D-6E8A-4147-A177-3AD203B41FA5}">
                      <a16:colId xmlns:a16="http://schemas.microsoft.com/office/drawing/2014/main" val="1753959299"/>
                    </a:ext>
                  </a:extLst>
                </a:gridCol>
                <a:gridCol w="732857">
                  <a:extLst>
                    <a:ext uri="{9D8B030D-6E8A-4147-A177-3AD203B41FA5}">
                      <a16:colId xmlns:a16="http://schemas.microsoft.com/office/drawing/2014/main" val="1007897905"/>
                    </a:ext>
                  </a:extLst>
                </a:gridCol>
                <a:gridCol w="702156">
                  <a:extLst>
                    <a:ext uri="{9D8B030D-6E8A-4147-A177-3AD203B41FA5}">
                      <a16:colId xmlns:a16="http://schemas.microsoft.com/office/drawing/2014/main" val="2231718985"/>
                    </a:ext>
                  </a:extLst>
                </a:gridCol>
              </a:tblGrid>
              <a:tr h="631786">
                <a:tc>
                  <a:txBody>
                    <a:bodyPr/>
                    <a:lstStyle/>
                    <a:p>
                      <a:r>
                        <a:rPr lang="en-AU" sz="1400" dirty="0"/>
                        <a:t>Performance</a:t>
                      </a:r>
                      <a:br>
                        <a:rPr lang="en-AU" sz="1400" dirty="0"/>
                      </a:br>
                      <a:r>
                        <a:rPr lang="en-AU" sz="1400" dirty="0"/>
                        <a:t>to 31 Mar 2025</a:t>
                      </a:r>
                    </a:p>
                  </a:txBody>
                  <a:tcPr/>
                </a:tc>
                <a:tc>
                  <a:txBody>
                    <a:bodyPr/>
                    <a:lstStyle/>
                    <a:p>
                      <a:pPr algn="ctr"/>
                      <a:r>
                        <a:rPr lang="en-AU" sz="1400" b="0" dirty="0"/>
                        <a:t>3 mths</a:t>
                      </a:r>
                      <a:br>
                        <a:rPr lang="en-AU" sz="1400" b="0" dirty="0"/>
                      </a:br>
                      <a:r>
                        <a:rPr lang="en-AU" sz="1400" b="0" dirty="0"/>
                        <a:t>(%) </a:t>
                      </a:r>
                    </a:p>
                  </a:txBody>
                  <a:tcPr/>
                </a:tc>
                <a:tc>
                  <a:txBody>
                    <a:bodyPr/>
                    <a:lstStyle/>
                    <a:p>
                      <a:pPr algn="ctr"/>
                      <a:r>
                        <a:rPr lang="en-AU" sz="1400" b="0" dirty="0"/>
                        <a:t>1 yr</a:t>
                      </a:r>
                      <a:br>
                        <a:rPr lang="en-AU" sz="1400" b="0" dirty="0"/>
                      </a:br>
                      <a:r>
                        <a:rPr lang="en-AU" sz="1400" b="0" dirty="0"/>
                        <a:t>(%) </a:t>
                      </a:r>
                    </a:p>
                  </a:txBody>
                  <a:tcPr/>
                </a:tc>
                <a:tc>
                  <a:txBody>
                    <a:bodyPr/>
                    <a:lstStyle/>
                    <a:p>
                      <a:pPr algn="ctr"/>
                      <a:r>
                        <a:rPr lang="en-AU" sz="1400" b="0" dirty="0"/>
                        <a:t>3 yr (%pa)</a:t>
                      </a:r>
                    </a:p>
                  </a:txBody>
                  <a:tcPr/>
                </a:tc>
                <a:tc>
                  <a:txBody>
                    <a:bodyPr/>
                    <a:lstStyle/>
                    <a:p>
                      <a:pPr algn="ctr"/>
                      <a:r>
                        <a:rPr lang="en-AU" sz="1400" b="0" dirty="0"/>
                        <a:t>5 yr</a:t>
                      </a:r>
                      <a:br>
                        <a:rPr lang="en-AU" sz="1400" b="0" dirty="0"/>
                      </a:br>
                      <a:r>
                        <a:rPr lang="en-AU" sz="1400" b="0" dirty="0"/>
                        <a:t>(%pa)</a:t>
                      </a:r>
                    </a:p>
                  </a:txBody>
                  <a:tcPr/>
                </a:tc>
                <a:tc>
                  <a:txBody>
                    <a:bodyPr/>
                    <a:lstStyle/>
                    <a:p>
                      <a:pPr algn="ctr"/>
                      <a:r>
                        <a:rPr lang="en-AU" sz="1400" b="0" dirty="0"/>
                        <a:t>7 yr</a:t>
                      </a:r>
                      <a:br>
                        <a:rPr lang="en-AU" sz="1400" b="0" dirty="0"/>
                      </a:br>
                      <a:r>
                        <a:rPr lang="en-AU" sz="1400" b="0" dirty="0"/>
                        <a:t>(%pa)</a:t>
                      </a:r>
                    </a:p>
                  </a:txBody>
                  <a:tcPr/>
                </a:tc>
                <a:tc>
                  <a:txBody>
                    <a:bodyPr/>
                    <a:lstStyle/>
                    <a:p>
                      <a:pPr algn="ctr"/>
                      <a:r>
                        <a:rPr lang="en-AU" sz="1400" b="0" dirty="0"/>
                        <a:t>10 yr</a:t>
                      </a:r>
                      <a:br>
                        <a:rPr lang="en-AU" sz="1400" b="0" dirty="0"/>
                      </a:br>
                      <a:r>
                        <a:rPr lang="en-AU" sz="1400" b="0" dirty="0"/>
                        <a:t>(%pa)</a:t>
                      </a:r>
                    </a:p>
                  </a:txBody>
                  <a:tcPr/>
                </a:tc>
                <a:extLst>
                  <a:ext uri="{0D108BD9-81ED-4DB2-BD59-A6C34878D82A}">
                    <a16:rowId xmlns:a16="http://schemas.microsoft.com/office/drawing/2014/main" val="3133904920"/>
                  </a:ext>
                </a:extLst>
              </a:tr>
              <a:tr h="477701">
                <a:tc>
                  <a:txBody>
                    <a:bodyPr/>
                    <a:lstStyle/>
                    <a:p>
                      <a:r>
                        <a:rPr lang="en-AU" sz="1300" dirty="0">
                          <a:solidFill>
                            <a:sysClr val="windowText" lastClr="000000"/>
                          </a:solidFill>
                        </a:rPr>
                        <a:t>Return¹ </a:t>
                      </a:r>
                    </a:p>
                  </a:txBody>
                  <a:tcPr anchor="ctr"/>
                </a:tc>
                <a:tc>
                  <a:txBody>
                    <a:bodyPr/>
                    <a:lstStyle/>
                    <a:p>
                      <a:pPr algn="ctr" rtl="0" fontAlgn="ctr"/>
                      <a:r>
                        <a:rPr lang="en-AU" sz="1300" b="0" i="0" u="none" strike="noStrike" dirty="0">
                          <a:solidFill>
                            <a:srgbClr val="000000"/>
                          </a:solidFill>
                          <a:effectLst/>
                          <a:latin typeface="Arial" panose="020B0604020202020204" pitchFamily="34" charset="0"/>
                        </a:rPr>
                        <a:t>-1.2</a:t>
                      </a:r>
                    </a:p>
                  </a:txBody>
                  <a:tcPr marL="6350" marR="6350" marT="6350" marB="0" anchor="ctr"/>
                </a:tc>
                <a:tc>
                  <a:txBody>
                    <a:bodyPr/>
                    <a:lstStyle/>
                    <a:p>
                      <a:pPr algn="ctr" rtl="0" fontAlgn="ctr"/>
                      <a:r>
                        <a:rPr lang="en-AU" sz="1300" b="0" i="0" u="none" strike="noStrike" dirty="0">
                          <a:solidFill>
                            <a:srgbClr val="000000"/>
                          </a:solidFill>
                          <a:effectLst/>
                          <a:latin typeface="Arial" panose="020B0604020202020204" pitchFamily="34" charset="0"/>
                        </a:rPr>
                        <a:t>4.9</a:t>
                      </a:r>
                    </a:p>
                  </a:txBody>
                  <a:tcPr marL="6350" marR="6350" marT="6350" marB="0" anchor="ctr"/>
                </a:tc>
                <a:tc>
                  <a:txBody>
                    <a:bodyPr/>
                    <a:lstStyle/>
                    <a:p>
                      <a:pPr algn="ctr" rtl="0" fontAlgn="ctr"/>
                      <a:r>
                        <a:rPr lang="en-AU" sz="1300" b="0" i="0" u="none" strike="noStrike" dirty="0">
                          <a:solidFill>
                            <a:srgbClr val="000000"/>
                          </a:solidFill>
                          <a:effectLst/>
                          <a:latin typeface="Arial" panose="020B0604020202020204" pitchFamily="34" charset="0"/>
                        </a:rPr>
                        <a:t>5.9</a:t>
                      </a:r>
                    </a:p>
                  </a:txBody>
                  <a:tcPr marL="6350" marR="6350" marT="6350" marB="0" anchor="ctr"/>
                </a:tc>
                <a:tc>
                  <a:txBody>
                    <a:bodyPr/>
                    <a:lstStyle/>
                    <a:p>
                      <a:pPr algn="ctr" rtl="0" fontAlgn="ctr"/>
                      <a:r>
                        <a:rPr lang="en-AU" sz="1300" b="0" i="0" u="none" strike="noStrike" dirty="0">
                          <a:solidFill>
                            <a:srgbClr val="000000"/>
                          </a:solidFill>
                          <a:effectLst/>
                          <a:latin typeface="Arial" panose="020B0604020202020204" pitchFamily="34" charset="0"/>
                        </a:rPr>
                        <a:t>8.6</a:t>
                      </a:r>
                    </a:p>
                  </a:txBody>
                  <a:tcPr marL="6350" marR="6350" marT="6350" marB="0" anchor="ctr"/>
                </a:tc>
                <a:tc>
                  <a:txBody>
                    <a:bodyPr/>
                    <a:lstStyle/>
                    <a:p>
                      <a:pPr algn="ctr" rtl="0" fontAlgn="ctr"/>
                      <a:r>
                        <a:rPr lang="en-AU" sz="1300" b="0" i="0" u="none" strike="noStrike" dirty="0">
                          <a:solidFill>
                            <a:srgbClr val="000000"/>
                          </a:solidFill>
                          <a:effectLst/>
                          <a:latin typeface="Arial" panose="020B0604020202020204" pitchFamily="34" charset="0"/>
                        </a:rPr>
                        <a:t>7.3</a:t>
                      </a:r>
                    </a:p>
                  </a:txBody>
                  <a:tcPr marL="6350" marR="6350" marT="6350" marB="0" anchor="ctr"/>
                </a:tc>
                <a:tc>
                  <a:txBody>
                    <a:bodyPr/>
                    <a:lstStyle/>
                    <a:p>
                      <a:pPr algn="ctr" rtl="0" fontAlgn="ctr"/>
                      <a:r>
                        <a:rPr lang="en-AU" sz="1300" b="0" i="0" u="none" strike="noStrike" dirty="0">
                          <a:solidFill>
                            <a:srgbClr val="000000"/>
                          </a:solidFill>
                          <a:effectLst/>
                          <a:latin typeface="Arial" panose="020B0604020202020204" pitchFamily="34" charset="0"/>
                        </a:rPr>
                        <a:t>6.9</a:t>
                      </a:r>
                    </a:p>
                  </a:txBody>
                  <a:tcPr marL="6350" marR="6350" marT="6350" marB="0" anchor="ctr"/>
                </a:tc>
                <a:extLst>
                  <a:ext uri="{0D108BD9-81ED-4DB2-BD59-A6C34878D82A}">
                    <a16:rowId xmlns:a16="http://schemas.microsoft.com/office/drawing/2014/main" val="2919875741"/>
                  </a:ext>
                </a:extLst>
              </a:tr>
              <a:tr h="487578">
                <a:tc>
                  <a:txBody>
                    <a:bodyPr/>
                    <a:lstStyle/>
                    <a:p>
                      <a:r>
                        <a:rPr lang="en-AU" sz="1300" dirty="0">
                          <a:solidFill>
                            <a:sysClr val="windowText" lastClr="000000"/>
                          </a:solidFill>
                        </a:rPr>
                        <a:t>Peer Ranking²</a:t>
                      </a:r>
                    </a:p>
                  </a:txBody>
                  <a:tcPr anchor="ctr"/>
                </a:tc>
                <a:tc>
                  <a:txBody>
                    <a:bodyPr/>
                    <a:lstStyle/>
                    <a:p>
                      <a:pPr algn="ctr" fontAlgn="b"/>
                      <a:r>
                        <a:rPr lang="en-AU" sz="1300" b="0" i="0" u="none" strike="noStrike" dirty="0">
                          <a:solidFill>
                            <a:schemeClr val="tx1"/>
                          </a:solidFill>
                          <a:effectLst/>
                          <a:latin typeface="Arial" panose="020B0604020202020204" pitchFamily="34" charset="0"/>
                          <a:cs typeface="Arial" panose="020B0604020202020204" pitchFamily="34" charset="0"/>
                        </a:rPr>
                        <a:t>Q3</a:t>
                      </a:r>
                    </a:p>
                  </a:txBody>
                  <a:tcPr marL="0" marR="0" marT="0" marB="0" anchor="ctr" anchorCtr="1"/>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300" b="0" i="0" u="none" strike="noStrike" dirty="0">
                          <a:solidFill>
                            <a:schemeClr val="tx1"/>
                          </a:solidFill>
                          <a:effectLst/>
                          <a:latin typeface="Arial" panose="020B0604020202020204" pitchFamily="34" charset="0"/>
                          <a:cs typeface="Arial" panose="020B0604020202020204" pitchFamily="34" charset="0"/>
                        </a:rPr>
                        <a:t>Q3</a:t>
                      </a:r>
                    </a:p>
                  </a:txBody>
                  <a:tcPr marL="0" marR="0" marT="0" marB="0" anchor="ctr" anchorCtr="1"/>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300" b="0" i="0" u="none" strike="noStrike" dirty="0">
                          <a:solidFill>
                            <a:schemeClr val="tx1"/>
                          </a:solidFill>
                          <a:effectLst/>
                          <a:latin typeface="Arial" panose="020B0604020202020204" pitchFamily="34" charset="0"/>
                          <a:cs typeface="Arial" panose="020B0604020202020204" pitchFamily="34" charset="0"/>
                        </a:rPr>
                        <a:t>Q2</a:t>
                      </a:r>
                    </a:p>
                  </a:txBody>
                  <a:tcPr marL="0" marR="0" marT="0" marB="0" anchor="ctr" anchorCtr="1"/>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300" b="0" i="0" u="none" strike="noStrike" dirty="0">
                          <a:solidFill>
                            <a:schemeClr val="tx1"/>
                          </a:solidFill>
                          <a:effectLst/>
                          <a:latin typeface="Arial" panose="020B0604020202020204" pitchFamily="34" charset="0"/>
                          <a:cs typeface="Arial" panose="020B0604020202020204" pitchFamily="34" charset="0"/>
                        </a:rPr>
                        <a:t>Q3</a:t>
                      </a:r>
                    </a:p>
                  </a:txBody>
                  <a:tcPr marL="0" marR="0" marT="0" marB="0" anchor="ctr" anchorCtr="1"/>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300" b="0" i="0" u="none" strike="noStrike" dirty="0">
                          <a:solidFill>
                            <a:schemeClr val="tx1"/>
                          </a:solidFill>
                          <a:effectLst/>
                          <a:latin typeface="Arial" panose="020B0604020202020204" pitchFamily="34" charset="0"/>
                          <a:cs typeface="Arial" panose="020B0604020202020204" pitchFamily="34" charset="0"/>
                        </a:rPr>
                        <a:t>Q1</a:t>
                      </a:r>
                    </a:p>
                  </a:txBody>
                  <a:tcPr marL="0" marR="0" marT="0" marB="0" anchor="ctr" anchorCtr="1"/>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300" b="0" i="0" u="none" strike="noStrike" dirty="0">
                          <a:solidFill>
                            <a:schemeClr val="tx1"/>
                          </a:solidFill>
                          <a:effectLst/>
                          <a:latin typeface="Arial" panose="020B0604020202020204" pitchFamily="34" charset="0"/>
                          <a:cs typeface="Arial" panose="020B0604020202020204" pitchFamily="34" charset="0"/>
                        </a:rPr>
                        <a:t>Q1</a:t>
                      </a:r>
                    </a:p>
                  </a:txBody>
                  <a:tcPr marL="0" marR="0" marT="0" marB="0" anchor="ctr" anchorCtr="1"/>
                </a:tc>
                <a:extLst>
                  <a:ext uri="{0D108BD9-81ED-4DB2-BD59-A6C34878D82A}">
                    <a16:rowId xmlns:a16="http://schemas.microsoft.com/office/drawing/2014/main" val="718783196"/>
                  </a:ext>
                </a:extLst>
              </a:tr>
            </a:tbl>
          </a:graphicData>
        </a:graphic>
      </p:graphicFrame>
      <p:graphicFrame>
        <p:nvGraphicFramePr>
          <p:cNvPr id="23" name="Content Placeholder 6">
            <a:extLst>
              <a:ext uri="{FF2B5EF4-FFF2-40B4-BE49-F238E27FC236}">
                <a16:creationId xmlns:a16="http://schemas.microsoft.com/office/drawing/2014/main" id="{41BA9A6D-EB5E-A154-B1E4-7A5B9C68C247}"/>
              </a:ext>
            </a:extLst>
          </p:cNvPr>
          <p:cNvGraphicFramePr>
            <a:graphicFrameLocks noGrp="1"/>
          </p:cNvGraphicFramePr>
          <p:nvPr>
            <p:ph idx="1"/>
            <p:extLst>
              <p:ext uri="{D42A27DB-BD31-4B8C-83A1-F6EECF244321}">
                <p14:modId xmlns:p14="http://schemas.microsoft.com/office/powerpoint/2010/main" val="3172993749"/>
              </p:ext>
            </p:extLst>
          </p:nvPr>
        </p:nvGraphicFramePr>
        <p:xfrm>
          <a:off x="373030" y="1431579"/>
          <a:ext cx="4891425" cy="1103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5" name="Content Placeholder 6">
            <a:extLst>
              <a:ext uri="{FF2B5EF4-FFF2-40B4-BE49-F238E27FC236}">
                <a16:creationId xmlns:a16="http://schemas.microsoft.com/office/drawing/2014/main" id="{56571BB8-CBA5-FDCA-D9C1-9D637A11194B}"/>
              </a:ext>
            </a:extLst>
          </p:cNvPr>
          <p:cNvGraphicFramePr>
            <a:graphicFrameLocks/>
          </p:cNvGraphicFramePr>
          <p:nvPr>
            <p:extLst>
              <p:ext uri="{D42A27DB-BD31-4B8C-83A1-F6EECF244321}">
                <p14:modId xmlns:p14="http://schemas.microsoft.com/office/powerpoint/2010/main" val="3547051957"/>
              </p:ext>
            </p:extLst>
          </p:nvPr>
        </p:nvGraphicFramePr>
        <p:xfrm>
          <a:off x="364322" y="3173682"/>
          <a:ext cx="4900131" cy="11506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7" name="Rectangle: Rounded Corners 18">
            <a:extLst>
              <a:ext uri="{FF2B5EF4-FFF2-40B4-BE49-F238E27FC236}">
                <a16:creationId xmlns:a16="http://schemas.microsoft.com/office/drawing/2014/main" id="{D5EB8A32-3E3E-ED94-E40B-6E4C227F708A}"/>
              </a:ext>
            </a:extLst>
          </p:cNvPr>
          <p:cNvSpPr/>
          <p:nvPr/>
        </p:nvSpPr>
        <p:spPr>
          <a:xfrm rot="10800000" flipV="1">
            <a:off x="404141" y="1137809"/>
            <a:ext cx="4860313" cy="292517"/>
          </a:xfrm>
          <a:prstGeom prst="round2SameRect">
            <a:avLst>
              <a:gd name="adj1" fmla="val 7560"/>
              <a:gd name="adj2" fmla="val 0"/>
            </a:avLst>
          </a:prstGeom>
          <a:solidFill>
            <a:schemeClr val="accent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28" name="Triangle 104">
            <a:extLst>
              <a:ext uri="{FF2B5EF4-FFF2-40B4-BE49-F238E27FC236}">
                <a16:creationId xmlns:a16="http://schemas.microsoft.com/office/drawing/2014/main" id="{511E3191-D141-B157-7AB5-AE674C59BBFD}"/>
              </a:ext>
            </a:extLst>
          </p:cNvPr>
          <p:cNvSpPr/>
          <p:nvPr/>
        </p:nvSpPr>
        <p:spPr>
          <a:xfrm rot="5400000">
            <a:off x="250474" y="1224276"/>
            <a:ext cx="353892" cy="1087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Triangle 104">
            <a:extLst>
              <a:ext uri="{FF2B5EF4-FFF2-40B4-BE49-F238E27FC236}">
                <a16:creationId xmlns:a16="http://schemas.microsoft.com/office/drawing/2014/main" id="{9A63E71B-9187-BFB7-B48E-E25DB63ED8D6}"/>
              </a:ext>
            </a:extLst>
          </p:cNvPr>
          <p:cNvSpPr/>
          <p:nvPr/>
        </p:nvSpPr>
        <p:spPr>
          <a:xfrm rot="5400000">
            <a:off x="196707" y="2945014"/>
            <a:ext cx="348776" cy="1085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0" name="Rectangle: Rounded Corners 18">
            <a:extLst>
              <a:ext uri="{FF2B5EF4-FFF2-40B4-BE49-F238E27FC236}">
                <a16:creationId xmlns:a16="http://schemas.microsoft.com/office/drawing/2014/main" id="{4AAFA070-FAC0-A252-86A3-70708061E495}"/>
              </a:ext>
            </a:extLst>
          </p:cNvPr>
          <p:cNvSpPr/>
          <p:nvPr/>
        </p:nvSpPr>
        <p:spPr>
          <a:xfrm rot="10800000" flipV="1">
            <a:off x="373031" y="2878225"/>
            <a:ext cx="4891422" cy="309542"/>
          </a:xfrm>
          <a:prstGeom prst="round2SameRect">
            <a:avLst>
              <a:gd name="adj1" fmla="val 7343"/>
              <a:gd name="adj2" fmla="val 0"/>
            </a:avLst>
          </a:prstGeom>
          <a:solidFill>
            <a:schemeClr val="accent2"/>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31" name="Triangle 104">
            <a:extLst>
              <a:ext uri="{FF2B5EF4-FFF2-40B4-BE49-F238E27FC236}">
                <a16:creationId xmlns:a16="http://schemas.microsoft.com/office/drawing/2014/main" id="{1CABA8EE-FFC7-E0BA-A55D-10D44CAFC60D}"/>
              </a:ext>
            </a:extLst>
          </p:cNvPr>
          <p:cNvSpPr/>
          <p:nvPr/>
        </p:nvSpPr>
        <p:spPr>
          <a:xfrm rot="5400000">
            <a:off x="244216" y="2976263"/>
            <a:ext cx="348776" cy="1085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DA081500-4093-8A74-DD33-792547598D26}"/>
              </a:ext>
            </a:extLst>
          </p:cNvPr>
          <p:cNvSpPr txBox="1"/>
          <p:nvPr/>
        </p:nvSpPr>
        <p:spPr>
          <a:xfrm>
            <a:off x="-431886" y="1120288"/>
            <a:ext cx="3626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Open Sans" pitchFamily="2" charset="0"/>
                <a:cs typeface="Arial" panose="020B0604020202020204" pitchFamily="34" charset="0"/>
              </a:rPr>
              <a:t>Top Asset Classes</a:t>
            </a:r>
          </a:p>
        </p:txBody>
      </p:sp>
      <p:sp>
        <p:nvSpPr>
          <p:cNvPr id="2" name="Triangle 104">
            <a:extLst>
              <a:ext uri="{FF2B5EF4-FFF2-40B4-BE49-F238E27FC236}">
                <a16:creationId xmlns:a16="http://schemas.microsoft.com/office/drawing/2014/main" id="{7B461D76-11AE-6171-6C12-C5238B57501E}"/>
              </a:ext>
            </a:extLst>
          </p:cNvPr>
          <p:cNvSpPr/>
          <p:nvPr/>
        </p:nvSpPr>
        <p:spPr>
          <a:xfrm rot="5400000">
            <a:off x="5794633" y="1219896"/>
            <a:ext cx="348776" cy="1085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0D0371BC-B4D3-ECF2-41C6-85217625AC2B}"/>
              </a:ext>
            </a:extLst>
          </p:cNvPr>
          <p:cNvSpPr txBox="1"/>
          <p:nvPr/>
        </p:nvSpPr>
        <p:spPr>
          <a:xfrm>
            <a:off x="-270684" y="2868848"/>
            <a:ext cx="292870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Open Sans" pitchFamily="2" charset="0"/>
                <a:cs typeface="Arial" panose="020B0604020202020204" pitchFamily="34" charset="0"/>
              </a:rPr>
              <a:t>Top Managers</a:t>
            </a:r>
          </a:p>
        </p:txBody>
      </p:sp>
      <p:sp>
        <p:nvSpPr>
          <p:cNvPr id="3" name="Speech Bubble: Rectangle with Corners Rounded 2">
            <a:extLst>
              <a:ext uri="{FF2B5EF4-FFF2-40B4-BE49-F238E27FC236}">
                <a16:creationId xmlns:a16="http://schemas.microsoft.com/office/drawing/2014/main" id="{78D8C8A1-3AFE-2A88-2710-6695754B7B63}"/>
              </a:ext>
            </a:extLst>
          </p:cNvPr>
          <p:cNvSpPr/>
          <p:nvPr/>
        </p:nvSpPr>
        <p:spPr>
          <a:xfrm>
            <a:off x="7519846" y="5995630"/>
            <a:ext cx="2911416" cy="346275"/>
          </a:xfrm>
          <a:prstGeom prst="wedgeRoundRectCallou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AU"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br>
              <a:rPr kumimoji="0" lang="en-AU"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br>
              <a:rPr kumimoji="0" lang="en-AU"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kumimoji="0" lang="en-AU" sz="16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t>70% Growth / 30% Defensive</a:t>
            </a:r>
            <a:endParaRPr kumimoji="0" lang="en-AU" sz="16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C50C427A-E8D4-BC5B-4BF5-EE8713EEADDD}"/>
              </a:ext>
            </a:extLst>
          </p:cNvPr>
          <p:cNvSpPr txBox="1"/>
          <p:nvPr/>
        </p:nvSpPr>
        <p:spPr>
          <a:xfrm>
            <a:off x="6531700" y="5414899"/>
            <a:ext cx="2911416"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300" b="0" i="0" u="none" strike="noStrike" kern="1200" cap="none" spc="0" normalizeH="0" baseline="0" noProof="0" dirty="0">
                <a:ln>
                  <a:noFill/>
                </a:ln>
                <a:solidFill>
                  <a:prstClr val="black"/>
                </a:solidFill>
                <a:effectLst/>
                <a:uLnTx/>
                <a:uFillTx/>
                <a:latin typeface="Arial" panose="020B0604020202020204"/>
                <a:ea typeface="+mn-ea"/>
                <a:cs typeface="+mn-cs"/>
              </a:rPr>
              <a:t>Actual AA as of 31 March 2025</a:t>
            </a:r>
          </a:p>
        </p:txBody>
      </p:sp>
    </p:spTree>
    <p:extLst>
      <p:ext uri="{BB962C8B-B14F-4D97-AF65-F5344CB8AC3E}">
        <p14:creationId xmlns:p14="http://schemas.microsoft.com/office/powerpoint/2010/main" val="342102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2A680F-C4BF-C0B8-E40B-E35A8BEDD0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Title 4">
            <a:extLst>
              <a:ext uri="{FF2B5EF4-FFF2-40B4-BE49-F238E27FC236}">
                <a16:creationId xmlns:a16="http://schemas.microsoft.com/office/drawing/2014/main" id="{6BDFCB4D-2F64-3E67-B715-216CF31E6720}"/>
              </a:ext>
            </a:extLst>
          </p:cNvPr>
          <p:cNvSpPr>
            <a:spLocks noGrp="1"/>
          </p:cNvSpPr>
          <p:nvPr>
            <p:ph type="title"/>
          </p:nvPr>
        </p:nvSpPr>
        <p:spPr>
          <a:xfrm>
            <a:off x="425375" y="371929"/>
            <a:ext cx="9720263" cy="515937"/>
          </a:xfrm>
        </p:spPr>
        <p:txBody>
          <a:bodyPr/>
          <a:lstStyle/>
          <a:p>
            <a:r>
              <a:rPr lang="en-AU" sz="2800" dirty="0"/>
              <a:t>Wholesale Horizon 4 Dashboard</a:t>
            </a:r>
          </a:p>
        </p:txBody>
      </p:sp>
      <p:graphicFrame>
        <p:nvGraphicFramePr>
          <p:cNvPr id="38" name="Chart 37">
            <a:extLst>
              <a:ext uri="{FF2B5EF4-FFF2-40B4-BE49-F238E27FC236}">
                <a16:creationId xmlns:a16="http://schemas.microsoft.com/office/drawing/2014/main" id="{CE05B46D-B985-84FC-32FC-0FA14C9B5576}"/>
              </a:ext>
            </a:extLst>
          </p:cNvPr>
          <p:cNvGraphicFramePr/>
          <p:nvPr>
            <p:extLst>
              <p:ext uri="{D42A27DB-BD31-4B8C-83A1-F6EECF244321}">
                <p14:modId xmlns:p14="http://schemas.microsoft.com/office/powerpoint/2010/main" val="327887734"/>
              </p:ext>
            </p:extLst>
          </p:nvPr>
        </p:nvGraphicFramePr>
        <p:xfrm>
          <a:off x="4351904" y="1597376"/>
          <a:ext cx="9214015" cy="473751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9CE5622-5D49-EC5F-C354-7E5636826AD3}"/>
              </a:ext>
            </a:extLst>
          </p:cNvPr>
          <p:cNvSpPr txBox="1"/>
          <p:nvPr/>
        </p:nvSpPr>
        <p:spPr>
          <a:xfrm>
            <a:off x="251717" y="6315271"/>
            <a:ext cx="6256676" cy="569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¹</a:t>
            </a:r>
            <a: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t> Net return. Calculated after deducting management fees and assumes reinvestment of distributions.</a:t>
            </a:r>
            <a:b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t>² </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Morningstar Wholesale Growth Universe – funds with 61-80% Growth assets.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Rectangle: Rounded Corners 18">
            <a:extLst>
              <a:ext uri="{FF2B5EF4-FFF2-40B4-BE49-F238E27FC236}">
                <a16:creationId xmlns:a16="http://schemas.microsoft.com/office/drawing/2014/main" id="{174E52EA-F572-1605-E4D2-2FCB06C6A3F0}"/>
              </a:ext>
            </a:extLst>
          </p:cNvPr>
          <p:cNvSpPr/>
          <p:nvPr/>
        </p:nvSpPr>
        <p:spPr>
          <a:xfrm rot="10800000" flipV="1">
            <a:off x="5924093" y="1120018"/>
            <a:ext cx="6087394" cy="310309"/>
          </a:xfrm>
          <a:prstGeom prst="round2SameRect">
            <a:avLst>
              <a:gd name="adj1" fmla="val 7343"/>
              <a:gd name="adj2" fmla="val 0"/>
            </a:avLst>
          </a:prstGeom>
          <a:solidFill>
            <a:schemeClr val="accent3"/>
          </a:solidFill>
          <a:ln w="158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11" name="Triangle 104">
            <a:extLst>
              <a:ext uri="{FF2B5EF4-FFF2-40B4-BE49-F238E27FC236}">
                <a16:creationId xmlns:a16="http://schemas.microsoft.com/office/drawing/2014/main" id="{A1C5DD1C-A5C9-B95D-4319-B214189C20D5}"/>
              </a:ext>
            </a:extLst>
          </p:cNvPr>
          <p:cNvSpPr/>
          <p:nvPr/>
        </p:nvSpPr>
        <p:spPr>
          <a:xfrm rot="5400000">
            <a:off x="5619941" y="1121275"/>
            <a:ext cx="348776" cy="10855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436BC494-ABB5-E87F-3CE3-F06EF6DBB950}"/>
              </a:ext>
            </a:extLst>
          </p:cNvPr>
          <p:cNvSpPr txBox="1"/>
          <p:nvPr/>
        </p:nvSpPr>
        <p:spPr>
          <a:xfrm>
            <a:off x="5518329" y="1108665"/>
            <a:ext cx="26040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Open Sans" pitchFamily="2" charset="0"/>
                <a:cs typeface="Arial" panose="020B0604020202020204" pitchFamily="34" charset="0"/>
              </a:rPr>
              <a:t>Asset Allocation </a:t>
            </a:r>
          </a:p>
        </p:txBody>
      </p:sp>
      <p:graphicFrame>
        <p:nvGraphicFramePr>
          <p:cNvPr id="15" name="Table 4">
            <a:extLst>
              <a:ext uri="{FF2B5EF4-FFF2-40B4-BE49-F238E27FC236}">
                <a16:creationId xmlns:a16="http://schemas.microsoft.com/office/drawing/2014/main" id="{1A2912DC-6589-F8F1-1BC5-D50331833015}"/>
              </a:ext>
            </a:extLst>
          </p:cNvPr>
          <p:cNvGraphicFramePr>
            <a:graphicFrameLocks noGrp="1"/>
          </p:cNvGraphicFramePr>
          <p:nvPr>
            <p:extLst>
              <p:ext uri="{D42A27DB-BD31-4B8C-83A1-F6EECF244321}">
                <p14:modId xmlns:p14="http://schemas.microsoft.com/office/powerpoint/2010/main" val="2694033260"/>
              </p:ext>
            </p:extLst>
          </p:nvPr>
        </p:nvGraphicFramePr>
        <p:xfrm>
          <a:off x="346332" y="4669876"/>
          <a:ext cx="5807341" cy="1597065"/>
        </p:xfrm>
        <a:graphic>
          <a:graphicData uri="http://schemas.openxmlformats.org/drawingml/2006/table">
            <a:tbl>
              <a:tblPr firstRow="1" bandRow="1">
                <a:tableStyleId>{2A488322-F2BA-4B5B-9748-0D474271808F}</a:tableStyleId>
              </a:tblPr>
              <a:tblGrid>
                <a:gridCol w="1659255">
                  <a:extLst>
                    <a:ext uri="{9D8B030D-6E8A-4147-A177-3AD203B41FA5}">
                      <a16:colId xmlns:a16="http://schemas.microsoft.com/office/drawing/2014/main" val="4185976402"/>
                    </a:ext>
                  </a:extLst>
                </a:gridCol>
                <a:gridCol w="745725">
                  <a:extLst>
                    <a:ext uri="{9D8B030D-6E8A-4147-A177-3AD203B41FA5}">
                      <a16:colId xmlns:a16="http://schemas.microsoft.com/office/drawing/2014/main" val="66123316"/>
                    </a:ext>
                  </a:extLst>
                </a:gridCol>
                <a:gridCol w="601733">
                  <a:extLst>
                    <a:ext uri="{9D8B030D-6E8A-4147-A177-3AD203B41FA5}">
                      <a16:colId xmlns:a16="http://schemas.microsoft.com/office/drawing/2014/main" val="2195772857"/>
                    </a:ext>
                  </a:extLst>
                </a:gridCol>
                <a:gridCol w="687391">
                  <a:extLst>
                    <a:ext uri="{9D8B030D-6E8A-4147-A177-3AD203B41FA5}">
                      <a16:colId xmlns:a16="http://schemas.microsoft.com/office/drawing/2014/main" val="967761675"/>
                    </a:ext>
                  </a:extLst>
                </a:gridCol>
                <a:gridCol w="678224">
                  <a:extLst>
                    <a:ext uri="{9D8B030D-6E8A-4147-A177-3AD203B41FA5}">
                      <a16:colId xmlns:a16="http://schemas.microsoft.com/office/drawing/2014/main" val="1753959299"/>
                    </a:ext>
                  </a:extLst>
                </a:gridCol>
                <a:gridCol w="732857">
                  <a:extLst>
                    <a:ext uri="{9D8B030D-6E8A-4147-A177-3AD203B41FA5}">
                      <a16:colId xmlns:a16="http://schemas.microsoft.com/office/drawing/2014/main" val="1007897905"/>
                    </a:ext>
                  </a:extLst>
                </a:gridCol>
                <a:gridCol w="702156">
                  <a:extLst>
                    <a:ext uri="{9D8B030D-6E8A-4147-A177-3AD203B41FA5}">
                      <a16:colId xmlns:a16="http://schemas.microsoft.com/office/drawing/2014/main" val="2231718985"/>
                    </a:ext>
                  </a:extLst>
                </a:gridCol>
              </a:tblGrid>
              <a:tr h="631786">
                <a:tc>
                  <a:txBody>
                    <a:bodyPr/>
                    <a:lstStyle/>
                    <a:p>
                      <a:r>
                        <a:rPr lang="en-AU" sz="1400" dirty="0"/>
                        <a:t>Performance</a:t>
                      </a:r>
                      <a:br>
                        <a:rPr lang="en-AU" sz="1400" dirty="0"/>
                      </a:br>
                      <a:r>
                        <a:rPr lang="en-AU" sz="1400" dirty="0"/>
                        <a:t>to 31 Mar 2025</a:t>
                      </a:r>
                    </a:p>
                  </a:txBody>
                  <a:tcPr/>
                </a:tc>
                <a:tc>
                  <a:txBody>
                    <a:bodyPr/>
                    <a:lstStyle/>
                    <a:p>
                      <a:pPr algn="ctr"/>
                      <a:r>
                        <a:rPr lang="en-AU" sz="1400" b="0" dirty="0"/>
                        <a:t>3 mths</a:t>
                      </a:r>
                      <a:br>
                        <a:rPr lang="en-AU" sz="1400" b="0" dirty="0"/>
                      </a:br>
                      <a:r>
                        <a:rPr lang="en-AU" sz="1400" b="0" dirty="0"/>
                        <a:t>(%) </a:t>
                      </a:r>
                    </a:p>
                  </a:txBody>
                  <a:tcPr/>
                </a:tc>
                <a:tc>
                  <a:txBody>
                    <a:bodyPr/>
                    <a:lstStyle/>
                    <a:p>
                      <a:pPr algn="ctr"/>
                      <a:r>
                        <a:rPr lang="en-AU" sz="1400" b="0" dirty="0"/>
                        <a:t>1 yr</a:t>
                      </a:r>
                      <a:br>
                        <a:rPr lang="en-AU" sz="1400" b="0" dirty="0"/>
                      </a:br>
                      <a:r>
                        <a:rPr lang="en-AU" sz="1400" b="0" dirty="0"/>
                        <a:t>(%) </a:t>
                      </a:r>
                    </a:p>
                  </a:txBody>
                  <a:tcPr/>
                </a:tc>
                <a:tc>
                  <a:txBody>
                    <a:bodyPr/>
                    <a:lstStyle/>
                    <a:p>
                      <a:pPr algn="ctr"/>
                      <a:r>
                        <a:rPr lang="en-AU" sz="1400" b="0" dirty="0"/>
                        <a:t>3 yr (%pa)</a:t>
                      </a:r>
                    </a:p>
                  </a:txBody>
                  <a:tcPr/>
                </a:tc>
                <a:tc>
                  <a:txBody>
                    <a:bodyPr/>
                    <a:lstStyle/>
                    <a:p>
                      <a:pPr algn="ctr"/>
                      <a:r>
                        <a:rPr lang="en-AU" sz="1400" b="0" dirty="0"/>
                        <a:t>5 yr</a:t>
                      </a:r>
                      <a:br>
                        <a:rPr lang="en-AU" sz="1400" b="0" dirty="0"/>
                      </a:br>
                      <a:r>
                        <a:rPr lang="en-AU" sz="1400" b="0" dirty="0"/>
                        <a:t>(%pa)</a:t>
                      </a:r>
                    </a:p>
                  </a:txBody>
                  <a:tcPr/>
                </a:tc>
                <a:tc>
                  <a:txBody>
                    <a:bodyPr/>
                    <a:lstStyle/>
                    <a:p>
                      <a:pPr algn="ctr"/>
                      <a:r>
                        <a:rPr lang="en-AU" sz="1400" b="0" dirty="0"/>
                        <a:t>7 yr</a:t>
                      </a:r>
                      <a:br>
                        <a:rPr lang="en-AU" sz="1400" b="0" dirty="0"/>
                      </a:br>
                      <a:r>
                        <a:rPr lang="en-AU" sz="1400" b="0" dirty="0"/>
                        <a:t>(%pa)</a:t>
                      </a:r>
                    </a:p>
                  </a:txBody>
                  <a:tcPr/>
                </a:tc>
                <a:tc>
                  <a:txBody>
                    <a:bodyPr/>
                    <a:lstStyle/>
                    <a:p>
                      <a:pPr algn="ctr"/>
                      <a:r>
                        <a:rPr lang="en-AU" sz="1400" b="0" dirty="0"/>
                        <a:t>10 yr</a:t>
                      </a:r>
                      <a:br>
                        <a:rPr lang="en-AU" sz="1400" b="0" dirty="0"/>
                      </a:br>
                      <a:r>
                        <a:rPr lang="en-AU" sz="1400" b="0" dirty="0"/>
                        <a:t>(%pa)</a:t>
                      </a:r>
                    </a:p>
                  </a:txBody>
                  <a:tcPr/>
                </a:tc>
                <a:extLst>
                  <a:ext uri="{0D108BD9-81ED-4DB2-BD59-A6C34878D82A}">
                    <a16:rowId xmlns:a16="http://schemas.microsoft.com/office/drawing/2014/main" val="3133904920"/>
                  </a:ext>
                </a:extLst>
              </a:tr>
              <a:tr h="477701">
                <a:tc>
                  <a:txBody>
                    <a:bodyPr/>
                    <a:lstStyle/>
                    <a:p>
                      <a:r>
                        <a:rPr lang="en-AU" sz="1300" dirty="0">
                          <a:solidFill>
                            <a:sysClr val="windowText" lastClr="000000"/>
                          </a:solidFill>
                        </a:rPr>
                        <a:t>Return¹ </a:t>
                      </a:r>
                    </a:p>
                  </a:txBody>
                  <a:tcPr anchor="ctr"/>
                </a:tc>
                <a:tc>
                  <a:txBody>
                    <a:bodyPr/>
                    <a:lstStyle/>
                    <a:p>
                      <a:pPr algn="ctr" fontAlgn="ctr"/>
                      <a:r>
                        <a:rPr lang="en-AU" sz="1300" b="0" i="0" u="none" strike="noStrike" dirty="0">
                          <a:solidFill>
                            <a:srgbClr val="000000"/>
                          </a:solidFill>
                          <a:effectLst/>
                          <a:latin typeface="Arial" panose="020B0604020202020204" pitchFamily="34" charset="0"/>
                        </a:rPr>
                        <a:t>-1.1</a:t>
                      </a:r>
                    </a:p>
                  </a:txBody>
                  <a:tcPr marL="6350" marR="6350" marT="6350" marB="0" anchor="ctr"/>
                </a:tc>
                <a:tc>
                  <a:txBody>
                    <a:bodyPr/>
                    <a:lstStyle/>
                    <a:p>
                      <a:pPr algn="ctr" fontAlgn="ctr"/>
                      <a:r>
                        <a:rPr lang="en-AU" sz="1300" b="0" i="0" u="none" strike="noStrike" dirty="0">
                          <a:solidFill>
                            <a:srgbClr val="000000"/>
                          </a:solidFill>
                          <a:effectLst/>
                          <a:latin typeface="Arial" panose="020B0604020202020204" pitchFamily="34" charset="0"/>
                        </a:rPr>
                        <a:t>5.3</a:t>
                      </a:r>
                    </a:p>
                  </a:txBody>
                  <a:tcPr marL="6350" marR="6350" marT="6350" marB="0" anchor="ctr"/>
                </a:tc>
                <a:tc>
                  <a:txBody>
                    <a:bodyPr/>
                    <a:lstStyle/>
                    <a:p>
                      <a:pPr algn="ctr" fontAlgn="ctr"/>
                      <a:r>
                        <a:rPr lang="en-AU" sz="1300" b="0" i="0" u="none" strike="noStrike" dirty="0">
                          <a:solidFill>
                            <a:srgbClr val="000000"/>
                          </a:solidFill>
                          <a:effectLst/>
                          <a:latin typeface="Arial" panose="020B0604020202020204" pitchFamily="34" charset="0"/>
                        </a:rPr>
                        <a:t>5.5</a:t>
                      </a:r>
                    </a:p>
                  </a:txBody>
                  <a:tcPr marL="6350" marR="6350" marT="6350" marB="0" anchor="ctr"/>
                </a:tc>
                <a:tc>
                  <a:txBody>
                    <a:bodyPr/>
                    <a:lstStyle/>
                    <a:p>
                      <a:pPr algn="ctr" fontAlgn="ctr"/>
                      <a:r>
                        <a:rPr lang="en-AU" sz="1300" b="0" i="0" u="none" strike="noStrike" dirty="0">
                          <a:solidFill>
                            <a:srgbClr val="000000"/>
                          </a:solidFill>
                          <a:effectLst/>
                          <a:latin typeface="Arial" panose="020B0604020202020204" pitchFamily="34" charset="0"/>
                        </a:rPr>
                        <a:t>9.2</a:t>
                      </a:r>
                    </a:p>
                  </a:txBody>
                  <a:tcPr marL="6350" marR="6350" marT="6350" marB="0" anchor="ctr"/>
                </a:tc>
                <a:tc>
                  <a:txBody>
                    <a:bodyPr/>
                    <a:lstStyle/>
                    <a:p>
                      <a:pPr algn="ctr" fontAlgn="ctr"/>
                      <a:r>
                        <a:rPr lang="en-AU" sz="1300" b="0" i="0" u="none" strike="noStrike" dirty="0">
                          <a:solidFill>
                            <a:srgbClr val="000000"/>
                          </a:solidFill>
                          <a:effectLst/>
                          <a:latin typeface="Arial" panose="020B0604020202020204" pitchFamily="34" charset="0"/>
                        </a:rPr>
                        <a:t>6.4</a:t>
                      </a:r>
                    </a:p>
                  </a:txBody>
                  <a:tcPr marL="6350" marR="6350" marT="6350" marB="0" anchor="ctr"/>
                </a:tc>
                <a:tc>
                  <a:txBody>
                    <a:bodyPr/>
                    <a:lstStyle/>
                    <a:p>
                      <a:pPr algn="ctr" fontAlgn="ctr"/>
                      <a:r>
                        <a:rPr lang="en-AU" sz="1300" b="0" i="0" u="none" strike="noStrike" dirty="0">
                          <a:solidFill>
                            <a:srgbClr val="000000"/>
                          </a:solidFill>
                          <a:effectLst/>
                          <a:latin typeface="Arial" panose="020B0604020202020204" pitchFamily="34" charset="0"/>
                        </a:rPr>
                        <a:t>5.8</a:t>
                      </a:r>
                    </a:p>
                  </a:txBody>
                  <a:tcPr marL="6350" marR="6350" marT="6350" marB="0" anchor="ctr"/>
                </a:tc>
                <a:extLst>
                  <a:ext uri="{0D108BD9-81ED-4DB2-BD59-A6C34878D82A}">
                    <a16:rowId xmlns:a16="http://schemas.microsoft.com/office/drawing/2014/main" val="2919875741"/>
                  </a:ext>
                </a:extLst>
              </a:tr>
              <a:tr h="487578">
                <a:tc>
                  <a:txBody>
                    <a:bodyPr/>
                    <a:lstStyle/>
                    <a:p>
                      <a:r>
                        <a:rPr lang="en-AU" sz="1300" dirty="0">
                          <a:solidFill>
                            <a:sysClr val="windowText" lastClr="000000"/>
                          </a:solidFill>
                        </a:rPr>
                        <a:t>Peer Ranking²</a:t>
                      </a:r>
                    </a:p>
                  </a:txBody>
                  <a:tcPr anchor="ctr"/>
                </a:tc>
                <a:tc>
                  <a:txBody>
                    <a:bodyPr/>
                    <a:lstStyle/>
                    <a:p>
                      <a:pPr algn="ctr" fontAlgn="b"/>
                      <a:r>
                        <a:rPr lang="en-AU" sz="1300" b="0" i="0" u="none" strike="noStrike" dirty="0">
                          <a:solidFill>
                            <a:schemeClr val="tx1"/>
                          </a:solidFill>
                          <a:effectLst/>
                          <a:latin typeface="Arial" panose="020B0604020202020204" pitchFamily="34" charset="0"/>
                          <a:cs typeface="Arial" panose="020B0604020202020204" pitchFamily="34" charset="0"/>
                        </a:rPr>
                        <a:t>Q3</a:t>
                      </a:r>
                    </a:p>
                  </a:txBody>
                  <a:tcPr marL="0" marR="0" marT="0" marB="0" anchor="ctr" anchorCtr="1"/>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300" b="0" i="0" u="none" strike="noStrike" dirty="0">
                          <a:solidFill>
                            <a:schemeClr val="tx1"/>
                          </a:solidFill>
                          <a:effectLst/>
                          <a:latin typeface="Arial" panose="020B0604020202020204" pitchFamily="34" charset="0"/>
                          <a:cs typeface="Arial" panose="020B0604020202020204" pitchFamily="34" charset="0"/>
                        </a:rPr>
                        <a:t>Q2</a:t>
                      </a:r>
                    </a:p>
                  </a:txBody>
                  <a:tcPr marL="0" marR="0" marT="0" marB="0" anchor="ctr" anchorCtr="1"/>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300" b="0" i="0" u="none" strike="noStrike" dirty="0">
                          <a:solidFill>
                            <a:schemeClr val="tx1"/>
                          </a:solidFill>
                          <a:effectLst/>
                          <a:latin typeface="Arial" panose="020B0604020202020204" pitchFamily="34" charset="0"/>
                          <a:cs typeface="Arial" panose="020B0604020202020204" pitchFamily="34" charset="0"/>
                        </a:rPr>
                        <a:t>Q2</a:t>
                      </a:r>
                    </a:p>
                  </a:txBody>
                  <a:tcPr marL="0" marR="0" marT="0" marB="0" anchor="ctr" anchorCtr="1"/>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300" b="0" i="0" u="none" strike="noStrike" dirty="0">
                          <a:solidFill>
                            <a:schemeClr val="tx1"/>
                          </a:solidFill>
                          <a:effectLst/>
                          <a:latin typeface="Arial" panose="020B0604020202020204" pitchFamily="34" charset="0"/>
                          <a:cs typeface="Arial" panose="020B0604020202020204" pitchFamily="34" charset="0"/>
                        </a:rPr>
                        <a:t>Q2</a:t>
                      </a:r>
                    </a:p>
                  </a:txBody>
                  <a:tcPr marL="0" marR="0" marT="0" marB="0" anchor="ctr" anchorCtr="1"/>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300" b="0" i="0" u="none" strike="noStrike" dirty="0">
                          <a:solidFill>
                            <a:schemeClr val="tx1"/>
                          </a:solidFill>
                          <a:effectLst/>
                          <a:latin typeface="Arial" panose="020B0604020202020204" pitchFamily="34" charset="0"/>
                          <a:cs typeface="Arial" panose="020B0604020202020204" pitchFamily="34" charset="0"/>
                        </a:rPr>
                        <a:t>Q2</a:t>
                      </a:r>
                    </a:p>
                  </a:txBody>
                  <a:tcPr marL="0" marR="0" marT="0" marB="0" anchor="ctr" anchorCtr="1"/>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300" b="0" i="0" u="none" strike="noStrike" dirty="0">
                          <a:solidFill>
                            <a:schemeClr val="tx1"/>
                          </a:solidFill>
                          <a:effectLst/>
                          <a:latin typeface="Arial" panose="020B0604020202020204" pitchFamily="34" charset="0"/>
                          <a:cs typeface="Arial" panose="020B0604020202020204" pitchFamily="34" charset="0"/>
                        </a:rPr>
                        <a:t>Q2</a:t>
                      </a:r>
                    </a:p>
                  </a:txBody>
                  <a:tcPr marL="0" marR="0" marT="0" marB="0" anchor="ctr" anchorCtr="1"/>
                </a:tc>
                <a:extLst>
                  <a:ext uri="{0D108BD9-81ED-4DB2-BD59-A6C34878D82A}">
                    <a16:rowId xmlns:a16="http://schemas.microsoft.com/office/drawing/2014/main" val="718783196"/>
                  </a:ext>
                </a:extLst>
              </a:tr>
            </a:tbl>
          </a:graphicData>
        </a:graphic>
      </p:graphicFrame>
      <p:sp>
        <p:nvSpPr>
          <p:cNvPr id="27" name="Rectangle: Rounded Corners 18">
            <a:extLst>
              <a:ext uri="{FF2B5EF4-FFF2-40B4-BE49-F238E27FC236}">
                <a16:creationId xmlns:a16="http://schemas.microsoft.com/office/drawing/2014/main" id="{D5EB8A32-3E3E-ED94-E40B-6E4C227F708A}"/>
              </a:ext>
            </a:extLst>
          </p:cNvPr>
          <p:cNvSpPr/>
          <p:nvPr/>
        </p:nvSpPr>
        <p:spPr>
          <a:xfrm rot="10800000" flipV="1">
            <a:off x="404141" y="1137809"/>
            <a:ext cx="4860313" cy="292517"/>
          </a:xfrm>
          <a:prstGeom prst="round2SameRect">
            <a:avLst>
              <a:gd name="adj1" fmla="val 7560"/>
              <a:gd name="adj2" fmla="val 0"/>
            </a:avLst>
          </a:prstGeom>
          <a:solidFill>
            <a:schemeClr val="accent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28" name="Triangle 104">
            <a:extLst>
              <a:ext uri="{FF2B5EF4-FFF2-40B4-BE49-F238E27FC236}">
                <a16:creationId xmlns:a16="http://schemas.microsoft.com/office/drawing/2014/main" id="{511E3191-D141-B157-7AB5-AE674C59BBFD}"/>
              </a:ext>
            </a:extLst>
          </p:cNvPr>
          <p:cNvSpPr/>
          <p:nvPr/>
        </p:nvSpPr>
        <p:spPr>
          <a:xfrm rot="5400000">
            <a:off x="250474" y="1224276"/>
            <a:ext cx="353892" cy="1087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Triangle 104">
            <a:extLst>
              <a:ext uri="{FF2B5EF4-FFF2-40B4-BE49-F238E27FC236}">
                <a16:creationId xmlns:a16="http://schemas.microsoft.com/office/drawing/2014/main" id="{9A63E71B-9187-BFB7-B48E-E25DB63ED8D6}"/>
              </a:ext>
            </a:extLst>
          </p:cNvPr>
          <p:cNvSpPr/>
          <p:nvPr/>
        </p:nvSpPr>
        <p:spPr>
          <a:xfrm rot="5400000">
            <a:off x="196707" y="2945014"/>
            <a:ext cx="348776" cy="1085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0" name="Rectangle: Rounded Corners 18">
            <a:extLst>
              <a:ext uri="{FF2B5EF4-FFF2-40B4-BE49-F238E27FC236}">
                <a16:creationId xmlns:a16="http://schemas.microsoft.com/office/drawing/2014/main" id="{4AAFA070-FAC0-A252-86A3-70708061E495}"/>
              </a:ext>
            </a:extLst>
          </p:cNvPr>
          <p:cNvSpPr/>
          <p:nvPr/>
        </p:nvSpPr>
        <p:spPr>
          <a:xfrm rot="10800000" flipV="1">
            <a:off x="373031" y="2878225"/>
            <a:ext cx="4891422" cy="309542"/>
          </a:xfrm>
          <a:prstGeom prst="round2SameRect">
            <a:avLst>
              <a:gd name="adj1" fmla="val 7343"/>
              <a:gd name="adj2" fmla="val 0"/>
            </a:avLst>
          </a:prstGeom>
          <a:solidFill>
            <a:schemeClr val="accent2"/>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31" name="Triangle 104">
            <a:extLst>
              <a:ext uri="{FF2B5EF4-FFF2-40B4-BE49-F238E27FC236}">
                <a16:creationId xmlns:a16="http://schemas.microsoft.com/office/drawing/2014/main" id="{1CABA8EE-FFC7-E0BA-A55D-10D44CAFC60D}"/>
              </a:ext>
            </a:extLst>
          </p:cNvPr>
          <p:cNvSpPr/>
          <p:nvPr/>
        </p:nvSpPr>
        <p:spPr>
          <a:xfrm rot="5400000">
            <a:off x="244216" y="2976263"/>
            <a:ext cx="348776" cy="1085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DA081500-4093-8A74-DD33-792547598D26}"/>
              </a:ext>
            </a:extLst>
          </p:cNvPr>
          <p:cNvSpPr txBox="1"/>
          <p:nvPr/>
        </p:nvSpPr>
        <p:spPr>
          <a:xfrm>
            <a:off x="-431886" y="1120288"/>
            <a:ext cx="3626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Open Sans" pitchFamily="2" charset="0"/>
                <a:cs typeface="Arial" panose="020B0604020202020204" pitchFamily="34" charset="0"/>
              </a:rPr>
              <a:t>Top Asset Classes</a:t>
            </a:r>
          </a:p>
        </p:txBody>
      </p:sp>
      <p:sp>
        <p:nvSpPr>
          <p:cNvPr id="2" name="Triangle 104">
            <a:extLst>
              <a:ext uri="{FF2B5EF4-FFF2-40B4-BE49-F238E27FC236}">
                <a16:creationId xmlns:a16="http://schemas.microsoft.com/office/drawing/2014/main" id="{7B461D76-11AE-6171-6C12-C5238B57501E}"/>
              </a:ext>
            </a:extLst>
          </p:cNvPr>
          <p:cNvSpPr/>
          <p:nvPr/>
        </p:nvSpPr>
        <p:spPr>
          <a:xfrm rot="5400000">
            <a:off x="5794633" y="1219896"/>
            <a:ext cx="348776" cy="1085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0D0371BC-B4D3-ECF2-41C6-85217625AC2B}"/>
              </a:ext>
            </a:extLst>
          </p:cNvPr>
          <p:cNvSpPr txBox="1"/>
          <p:nvPr/>
        </p:nvSpPr>
        <p:spPr>
          <a:xfrm>
            <a:off x="-270684" y="2868848"/>
            <a:ext cx="292870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Open Sans" pitchFamily="2" charset="0"/>
                <a:cs typeface="Arial" panose="020B0604020202020204" pitchFamily="34" charset="0"/>
              </a:rPr>
              <a:t>Top Managers</a:t>
            </a:r>
          </a:p>
        </p:txBody>
      </p:sp>
      <p:sp>
        <p:nvSpPr>
          <p:cNvPr id="3" name="Speech Bubble: Rectangle with Corners Rounded 2">
            <a:extLst>
              <a:ext uri="{FF2B5EF4-FFF2-40B4-BE49-F238E27FC236}">
                <a16:creationId xmlns:a16="http://schemas.microsoft.com/office/drawing/2014/main" id="{7EFA881F-921E-B53F-2CD1-0294EE2A458F}"/>
              </a:ext>
            </a:extLst>
          </p:cNvPr>
          <p:cNvSpPr/>
          <p:nvPr/>
        </p:nvSpPr>
        <p:spPr>
          <a:xfrm>
            <a:off x="7519846" y="5995630"/>
            <a:ext cx="2911416" cy="346275"/>
          </a:xfrm>
          <a:prstGeom prst="wedgeRoundRectCallou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AU"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br>
              <a:rPr kumimoji="0" lang="en-AU"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br>
              <a:rPr kumimoji="0" lang="en-AU"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lang="en-AU" sz="1600" dirty="0">
                <a:solidFill>
                  <a:prstClr val="white"/>
                </a:solidFill>
                <a:latin typeface="Arial" panose="020B0604020202020204"/>
                <a:cs typeface="Calibri" panose="020F0502020204030204" pitchFamily="34" charset="0"/>
              </a:rPr>
              <a:t>69</a:t>
            </a:r>
            <a:r>
              <a:rPr kumimoji="0" lang="en-AU" sz="16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t>% Growth / 31% Defensive</a:t>
            </a:r>
            <a:endParaRPr kumimoji="0" lang="en-AU" sz="16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EFDFC11F-142D-6469-E8AC-C2D25FDF5DA8}"/>
              </a:ext>
            </a:extLst>
          </p:cNvPr>
          <p:cNvSpPr txBox="1"/>
          <p:nvPr/>
        </p:nvSpPr>
        <p:spPr>
          <a:xfrm>
            <a:off x="6512649" y="5414899"/>
            <a:ext cx="2911416"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300" b="0" i="0" u="none" strike="noStrike" kern="1200" cap="none" spc="0" normalizeH="0" baseline="0" noProof="0" dirty="0">
                <a:ln>
                  <a:noFill/>
                </a:ln>
                <a:solidFill>
                  <a:prstClr val="black"/>
                </a:solidFill>
                <a:effectLst/>
                <a:uLnTx/>
                <a:uFillTx/>
                <a:latin typeface="Arial" panose="020B0604020202020204"/>
                <a:ea typeface="+mn-ea"/>
                <a:cs typeface="+mn-cs"/>
              </a:rPr>
              <a:t>Actual AA as at 31 March 2025</a:t>
            </a:r>
          </a:p>
        </p:txBody>
      </p:sp>
      <p:graphicFrame>
        <p:nvGraphicFramePr>
          <p:cNvPr id="9" name="Content Placeholder 6">
            <a:extLst>
              <a:ext uri="{FF2B5EF4-FFF2-40B4-BE49-F238E27FC236}">
                <a16:creationId xmlns:a16="http://schemas.microsoft.com/office/drawing/2014/main" id="{4273E47B-BDBD-FD6C-6BE2-40F37F0567C3}"/>
              </a:ext>
            </a:extLst>
          </p:cNvPr>
          <p:cNvGraphicFramePr>
            <a:graphicFrameLocks/>
          </p:cNvGraphicFramePr>
          <p:nvPr>
            <p:extLst>
              <p:ext uri="{D42A27DB-BD31-4B8C-83A1-F6EECF244321}">
                <p14:modId xmlns:p14="http://schemas.microsoft.com/office/powerpoint/2010/main" val="2510912361"/>
              </p:ext>
            </p:extLst>
          </p:nvPr>
        </p:nvGraphicFramePr>
        <p:xfrm>
          <a:off x="373030" y="1431579"/>
          <a:ext cx="4891425" cy="1103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Content Placeholder 6">
            <a:extLst>
              <a:ext uri="{FF2B5EF4-FFF2-40B4-BE49-F238E27FC236}">
                <a16:creationId xmlns:a16="http://schemas.microsoft.com/office/drawing/2014/main" id="{87933015-8D2A-0BDC-0EC6-8426313AB3D7}"/>
              </a:ext>
            </a:extLst>
          </p:cNvPr>
          <p:cNvGraphicFramePr>
            <a:graphicFrameLocks/>
          </p:cNvGraphicFramePr>
          <p:nvPr>
            <p:extLst>
              <p:ext uri="{D42A27DB-BD31-4B8C-83A1-F6EECF244321}">
                <p14:modId xmlns:p14="http://schemas.microsoft.com/office/powerpoint/2010/main" val="4063212417"/>
              </p:ext>
            </p:extLst>
          </p:nvPr>
        </p:nvGraphicFramePr>
        <p:xfrm>
          <a:off x="364322" y="3173682"/>
          <a:ext cx="4900131" cy="11506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072298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2A3E7796-DB8A-1FD6-500D-D0AB42CE0DF0}"/>
              </a:ext>
            </a:extLst>
          </p:cNvPr>
          <p:cNvGraphicFramePr/>
          <p:nvPr>
            <p:extLst>
              <p:ext uri="{D42A27DB-BD31-4B8C-83A1-F6EECF244321}">
                <p14:modId xmlns:p14="http://schemas.microsoft.com/office/powerpoint/2010/main" val="288343192"/>
              </p:ext>
            </p:extLst>
          </p:nvPr>
        </p:nvGraphicFramePr>
        <p:xfrm>
          <a:off x="4360782" y="1566244"/>
          <a:ext cx="9214015" cy="473751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F22A680F-C4BF-C0B8-E40B-E35A8BEDD0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Title 4">
            <a:extLst>
              <a:ext uri="{FF2B5EF4-FFF2-40B4-BE49-F238E27FC236}">
                <a16:creationId xmlns:a16="http://schemas.microsoft.com/office/drawing/2014/main" id="{6BDFCB4D-2F64-3E67-B715-216CF31E6720}"/>
              </a:ext>
            </a:extLst>
          </p:cNvPr>
          <p:cNvSpPr>
            <a:spLocks noGrp="1"/>
          </p:cNvSpPr>
          <p:nvPr>
            <p:ph type="title"/>
          </p:nvPr>
        </p:nvSpPr>
        <p:spPr>
          <a:xfrm>
            <a:off x="425375" y="371929"/>
            <a:ext cx="9720263" cy="515937"/>
          </a:xfrm>
        </p:spPr>
        <p:txBody>
          <a:bodyPr/>
          <a:lstStyle/>
          <a:p>
            <a:r>
              <a:rPr lang="en-AU" sz="2800" dirty="0"/>
              <a:t>Real Return Assertive Dashboard</a:t>
            </a:r>
          </a:p>
        </p:txBody>
      </p:sp>
      <p:sp>
        <p:nvSpPr>
          <p:cNvPr id="6" name="TextBox 5">
            <a:extLst>
              <a:ext uri="{FF2B5EF4-FFF2-40B4-BE49-F238E27FC236}">
                <a16:creationId xmlns:a16="http://schemas.microsoft.com/office/drawing/2014/main" id="{F9CE5622-5D49-EC5F-C354-7E5636826AD3}"/>
              </a:ext>
            </a:extLst>
          </p:cNvPr>
          <p:cNvSpPr txBox="1"/>
          <p:nvPr/>
        </p:nvSpPr>
        <p:spPr>
          <a:xfrm>
            <a:off x="251717" y="6315271"/>
            <a:ext cx="6256676" cy="569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¹</a:t>
            </a:r>
            <a: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t> Net return. Calculated after deducting management fees and assumes reinvestment of distributions.</a:t>
            </a:r>
            <a:b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t>² </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Morningstar Multisector Flexible Universe.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Rectangle: Rounded Corners 18">
            <a:extLst>
              <a:ext uri="{FF2B5EF4-FFF2-40B4-BE49-F238E27FC236}">
                <a16:creationId xmlns:a16="http://schemas.microsoft.com/office/drawing/2014/main" id="{174E52EA-F572-1605-E4D2-2FCB06C6A3F0}"/>
              </a:ext>
            </a:extLst>
          </p:cNvPr>
          <p:cNvSpPr/>
          <p:nvPr/>
        </p:nvSpPr>
        <p:spPr>
          <a:xfrm rot="10800000" flipV="1">
            <a:off x="5924093" y="1120018"/>
            <a:ext cx="6087394" cy="310309"/>
          </a:xfrm>
          <a:prstGeom prst="round2SameRect">
            <a:avLst>
              <a:gd name="adj1" fmla="val 7343"/>
              <a:gd name="adj2" fmla="val 0"/>
            </a:avLst>
          </a:prstGeom>
          <a:solidFill>
            <a:schemeClr val="accent3"/>
          </a:solidFill>
          <a:ln w="158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11" name="Triangle 104">
            <a:extLst>
              <a:ext uri="{FF2B5EF4-FFF2-40B4-BE49-F238E27FC236}">
                <a16:creationId xmlns:a16="http://schemas.microsoft.com/office/drawing/2014/main" id="{A1C5DD1C-A5C9-B95D-4319-B214189C20D5}"/>
              </a:ext>
            </a:extLst>
          </p:cNvPr>
          <p:cNvSpPr/>
          <p:nvPr/>
        </p:nvSpPr>
        <p:spPr>
          <a:xfrm rot="5400000">
            <a:off x="5619941" y="1121275"/>
            <a:ext cx="348776" cy="10855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436BC494-ABB5-E87F-3CE3-F06EF6DBB950}"/>
              </a:ext>
            </a:extLst>
          </p:cNvPr>
          <p:cNvSpPr txBox="1"/>
          <p:nvPr/>
        </p:nvSpPr>
        <p:spPr>
          <a:xfrm>
            <a:off x="5518329" y="1108665"/>
            <a:ext cx="26040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Open Sans" pitchFamily="2" charset="0"/>
                <a:cs typeface="Arial" panose="020B0604020202020204" pitchFamily="34" charset="0"/>
              </a:rPr>
              <a:t>Asset Allocation </a:t>
            </a:r>
          </a:p>
        </p:txBody>
      </p:sp>
      <p:graphicFrame>
        <p:nvGraphicFramePr>
          <p:cNvPr id="15" name="Table 4">
            <a:extLst>
              <a:ext uri="{FF2B5EF4-FFF2-40B4-BE49-F238E27FC236}">
                <a16:creationId xmlns:a16="http://schemas.microsoft.com/office/drawing/2014/main" id="{1A2912DC-6589-F8F1-1BC5-D50331833015}"/>
              </a:ext>
            </a:extLst>
          </p:cNvPr>
          <p:cNvGraphicFramePr>
            <a:graphicFrameLocks noGrp="1"/>
          </p:cNvGraphicFramePr>
          <p:nvPr>
            <p:extLst>
              <p:ext uri="{D42A27DB-BD31-4B8C-83A1-F6EECF244321}">
                <p14:modId xmlns:p14="http://schemas.microsoft.com/office/powerpoint/2010/main" val="1013803651"/>
              </p:ext>
            </p:extLst>
          </p:nvPr>
        </p:nvGraphicFramePr>
        <p:xfrm>
          <a:off x="346332" y="4669876"/>
          <a:ext cx="5807341" cy="1597065"/>
        </p:xfrm>
        <a:graphic>
          <a:graphicData uri="http://schemas.openxmlformats.org/drawingml/2006/table">
            <a:tbl>
              <a:tblPr firstRow="1" bandRow="1">
                <a:tableStyleId>{2A488322-F2BA-4B5B-9748-0D474271808F}</a:tableStyleId>
              </a:tblPr>
              <a:tblGrid>
                <a:gridCol w="1659255">
                  <a:extLst>
                    <a:ext uri="{9D8B030D-6E8A-4147-A177-3AD203B41FA5}">
                      <a16:colId xmlns:a16="http://schemas.microsoft.com/office/drawing/2014/main" val="4185976402"/>
                    </a:ext>
                  </a:extLst>
                </a:gridCol>
                <a:gridCol w="745725">
                  <a:extLst>
                    <a:ext uri="{9D8B030D-6E8A-4147-A177-3AD203B41FA5}">
                      <a16:colId xmlns:a16="http://schemas.microsoft.com/office/drawing/2014/main" val="66123316"/>
                    </a:ext>
                  </a:extLst>
                </a:gridCol>
                <a:gridCol w="601733">
                  <a:extLst>
                    <a:ext uri="{9D8B030D-6E8A-4147-A177-3AD203B41FA5}">
                      <a16:colId xmlns:a16="http://schemas.microsoft.com/office/drawing/2014/main" val="2195772857"/>
                    </a:ext>
                  </a:extLst>
                </a:gridCol>
                <a:gridCol w="687391">
                  <a:extLst>
                    <a:ext uri="{9D8B030D-6E8A-4147-A177-3AD203B41FA5}">
                      <a16:colId xmlns:a16="http://schemas.microsoft.com/office/drawing/2014/main" val="967761675"/>
                    </a:ext>
                  </a:extLst>
                </a:gridCol>
                <a:gridCol w="678224">
                  <a:extLst>
                    <a:ext uri="{9D8B030D-6E8A-4147-A177-3AD203B41FA5}">
                      <a16:colId xmlns:a16="http://schemas.microsoft.com/office/drawing/2014/main" val="1753959299"/>
                    </a:ext>
                  </a:extLst>
                </a:gridCol>
                <a:gridCol w="732857">
                  <a:extLst>
                    <a:ext uri="{9D8B030D-6E8A-4147-A177-3AD203B41FA5}">
                      <a16:colId xmlns:a16="http://schemas.microsoft.com/office/drawing/2014/main" val="1007897905"/>
                    </a:ext>
                  </a:extLst>
                </a:gridCol>
                <a:gridCol w="702156">
                  <a:extLst>
                    <a:ext uri="{9D8B030D-6E8A-4147-A177-3AD203B41FA5}">
                      <a16:colId xmlns:a16="http://schemas.microsoft.com/office/drawing/2014/main" val="2231718985"/>
                    </a:ext>
                  </a:extLst>
                </a:gridCol>
              </a:tblGrid>
              <a:tr h="631786">
                <a:tc>
                  <a:txBody>
                    <a:bodyPr/>
                    <a:lstStyle/>
                    <a:p>
                      <a:r>
                        <a:rPr lang="en-AU" sz="1400" dirty="0"/>
                        <a:t>Performance</a:t>
                      </a:r>
                      <a:br>
                        <a:rPr lang="en-AU" sz="1400" dirty="0"/>
                      </a:br>
                      <a:r>
                        <a:rPr lang="en-AU" sz="1400" dirty="0"/>
                        <a:t>to 31 Mar 2025</a:t>
                      </a:r>
                    </a:p>
                  </a:txBody>
                  <a:tcPr/>
                </a:tc>
                <a:tc>
                  <a:txBody>
                    <a:bodyPr/>
                    <a:lstStyle/>
                    <a:p>
                      <a:pPr algn="ctr"/>
                      <a:r>
                        <a:rPr lang="en-AU" sz="1400" b="0" dirty="0"/>
                        <a:t>3 mths</a:t>
                      </a:r>
                      <a:br>
                        <a:rPr lang="en-AU" sz="1400" b="0" dirty="0"/>
                      </a:br>
                      <a:r>
                        <a:rPr lang="en-AU" sz="1400" b="0" dirty="0"/>
                        <a:t>(%) </a:t>
                      </a:r>
                    </a:p>
                  </a:txBody>
                  <a:tcPr/>
                </a:tc>
                <a:tc>
                  <a:txBody>
                    <a:bodyPr/>
                    <a:lstStyle/>
                    <a:p>
                      <a:pPr algn="ctr"/>
                      <a:r>
                        <a:rPr lang="en-AU" sz="1400" b="0" dirty="0"/>
                        <a:t>1 yr</a:t>
                      </a:r>
                      <a:br>
                        <a:rPr lang="en-AU" sz="1400" b="0" dirty="0"/>
                      </a:br>
                      <a:r>
                        <a:rPr lang="en-AU" sz="1400" b="0" dirty="0"/>
                        <a:t>(%) </a:t>
                      </a:r>
                    </a:p>
                  </a:txBody>
                  <a:tcPr/>
                </a:tc>
                <a:tc>
                  <a:txBody>
                    <a:bodyPr/>
                    <a:lstStyle/>
                    <a:p>
                      <a:pPr algn="ctr"/>
                      <a:r>
                        <a:rPr lang="en-AU" sz="1400" b="0" dirty="0"/>
                        <a:t>3 yr (%pa)</a:t>
                      </a:r>
                    </a:p>
                  </a:txBody>
                  <a:tcPr/>
                </a:tc>
                <a:tc>
                  <a:txBody>
                    <a:bodyPr/>
                    <a:lstStyle/>
                    <a:p>
                      <a:pPr algn="ctr"/>
                      <a:r>
                        <a:rPr lang="en-AU" sz="1400" b="0" dirty="0"/>
                        <a:t>5 yr</a:t>
                      </a:r>
                      <a:br>
                        <a:rPr lang="en-AU" sz="1400" b="0" dirty="0"/>
                      </a:br>
                      <a:r>
                        <a:rPr lang="en-AU" sz="1400" b="0" dirty="0"/>
                        <a:t>(%pa)</a:t>
                      </a:r>
                    </a:p>
                  </a:txBody>
                  <a:tcPr/>
                </a:tc>
                <a:tc>
                  <a:txBody>
                    <a:bodyPr/>
                    <a:lstStyle/>
                    <a:p>
                      <a:pPr algn="ctr"/>
                      <a:r>
                        <a:rPr lang="en-AU" sz="1400" b="0" dirty="0"/>
                        <a:t>7 yr</a:t>
                      </a:r>
                      <a:br>
                        <a:rPr lang="en-AU" sz="1400" b="0" dirty="0"/>
                      </a:br>
                      <a:r>
                        <a:rPr lang="en-AU" sz="1400" b="0" dirty="0"/>
                        <a:t>(%pa)</a:t>
                      </a:r>
                    </a:p>
                  </a:txBody>
                  <a:tcPr/>
                </a:tc>
                <a:tc>
                  <a:txBody>
                    <a:bodyPr/>
                    <a:lstStyle/>
                    <a:p>
                      <a:pPr algn="ctr"/>
                      <a:r>
                        <a:rPr lang="en-AU" sz="1400" b="0" dirty="0"/>
                        <a:t>10 yr</a:t>
                      </a:r>
                      <a:br>
                        <a:rPr lang="en-AU" sz="1400" b="0" dirty="0"/>
                      </a:br>
                      <a:r>
                        <a:rPr lang="en-AU" sz="1400" b="0" dirty="0"/>
                        <a:t>(%pa)</a:t>
                      </a:r>
                    </a:p>
                  </a:txBody>
                  <a:tcPr/>
                </a:tc>
                <a:extLst>
                  <a:ext uri="{0D108BD9-81ED-4DB2-BD59-A6C34878D82A}">
                    <a16:rowId xmlns:a16="http://schemas.microsoft.com/office/drawing/2014/main" val="3133904920"/>
                  </a:ext>
                </a:extLst>
              </a:tr>
              <a:tr h="477701">
                <a:tc>
                  <a:txBody>
                    <a:bodyPr/>
                    <a:lstStyle/>
                    <a:p>
                      <a:r>
                        <a:rPr lang="en-AU" sz="1300" dirty="0">
                          <a:solidFill>
                            <a:sysClr val="windowText" lastClr="000000"/>
                          </a:solidFill>
                        </a:rPr>
                        <a:t>Return¹ </a:t>
                      </a:r>
                    </a:p>
                  </a:txBody>
                  <a:tcPr anchor="ctr"/>
                </a:tc>
                <a:tc>
                  <a:txBody>
                    <a:bodyPr/>
                    <a:lstStyle/>
                    <a:p>
                      <a:pPr algn="ctr" fontAlgn="ctr"/>
                      <a:r>
                        <a:rPr lang="en-AU" sz="1300" b="0" i="0" u="none" strike="noStrike" dirty="0">
                          <a:solidFill>
                            <a:srgbClr val="000000"/>
                          </a:solidFill>
                          <a:effectLst/>
                          <a:latin typeface="Arial" panose="020B0604020202020204" pitchFamily="34" charset="0"/>
                        </a:rPr>
                        <a:t>-0.9</a:t>
                      </a:r>
                    </a:p>
                  </a:txBody>
                  <a:tcPr marL="6350" marR="6350" marT="6350" marB="0" anchor="ctr"/>
                </a:tc>
                <a:tc>
                  <a:txBody>
                    <a:bodyPr/>
                    <a:lstStyle/>
                    <a:p>
                      <a:pPr algn="ctr" fontAlgn="ctr"/>
                      <a:r>
                        <a:rPr lang="en-AU" sz="1300" b="0" i="0" u="none" strike="noStrike" dirty="0">
                          <a:solidFill>
                            <a:srgbClr val="000000"/>
                          </a:solidFill>
                          <a:effectLst/>
                          <a:latin typeface="Arial" panose="020B0604020202020204" pitchFamily="34" charset="0"/>
                        </a:rPr>
                        <a:t>4.8</a:t>
                      </a:r>
                    </a:p>
                  </a:txBody>
                  <a:tcPr marL="6350" marR="6350" marT="6350" marB="0" anchor="ctr"/>
                </a:tc>
                <a:tc>
                  <a:txBody>
                    <a:bodyPr/>
                    <a:lstStyle/>
                    <a:p>
                      <a:pPr algn="ctr" fontAlgn="ctr"/>
                      <a:r>
                        <a:rPr lang="en-AU" sz="1300" b="0" i="0" u="none" strike="noStrike" dirty="0">
                          <a:solidFill>
                            <a:srgbClr val="000000"/>
                          </a:solidFill>
                          <a:effectLst/>
                          <a:latin typeface="Arial" panose="020B0604020202020204" pitchFamily="34" charset="0"/>
                        </a:rPr>
                        <a:t>6.0</a:t>
                      </a:r>
                    </a:p>
                  </a:txBody>
                  <a:tcPr marL="6350" marR="6350" marT="6350" marB="0" anchor="ctr"/>
                </a:tc>
                <a:tc>
                  <a:txBody>
                    <a:bodyPr/>
                    <a:lstStyle/>
                    <a:p>
                      <a:pPr algn="ctr" fontAlgn="ctr"/>
                      <a:r>
                        <a:rPr lang="en-AU" sz="1300" b="0" i="0" u="none" strike="noStrike" dirty="0">
                          <a:solidFill>
                            <a:srgbClr val="000000"/>
                          </a:solidFill>
                          <a:effectLst/>
                          <a:latin typeface="Arial" panose="020B0604020202020204" pitchFamily="34" charset="0"/>
                        </a:rPr>
                        <a:t>7.2</a:t>
                      </a:r>
                    </a:p>
                  </a:txBody>
                  <a:tcPr marL="6350" marR="6350" marT="6350" marB="0" anchor="ctr"/>
                </a:tc>
                <a:tc>
                  <a:txBody>
                    <a:bodyPr/>
                    <a:lstStyle/>
                    <a:p>
                      <a:pPr algn="ctr" fontAlgn="ctr"/>
                      <a:r>
                        <a:rPr lang="en-AU" sz="1300" b="0" i="0" u="none" strike="noStrike" dirty="0">
                          <a:solidFill>
                            <a:srgbClr val="000000"/>
                          </a:solidFill>
                          <a:effectLst/>
                          <a:latin typeface="Arial" panose="020B0604020202020204" pitchFamily="34" charset="0"/>
                        </a:rPr>
                        <a:t>5.8</a:t>
                      </a:r>
                    </a:p>
                  </a:txBody>
                  <a:tcPr marL="6350" marR="6350" marT="6350" marB="0" anchor="ctr"/>
                </a:tc>
                <a:tc>
                  <a:txBody>
                    <a:bodyPr/>
                    <a:lstStyle/>
                    <a:p>
                      <a:pPr algn="ctr" fontAlgn="ctr"/>
                      <a:r>
                        <a:rPr lang="en-AU" sz="1300" b="0" i="0" u="none" strike="noStrike" dirty="0">
                          <a:solidFill>
                            <a:srgbClr val="000000"/>
                          </a:solidFill>
                          <a:effectLst/>
                          <a:latin typeface="Arial" panose="020B0604020202020204" pitchFamily="34" charset="0"/>
                        </a:rPr>
                        <a:t>5.2</a:t>
                      </a:r>
                    </a:p>
                  </a:txBody>
                  <a:tcPr marL="6350" marR="6350" marT="6350" marB="0" anchor="ctr"/>
                </a:tc>
                <a:extLst>
                  <a:ext uri="{0D108BD9-81ED-4DB2-BD59-A6C34878D82A}">
                    <a16:rowId xmlns:a16="http://schemas.microsoft.com/office/drawing/2014/main" val="2919875741"/>
                  </a:ext>
                </a:extLst>
              </a:tr>
              <a:tr h="487578">
                <a:tc>
                  <a:txBody>
                    <a:bodyPr/>
                    <a:lstStyle/>
                    <a:p>
                      <a:r>
                        <a:rPr lang="en-AU" sz="1300" dirty="0">
                          <a:solidFill>
                            <a:sysClr val="windowText" lastClr="000000"/>
                          </a:solidFill>
                        </a:rPr>
                        <a:t>Peer Ranking²</a:t>
                      </a:r>
                    </a:p>
                  </a:txBody>
                  <a:tcPr anchor="ctr"/>
                </a:tc>
                <a:tc>
                  <a:txBody>
                    <a:bodyPr/>
                    <a:lstStyle/>
                    <a:p>
                      <a:pPr algn="ctr" fontAlgn="b"/>
                      <a:r>
                        <a:rPr lang="en-AU" sz="1300" b="0" i="0" u="none" strike="noStrike" dirty="0">
                          <a:solidFill>
                            <a:schemeClr val="tx1"/>
                          </a:solidFill>
                          <a:effectLst/>
                          <a:latin typeface="Arial" panose="020B0604020202020204" pitchFamily="34" charset="0"/>
                          <a:cs typeface="Arial" panose="020B0604020202020204" pitchFamily="34" charset="0"/>
                        </a:rPr>
                        <a:t>Q4</a:t>
                      </a:r>
                    </a:p>
                  </a:txBody>
                  <a:tcPr marL="0" marR="0" marT="0" marB="0" anchor="ctr" anchorCtr="1"/>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300" b="0" i="0" u="none" strike="noStrike" dirty="0">
                          <a:solidFill>
                            <a:schemeClr val="tx1"/>
                          </a:solidFill>
                          <a:effectLst/>
                          <a:latin typeface="Arial" panose="020B0604020202020204" pitchFamily="34" charset="0"/>
                          <a:cs typeface="Arial" panose="020B0604020202020204" pitchFamily="34" charset="0"/>
                        </a:rPr>
                        <a:t>Q2</a:t>
                      </a:r>
                    </a:p>
                  </a:txBody>
                  <a:tcPr marL="0" marR="0" marT="0" marB="0" anchor="ctr" anchorCtr="1"/>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300" b="0" i="0" u="none" strike="noStrike" dirty="0">
                          <a:solidFill>
                            <a:schemeClr val="tx1"/>
                          </a:solidFill>
                          <a:effectLst/>
                          <a:latin typeface="Arial" panose="020B0604020202020204" pitchFamily="34" charset="0"/>
                          <a:cs typeface="Arial" panose="020B0604020202020204" pitchFamily="34" charset="0"/>
                        </a:rPr>
                        <a:t>Q1</a:t>
                      </a:r>
                    </a:p>
                  </a:txBody>
                  <a:tcPr marL="0" marR="0" marT="0" marB="0" anchor="ctr" anchorCtr="1"/>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300" b="0" i="0" u="none" strike="noStrike" dirty="0">
                          <a:solidFill>
                            <a:schemeClr val="tx1"/>
                          </a:solidFill>
                          <a:effectLst/>
                          <a:latin typeface="Arial" panose="020B0604020202020204" pitchFamily="34" charset="0"/>
                          <a:cs typeface="Arial" panose="020B0604020202020204" pitchFamily="34" charset="0"/>
                        </a:rPr>
                        <a:t>Q1</a:t>
                      </a:r>
                    </a:p>
                  </a:txBody>
                  <a:tcPr marL="0" marR="0" marT="0" marB="0" anchor="ctr" anchorCtr="1"/>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300" b="0" i="0" u="none" strike="noStrike" dirty="0">
                          <a:solidFill>
                            <a:schemeClr val="tx1"/>
                          </a:solidFill>
                          <a:effectLst/>
                          <a:latin typeface="Arial" panose="020B0604020202020204" pitchFamily="34" charset="0"/>
                          <a:cs typeface="Arial" panose="020B0604020202020204" pitchFamily="34" charset="0"/>
                        </a:rPr>
                        <a:t>Q1</a:t>
                      </a:r>
                    </a:p>
                  </a:txBody>
                  <a:tcPr marL="0" marR="0" marT="0" marB="0" anchor="ctr" anchorCtr="1"/>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300" b="0" i="0" u="none" strike="noStrike" dirty="0">
                          <a:solidFill>
                            <a:schemeClr val="tx1"/>
                          </a:solidFill>
                          <a:effectLst/>
                          <a:latin typeface="Arial" panose="020B0604020202020204" pitchFamily="34" charset="0"/>
                          <a:cs typeface="Arial" panose="020B0604020202020204" pitchFamily="34" charset="0"/>
                        </a:rPr>
                        <a:t>Q1</a:t>
                      </a:r>
                    </a:p>
                  </a:txBody>
                  <a:tcPr marL="0" marR="0" marT="0" marB="0" anchor="ctr" anchorCtr="1"/>
                </a:tc>
                <a:extLst>
                  <a:ext uri="{0D108BD9-81ED-4DB2-BD59-A6C34878D82A}">
                    <a16:rowId xmlns:a16="http://schemas.microsoft.com/office/drawing/2014/main" val="718783196"/>
                  </a:ext>
                </a:extLst>
              </a:tr>
            </a:tbl>
          </a:graphicData>
        </a:graphic>
      </p:graphicFrame>
      <p:graphicFrame>
        <p:nvGraphicFramePr>
          <p:cNvPr id="23" name="Content Placeholder 6">
            <a:extLst>
              <a:ext uri="{FF2B5EF4-FFF2-40B4-BE49-F238E27FC236}">
                <a16:creationId xmlns:a16="http://schemas.microsoft.com/office/drawing/2014/main" id="{41BA9A6D-EB5E-A154-B1E4-7A5B9C68C247}"/>
              </a:ext>
            </a:extLst>
          </p:cNvPr>
          <p:cNvGraphicFramePr>
            <a:graphicFrameLocks noGrp="1"/>
          </p:cNvGraphicFramePr>
          <p:nvPr>
            <p:ph idx="1"/>
            <p:extLst>
              <p:ext uri="{D42A27DB-BD31-4B8C-83A1-F6EECF244321}">
                <p14:modId xmlns:p14="http://schemas.microsoft.com/office/powerpoint/2010/main" val="2061618994"/>
              </p:ext>
            </p:extLst>
          </p:nvPr>
        </p:nvGraphicFramePr>
        <p:xfrm>
          <a:off x="373030" y="1431579"/>
          <a:ext cx="4891425" cy="1103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5" name="Content Placeholder 6">
            <a:extLst>
              <a:ext uri="{FF2B5EF4-FFF2-40B4-BE49-F238E27FC236}">
                <a16:creationId xmlns:a16="http://schemas.microsoft.com/office/drawing/2014/main" id="{56571BB8-CBA5-FDCA-D9C1-9D637A11194B}"/>
              </a:ext>
            </a:extLst>
          </p:cNvPr>
          <p:cNvGraphicFramePr>
            <a:graphicFrameLocks/>
          </p:cNvGraphicFramePr>
          <p:nvPr>
            <p:extLst>
              <p:ext uri="{D42A27DB-BD31-4B8C-83A1-F6EECF244321}">
                <p14:modId xmlns:p14="http://schemas.microsoft.com/office/powerpoint/2010/main" val="2772900470"/>
              </p:ext>
            </p:extLst>
          </p:nvPr>
        </p:nvGraphicFramePr>
        <p:xfrm>
          <a:off x="359951" y="3075782"/>
          <a:ext cx="4900131" cy="129562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7" name="Rectangle: Rounded Corners 18">
            <a:extLst>
              <a:ext uri="{FF2B5EF4-FFF2-40B4-BE49-F238E27FC236}">
                <a16:creationId xmlns:a16="http://schemas.microsoft.com/office/drawing/2014/main" id="{D5EB8A32-3E3E-ED94-E40B-6E4C227F708A}"/>
              </a:ext>
            </a:extLst>
          </p:cNvPr>
          <p:cNvSpPr/>
          <p:nvPr/>
        </p:nvSpPr>
        <p:spPr>
          <a:xfrm rot="10800000" flipV="1">
            <a:off x="404141" y="1137809"/>
            <a:ext cx="4860313" cy="292517"/>
          </a:xfrm>
          <a:prstGeom prst="round2SameRect">
            <a:avLst>
              <a:gd name="adj1" fmla="val 7560"/>
              <a:gd name="adj2" fmla="val 0"/>
            </a:avLst>
          </a:prstGeom>
          <a:solidFill>
            <a:schemeClr val="accent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28" name="Triangle 104">
            <a:extLst>
              <a:ext uri="{FF2B5EF4-FFF2-40B4-BE49-F238E27FC236}">
                <a16:creationId xmlns:a16="http://schemas.microsoft.com/office/drawing/2014/main" id="{511E3191-D141-B157-7AB5-AE674C59BBFD}"/>
              </a:ext>
            </a:extLst>
          </p:cNvPr>
          <p:cNvSpPr/>
          <p:nvPr/>
        </p:nvSpPr>
        <p:spPr>
          <a:xfrm rot="5400000">
            <a:off x="250474" y="1224276"/>
            <a:ext cx="353892" cy="1087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Triangle 104">
            <a:extLst>
              <a:ext uri="{FF2B5EF4-FFF2-40B4-BE49-F238E27FC236}">
                <a16:creationId xmlns:a16="http://schemas.microsoft.com/office/drawing/2014/main" id="{9A63E71B-9187-BFB7-B48E-E25DB63ED8D6}"/>
              </a:ext>
            </a:extLst>
          </p:cNvPr>
          <p:cNvSpPr/>
          <p:nvPr/>
        </p:nvSpPr>
        <p:spPr>
          <a:xfrm rot="5400000">
            <a:off x="192336" y="2847114"/>
            <a:ext cx="348776" cy="1085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0" name="Rectangle: Rounded Corners 18">
            <a:extLst>
              <a:ext uri="{FF2B5EF4-FFF2-40B4-BE49-F238E27FC236}">
                <a16:creationId xmlns:a16="http://schemas.microsoft.com/office/drawing/2014/main" id="{4AAFA070-FAC0-A252-86A3-70708061E495}"/>
              </a:ext>
            </a:extLst>
          </p:cNvPr>
          <p:cNvSpPr/>
          <p:nvPr/>
        </p:nvSpPr>
        <p:spPr>
          <a:xfrm rot="10800000" flipV="1">
            <a:off x="368660" y="2780325"/>
            <a:ext cx="4891422" cy="309542"/>
          </a:xfrm>
          <a:prstGeom prst="round2SameRect">
            <a:avLst>
              <a:gd name="adj1" fmla="val 7343"/>
              <a:gd name="adj2" fmla="val 0"/>
            </a:avLst>
          </a:prstGeom>
          <a:solidFill>
            <a:schemeClr val="accent2"/>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31" name="Triangle 104">
            <a:extLst>
              <a:ext uri="{FF2B5EF4-FFF2-40B4-BE49-F238E27FC236}">
                <a16:creationId xmlns:a16="http://schemas.microsoft.com/office/drawing/2014/main" id="{1CABA8EE-FFC7-E0BA-A55D-10D44CAFC60D}"/>
              </a:ext>
            </a:extLst>
          </p:cNvPr>
          <p:cNvSpPr/>
          <p:nvPr/>
        </p:nvSpPr>
        <p:spPr>
          <a:xfrm rot="5400000">
            <a:off x="239845" y="2878363"/>
            <a:ext cx="348776" cy="1085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DA081500-4093-8A74-DD33-792547598D26}"/>
              </a:ext>
            </a:extLst>
          </p:cNvPr>
          <p:cNvSpPr txBox="1"/>
          <p:nvPr/>
        </p:nvSpPr>
        <p:spPr>
          <a:xfrm>
            <a:off x="-431886" y="1120288"/>
            <a:ext cx="3626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Open Sans" pitchFamily="2" charset="0"/>
                <a:cs typeface="Arial" panose="020B0604020202020204" pitchFamily="34" charset="0"/>
              </a:rPr>
              <a:t>Top Asset Classes</a:t>
            </a:r>
          </a:p>
        </p:txBody>
      </p:sp>
      <p:sp>
        <p:nvSpPr>
          <p:cNvPr id="2" name="Triangle 104">
            <a:extLst>
              <a:ext uri="{FF2B5EF4-FFF2-40B4-BE49-F238E27FC236}">
                <a16:creationId xmlns:a16="http://schemas.microsoft.com/office/drawing/2014/main" id="{7B461D76-11AE-6171-6C12-C5238B57501E}"/>
              </a:ext>
            </a:extLst>
          </p:cNvPr>
          <p:cNvSpPr/>
          <p:nvPr/>
        </p:nvSpPr>
        <p:spPr>
          <a:xfrm rot="5400000">
            <a:off x="5794633" y="1219896"/>
            <a:ext cx="348776" cy="1085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0D0371BC-B4D3-ECF2-41C6-85217625AC2B}"/>
              </a:ext>
            </a:extLst>
          </p:cNvPr>
          <p:cNvSpPr txBox="1"/>
          <p:nvPr/>
        </p:nvSpPr>
        <p:spPr>
          <a:xfrm>
            <a:off x="-270684" y="2761393"/>
            <a:ext cx="292870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Open Sans" pitchFamily="2" charset="0"/>
                <a:cs typeface="Arial" panose="020B0604020202020204" pitchFamily="34" charset="0"/>
              </a:rPr>
              <a:t>Top Managers</a:t>
            </a:r>
          </a:p>
        </p:txBody>
      </p:sp>
      <p:sp>
        <p:nvSpPr>
          <p:cNvPr id="7" name="Speech Bubble: Rectangle with Corners Rounded 6">
            <a:extLst>
              <a:ext uri="{FF2B5EF4-FFF2-40B4-BE49-F238E27FC236}">
                <a16:creationId xmlns:a16="http://schemas.microsoft.com/office/drawing/2014/main" id="{BA6508EF-A260-B9D1-0BB7-C09BB45598FA}"/>
              </a:ext>
            </a:extLst>
          </p:cNvPr>
          <p:cNvSpPr/>
          <p:nvPr/>
        </p:nvSpPr>
        <p:spPr>
          <a:xfrm>
            <a:off x="7519845" y="5995630"/>
            <a:ext cx="3002997" cy="346275"/>
          </a:xfrm>
          <a:prstGeom prst="wedgeRoundRectCallou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AU"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br>
              <a:rPr kumimoji="0" lang="en-AU"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br>
              <a:rPr kumimoji="0" lang="en-AU"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kumimoji="0" lang="en-AU"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65</a:t>
            </a:r>
            <a:r>
              <a:rPr kumimoji="0" lang="en-AU" sz="16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t>% Growth / 35% Defensive*</a:t>
            </a:r>
            <a:endParaRPr kumimoji="0" lang="en-AU" sz="16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FF2AEBC6-2904-DB8D-91EC-096067D22750}"/>
              </a:ext>
            </a:extLst>
          </p:cNvPr>
          <p:cNvSpPr txBox="1"/>
          <p:nvPr/>
        </p:nvSpPr>
        <p:spPr>
          <a:xfrm>
            <a:off x="7640268" y="6568647"/>
            <a:ext cx="288257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black"/>
                </a:solidFill>
                <a:effectLst/>
                <a:uLnTx/>
                <a:uFillTx/>
                <a:latin typeface="Arial" panose="020B0604020202020204"/>
                <a:ea typeface="+mn-ea"/>
                <a:cs typeface="+mn-cs"/>
              </a:rPr>
              <a:t>* Note: The fund has a flexible AA approach.</a:t>
            </a:r>
          </a:p>
        </p:txBody>
      </p:sp>
      <p:sp>
        <p:nvSpPr>
          <p:cNvPr id="5" name="TextBox 4">
            <a:extLst>
              <a:ext uri="{FF2B5EF4-FFF2-40B4-BE49-F238E27FC236}">
                <a16:creationId xmlns:a16="http://schemas.microsoft.com/office/drawing/2014/main" id="{FE83953B-E879-9E3D-A8E8-CBC7075E8969}"/>
              </a:ext>
            </a:extLst>
          </p:cNvPr>
          <p:cNvSpPr txBox="1"/>
          <p:nvPr/>
        </p:nvSpPr>
        <p:spPr>
          <a:xfrm>
            <a:off x="6484656" y="5414899"/>
            <a:ext cx="2911416"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300" b="0" i="0" u="none" strike="noStrike" kern="1200" cap="none" spc="0" normalizeH="0" baseline="0" noProof="0" dirty="0">
                <a:ln>
                  <a:noFill/>
                </a:ln>
                <a:solidFill>
                  <a:prstClr val="black"/>
                </a:solidFill>
                <a:effectLst/>
                <a:uLnTx/>
                <a:uFillTx/>
                <a:latin typeface="Arial" panose="020B0604020202020204"/>
                <a:ea typeface="+mn-ea"/>
                <a:cs typeface="+mn-cs"/>
              </a:rPr>
              <a:t>Actual AA as at 31 March 2025</a:t>
            </a:r>
          </a:p>
        </p:txBody>
      </p:sp>
    </p:spTree>
    <p:extLst>
      <p:ext uri="{BB962C8B-B14F-4D97-AF65-F5344CB8AC3E}">
        <p14:creationId xmlns:p14="http://schemas.microsoft.com/office/powerpoint/2010/main" val="835415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FEA0-4DCD-42CD-8F75-CF0C0C5F71D7}"/>
              </a:ext>
            </a:extLst>
          </p:cNvPr>
          <p:cNvSpPr>
            <a:spLocks noGrp="1"/>
          </p:cNvSpPr>
          <p:nvPr>
            <p:ph type="ctrTitle"/>
          </p:nvPr>
        </p:nvSpPr>
        <p:spPr/>
        <p:txBody>
          <a:bodyPr/>
          <a:lstStyle/>
          <a:p>
            <a:r>
              <a:rPr lang="en-US" dirty="0"/>
              <a:t>Market update</a:t>
            </a:r>
            <a:endParaRPr lang="en-AU" dirty="0"/>
          </a:p>
        </p:txBody>
      </p:sp>
    </p:spTree>
    <p:extLst>
      <p:ext uri="{BB962C8B-B14F-4D97-AF65-F5344CB8AC3E}">
        <p14:creationId xmlns:p14="http://schemas.microsoft.com/office/powerpoint/2010/main" val="40474050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1D77295C-46BA-9D4F-CE5C-32D0982DD0E6}"/>
              </a:ext>
            </a:extLst>
          </p:cNvPr>
          <p:cNvGraphicFramePr/>
          <p:nvPr>
            <p:extLst>
              <p:ext uri="{D42A27DB-BD31-4B8C-83A1-F6EECF244321}">
                <p14:modId xmlns:p14="http://schemas.microsoft.com/office/powerpoint/2010/main" val="2874029088"/>
              </p:ext>
            </p:extLst>
          </p:nvPr>
        </p:nvGraphicFramePr>
        <p:xfrm>
          <a:off x="4560827" y="1604395"/>
          <a:ext cx="9214015" cy="473751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F22A680F-C4BF-C0B8-E40B-E35A8BEDD0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Title 4">
            <a:extLst>
              <a:ext uri="{FF2B5EF4-FFF2-40B4-BE49-F238E27FC236}">
                <a16:creationId xmlns:a16="http://schemas.microsoft.com/office/drawing/2014/main" id="{6BDFCB4D-2F64-3E67-B715-216CF31E6720}"/>
              </a:ext>
            </a:extLst>
          </p:cNvPr>
          <p:cNvSpPr>
            <a:spLocks noGrp="1"/>
          </p:cNvSpPr>
          <p:nvPr>
            <p:ph type="title"/>
          </p:nvPr>
        </p:nvSpPr>
        <p:spPr>
          <a:xfrm>
            <a:off x="425375" y="371929"/>
            <a:ext cx="9720263" cy="515937"/>
          </a:xfrm>
        </p:spPr>
        <p:txBody>
          <a:bodyPr/>
          <a:lstStyle/>
          <a:p>
            <a:r>
              <a:rPr lang="en-AU" sz="2800" dirty="0"/>
              <a:t>Value Balanced 70 Dashboard</a:t>
            </a:r>
          </a:p>
        </p:txBody>
      </p:sp>
      <p:sp>
        <p:nvSpPr>
          <p:cNvPr id="10" name="Rectangle: Rounded Corners 18">
            <a:extLst>
              <a:ext uri="{FF2B5EF4-FFF2-40B4-BE49-F238E27FC236}">
                <a16:creationId xmlns:a16="http://schemas.microsoft.com/office/drawing/2014/main" id="{174E52EA-F572-1605-E4D2-2FCB06C6A3F0}"/>
              </a:ext>
            </a:extLst>
          </p:cNvPr>
          <p:cNvSpPr/>
          <p:nvPr/>
        </p:nvSpPr>
        <p:spPr>
          <a:xfrm rot="10800000" flipV="1">
            <a:off x="5924093" y="1120018"/>
            <a:ext cx="6087394" cy="310309"/>
          </a:xfrm>
          <a:prstGeom prst="round2SameRect">
            <a:avLst>
              <a:gd name="adj1" fmla="val 7343"/>
              <a:gd name="adj2" fmla="val 0"/>
            </a:avLst>
          </a:prstGeom>
          <a:solidFill>
            <a:schemeClr val="accent3"/>
          </a:solidFill>
          <a:ln w="158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11" name="Triangle 104">
            <a:extLst>
              <a:ext uri="{FF2B5EF4-FFF2-40B4-BE49-F238E27FC236}">
                <a16:creationId xmlns:a16="http://schemas.microsoft.com/office/drawing/2014/main" id="{A1C5DD1C-A5C9-B95D-4319-B214189C20D5}"/>
              </a:ext>
            </a:extLst>
          </p:cNvPr>
          <p:cNvSpPr/>
          <p:nvPr/>
        </p:nvSpPr>
        <p:spPr>
          <a:xfrm rot="5400000">
            <a:off x="5619941" y="1121275"/>
            <a:ext cx="348776" cy="10855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436BC494-ABB5-E87F-3CE3-F06EF6DBB950}"/>
              </a:ext>
            </a:extLst>
          </p:cNvPr>
          <p:cNvSpPr txBox="1"/>
          <p:nvPr/>
        </p:nvSpPr>
        <p:spPr>
          <a:xfrm>
            <a:off x="5518329" y="1108665"/>
            <a:ext cx="26040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Open Sans" pitchFamily="2" charset="0"/>
                <a:cs typeface="Arial" panose="020B0604020202020204" pitchFamily="34" charset="0"/>
              </a:rPr>
              <a:t>Asset Allocation </a:t>
            </a:r>
          </a:p>
        </p:txBody>
      </p:sp>
      <p:graphicFrame>
        <p:nvGraphicFramePr>
          <p:cNvPr id="23" name="Content Placeholder 6">
            <a:extLst>
              <a:ext uri="{FF2B5EF4-FFF2-40B4-BE49-F238E27FC236}">
                <a16:creationId xmlns:a16="http://schemas.microsoft.com/office/drawing/2014/main" id="{41BA9A6D-EB5E-A154-B1E4-7A5B9C68C247}"/>
              </a:ext>
            </a:extLst>
          </p:cNvPr>
          <p:cNvGraphicFramePr>
            <a:graphicFrameLocks noGrp="1"/>
          </p:cNvGraphicFramePr>
          <p:nvPr>
            <p:ph idx="1"/>
            <p:extLst>
              <p:ext uri="{D42A27DB-BD31-4B8C-83A1-F6EECF244321}">
                <p14:modId xmlns:p14="http://schemas.microsoft.com/office/powerpoint/2010/main" val="3311971240"/>
              </p:ext>
            </p:extLst>
          </p:nvPr>
        </p:nvGraphicFramePr>
        <p:xfrm>
          <a:off x="373030" y="1431579"/>
          <a:ext cx="4891425" cy="1103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5" name="Content Placeholder 6">
            <a:extLst>
              <a:ext uri="{FF2B5EF4-FFF2-40B4-BE49-F238E27FC236}">
                <a16:creationId xmlns:a16="http://schemas.microsoft.com/office/drawing/2014/main" id="{56571BB8-CBA5-FDCA-D9C1-9D637A11194B}"/>
              </a:ext>
            </a:extLst>
          </p:cNvPr>
          <p:cNvGraphicFramePr>
            <a:graphicFrameLocks/>
          </p:cNvGraphicFramePr>
          <p:nvPr>
            <p:extLst>
              <p:ext uri="{D42A27DB-BD31-4B8C-83A1-F6EECF244321}">
                <p14:modId xmlns:p14="http://schemas.microsoft.com/office/powerpoint/2010/main" val="1593749245"/>
              </p:ext>
            </p:extLst>
          </p:nvPr>
        </p:nvGraphicFramePr>
        <p:xfrm>
          <a:off x="364323" y="3109447"/>
          <a:ext cx="4900131" cy="14913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7" name="Rectangle: Rounded Corners 18">
            <a:extLst>
              <a:ext uri="{FF2B5EF4-FFF2-40B4-BE49-F238E27FC236}">
                <a16:creationId xmlns:a16="http://schemas.microsoft.com/office/drawing/2014/main" id="{D5EB8A32-3E3E-ED94-E40B-6E4C227F708A}"/>
              </a:ext>
            </a:extLst>
          </p:cNvPr>
          <p:cNvSpPr/>
          <p:nvPr/>
        </p:nvSpPr>
        <p:spPr>
          <a:xfrm rot="10800000" flipV="1">
            <a:off x="404141" y="1137809"/>
            <a:ext cx="4860313" cy="292517"/>
          </a:xfrm>
          <a:prstGeom prst="round2SameRect">
            <a:avLst>
              <a:gd name="adj1" fmla="val 7560"/>
              <a:gd name="adj2" fmla="val 0"/>
            </a:avLst>
          </a:prstGeom>
          <a:solidFill>
            <a:schemeClr val="accent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28" name="Triangle 104">
            <a:extLst>
              <a:ext uri="{FF2B5EF4-FFF2-40B4-BE49-F238E27FC236}">
                <a16:creationId xmlns:a16="http://schemas.microsoft.com/office/drawing/2014/main" id="{511E3191-D141-B157-7AB5-AE674C59BBFD}"/>
              </a:ext>
            </a:extLst>
          </p:cNvPr>
          <p:cNvSpPr/>
          <p:nvPr/>
        </p:nvSpPr>
        <p:spPr>
          <a:xfrm rot="5400000">
            <a:off x="250474" y="1224276"/>
            <a:ext cx="353892" cy="1087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Triangle 104">
            <a:extLst>
              <a:ext uri="{FF2B5EF4-FFF2-40B4-BE49-F238E27FC236}">
                <a16:creationId xmlns:a16="http://schemas.microsoft.com/office/drawing/2014/main" id="{9A63E71B-9187-BFB7-B48E-E25DB63ED8D6}"/>
              </a:ext>
            </a:extLst>
          </p:cNvPr>
          <p:cNvSpPr/>
          <p:nvPr/>
        </p:nvSpPr>
        <p:spPr>
          <a:xfrm rot="5400000">
            <a:off x="196708" y="2880779"/>
            <a:ext cx="348776" cy="1085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0" name="Rectangle: Rounded Corners 18">
            <a:extLst>
              <a:ext uri="{FF2B5EF4-FFF2-40B4-BE49-F238E27FC236}">
                <a16:creationId xmlns:a16="http://schemas.microsoft.com/office/drawing/2014/main" id="{4AAFA070-FAC0-A252-86A3-70708061E495}"/>
              </a:ext>
            </a:extLst>
          </p:cNvPr>
          <p:cNvSpPr/>
          <p:nvPr/>
        </p:nvSpPr>
        <p:spPr>
          <a:xfrm rot="10800000" flipV="1">
            <a:off x="373032" y="2813990"/>
            <a:ext cx="4891422" cy="309542"/>
          </a:xfrm>
          <a:prstGeom prst="round2SameRect">
            <a:avLst>
              <a:gd name="adj1" fmla="val 7343"/>
              <a:gd name="adj2" fmla="val 0"/>
            </a:avLst>
          </a:prstGeom>
          <a:solidFill>
            <a:schemeClr val="accent2"/>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31" name="Triangle 104">
            <a:extLst>
              <a:ext uri="{FF2B5EF4-FFF2-40B4-BE49-F238E27FC236}">
                <a16:creationId xmlns:a16="http://schemas.microsoft.com/office/drawing/2014/main" id="{1CABA8EE-FFC7-E0BA-A55D-10D44CAFC60D}"/>
              </a:ext>
            </a:extLst>
          </p:cNvPr>
          <p:cNvSpPr/>
          <p:nvPr/>
        </p:nvSpPr>
        <p:spPr>
          <a:xfrm rot="5400000">
            <a:off x="244217" y="2912028"/>
            <a:ext cx="348776" cy="1085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DA081500-4093-8A74-DD33-792547598D26}"/>
              </a:ext>
            </a:extLst>
          </p:cNvPr>
          <p:cNvSpPr txBox="1"/>
          <p:nvPr/>
        </p:nvSpPr>
        <p:spPr>
          <a:xfrm>
            <a:off x="-431886" y="1120288"/>
            <a:ext cx="3626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Open Sans" pitchFamily="2" charset="0"/>
                <a:cs typeface="Arial" panose="020B0604020202020204" pitchFamily="34" charset="0"/>
              </a:rPr>
              <a:t>Top Asset Classes</a:t>
            </a:r>
          </a:p>
        </p:txBody>
      </p:sp>
      <p:sp>
        <p:nvSpPr>
          <p:cNvPr id="2" name="Triangle 104">
            <a:extLst>
              <a:ext uri="{FF2B5EF4-FFF2-40B4-BE49-F238E27FC236}">
                <a16:creationId xmlns:a16="http://schemas.microsoft.com/office/drawing/2014/main" id="{7B461D76-11AE-6171-6C12-C5238B57501E}"/>
              </a:ext>
            </a:extLst>
          </p:cNvPr>
          <p:cNvSpPr/>
          <p:nvPr/>
        </p:nvSpPr>
        <p:spPr>
          <a:xfrm rot="5400000">
            <a:off x="5794633" y="1219896"/>
            <a:ext cx="348776" cy="1085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0D0371BC-B4D3-ECF2-41C6-85217625AC2B}"/>
              </a:ext>
            </a:extLst>
          </p:cNvPr>
          <p:cNvSpPr txBox="1"/>
          <p:nvPr/>
        </p:nvSpPr>
        <p:spPr>
          <a:xfrm>
            <a:off x="-279562" y="2791919"/>
            <a:ext cx="292870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Open Sans" pitchFamily="2" charset="0"/>
                <a:cs typeface="Arial" panose="020B0604020202020204" pitchFamily="34" charset="0"/>
              </a:rPr>
              <a:t>Top Managers</a:t>
            </a:r>
          </a:p>
        </p:txBody>
      </p:sp>
      <p:graphicFrame>
        <p:nvGraphicFramePr>
          <p:cNvPr id="7" name="Table 4">
            <a:extLst>
              <a:ext uri="{FF2B5EF4-FFF2-40B4-BE49-F238E27FC236}">
                <a16:creationId xmlns:a16="http://schemas.microsoft.com/office/drawing/2014/main" id="{4303E106-9A83-749B-F433-476A6DD73695}"/>
              </a:ext>
            </a:extLst>
          </p:cNvPr>
          <p:cNvGraphicFramePr>
            <a:graphicFrameLocks noGrp="1"/>
          </p:cNvGraphicFramePr>
          <p:nvPr>
            <p:extLst>
              <p:ext uri="{D42A27DB-BD31-4B8C-83A1-F6EECF244321}">
                <p14:modId xmlns:p14="http://schemas.microsoft.com/office/powerpoint/2010/main" val="3565243554"/>
              </p:ext>
            </p:extLst>
          </p:nvPr>
        </p:nvGraphicFramePr>
        <p:xfrm>
          <a:off x="316814" y="4888999"/>
          <a:ext cx="5264212" cy="1354430"/>
        </p:xfrm>
        <a:graphic>
          <a:graphicData uri="http://schemas.openxmlformats.org/drawingml/2006/table">
            <a:tbl>
              <a:tblPr firstRow="1" bandRow="1">
                <a:tableStyleId>{2A488322-F2BA-4B5B-9748-0D474271808F}</a:tableStyleId>
              </a:tblPr>
              <a:tblGrid>
                <a:gridCol w="1728004">
                  <a:extLst>
                    <a:ext uri="{9D8B030D-6E8A-4147-A177-3AD203B41FA5}">
                      <a16:colId xmlns:a16="http://schemas.microsoft.com/office/drawing/2014/main" val="4185976402"/>
                    </a:ext>
                  </a:extLst>
                </a:gridCol>
                <a:gridCol w="852257">
                  <a:extLst>
                    <a:ext uri="{9D8B030D-6E8A-4147-A177-3AD203B41FA5}">
                      <a16:colId xmlns:a16="http://schemas.microsoft.com/office/drawing/2014/main" val="66123316"/>
                    </a:ext>
                  </a:extLst>
                </a:gridCol>
                <a:gridCol w="887767">
                  <a:extLst>
                    <a:ext uri="{9D8B030D-6E8A-4147-A177-3AD203B41FA5}">
                      <a16:colId xmlns:a16="http://schemas.microsoft.com/office/drawing/2014/main" val="2195772857"/>
                    </a:ext>
                  </a:extLst>
                </a:gridCol>
                <a:gridCol w="912134">
                  <a:extLst>
                    <a:ext uri="{9D8B030D-6E8A-4147-A177-3AD203B41FA5}">
                      <a16:colId xmlns:a16="http://schemas.microsoft.com/office/drawing/2014/main" val="967761675"/>
                    </a:ext>
                  </a:extLst>
                </a:gridCol>
                <a:gridCol w="884050">
                  <a:extLst>
                    <a:ext uri="{9D8B030D-6E8A-4147-A177-3AD203B41FA5}">
                      <a16:colId xmlns:a16="http://schemas.microsoft.com/office/drawing/2014/main" val="1753959299"/>
                    </a:ext>
                  </a:extLst>
                </a:gridCol>
              </a:tblGrid>
              <a:tr h="592362">
                <a:tc>
                  <a:txBody>
                    <a:bodyPr/>
                    <a:lstStyle/>
                    <a:p>
                      <a:r>
                        <a:rPr lang="en-AU" sz="1400" dirty="0">
                          <a:latin typeface="Arial" panose="020B0604020202020204" pitchFamily="34" charset="0"/>
                          <a:cs typeface="Arial" panose="020B0604020202020204" pitchFamily="34" charset="0"/>
                        </a:rPr>
                        <a:t>Performance to</a:t>
                      </a:r>
                    </a:p>
                    <a:p>
                      <a:r>
                        <a:rPr lang="en-AU" sz="1400" dirty="0">
                          <a:latin typeface="Arial" panose="020B0604020202020204" pitchFamily="34" charset="0"/>
                          <a:cs typeface="Arial" panose="020B0604020202020204" pitchFamily="34" charset="0"/>
                        </a:rPr>
                        <a:t>31 Mar 2025</a:t>
                      </a:r>
                    </a:p>
                  </a:txBody>
                  <a:tcPr/>
                </a:tc>
                <a:tc>
                  <a:txBody>
                    <a:bodyPr/>
                    <a:lstStyle/>
                    <a:p>
                      <a:pPr algn="ctr"/>
                      <a:r>
                        <a:rPr lang="en-AU" sz="1400" b="0" dirty="0"/>
                        <a:t>3 mths</a:t>
                      </a:r>
                      <a:br>
                        <a:rPr lang="en-AU" sz="1400" b="0" dirty="0"/>
                      </a:br>
                      <a:r>
                        <a:rPr lang="en-AU" sz="1400" b="0" dirty="0"/>
                        <a:t>(%) </a:t>
                      </a:r>
                    </a:p>
                  </a:txBody>
                  <a:tcPr/>
                </a:tc>
                <a:tc>
                  <a:txBody>
                    <a:bodyPr/>
                    <a:lstStyle/>
                    <a:p>
                      <a:pPr algn="ctr"/>
                      <a:r>
                        <a:rPr lang="en-AU" sz="1400" b="0" dirty="0"/>
                        <a:t>1 yr</a:t>
                      </a:r>
                      <a:br>
                        <a:rPr lang="en-AU" sz="1400" b="0" dirty="0"/>
                      </a:br>
                      <a:r>
                        <a:rPr lang="en-AU" sz="1400" b="0" dirty="0"/>
                        <a:t>(%) </a:t>
                      </a:r>
                    </a:p>
                  </a:txBody>
                  <a:tcPr/>
                </a:tc>
                <a:tc>
                  <a:txBody>
                    <a:bodyPr/>
                    <a:lstStyle/>
                    <a:p>
                      <a:pPr algn="ctr"/>
                      <a:r>
                        <a:rPr lang="en-AU" sz="1400" b="0" dirty="0"/>
                        <a:t>3 yr (%pa)</a:t>
                      </a:r>
                    </a:p>
                  </a:txBody>
                  <a:tcPr/>
                </a:tc>
                <a:tc>
                  <a:txBody>
                    <a:bodyPr/>
                    <a:lstStyle/>
                    <a:p>
                      <a:pPr algn="ctr"/>
                      <a:r>
                        <a:rPr lang="en-AU" sz="1400" b="0" dirty="0"/>
                        <a:t>S.i.</a:t>
                      </a:r>
                      <a:r>
                        <a:rPr lang="en-AU" sz="1400" b="0" dirty="0">
                          <a:solidFill>
                            <a:schemeClr val="bg1"/>
                          </a:solidFill>
                        </a:rPr>
                        <a:t>¹</a:t>
                      </a:r>
                      <a:br>
                        <a:rPr lang="en-AU" sz="1400" b="0" dirty="0"/>
                      </a:br>
                      <a:r>
                        <a:rPr lang="en-AU" sz="1400" b="0" dirty="0"/>
                        <a:t>(%pa)</a:t>
                      </a:r>
                    </a:p>
                  </a:txBody>
                  <a:tcPr/>
                </a:tc>
                <a:extLst>
                  <a:ext uri="{0D108BD9-81ED-4DB2-BD59-A6C34878D82A}">
                    <a16:rowId xmlns:a16="http://schemas.microsoft.com/office/drawing/2014/main" val="3133904920"/>
                  </a:ext>
                </a:extLst>
              </a:tr>
              <a:tr h="381034">
                <a:tc>
                  <a:txBody>
                    <a:bodyPr/>
                    <a:lstStyle/>
                    <a:p>
                      <a:r>
                        <a:rPr lang="en-AU" sz="1300" dirty="0">
                          <a:solidFill>
                            <a:sysClr val="windowText" lastClr="000000"/>
                          </a:solidFill>
                        </a:rPr>
                        <a:t>Return²</a:t>
                      </a:r>
                    </a:p>
                  </a:txBody>
                  <a:tcPr anchor="ctr"/>
                </a:tc>
                <a:tc>
                  <a:txBody>
                    <a:bodyPr/>
                    <a:lstStyle/>
                    <a:p>
                      <a:r>
                        <a:rPr lang="en-AU" sz="1300" dirty="0">
                          <a:latin typeface="Arial" panose="020B0604020202020204" pitchFamily="34" charset="0"/>
                          <a:cs typeface="Arial" panose="020B0604020202020204" pitchFamily="34" charset="0"/>
                        </a:rPr>
                        <a:t>-0.9</a:t>
                      </a:r>
                    </a:p>
                  </a:txBody>
                  <a:tcPr anchor="ctr" anchorCtr="1"/>
                </a:tc>
                <a:tc>
                  <a:txBody>
                    <a:bodyPr/>
                    <a:lstStyle/>
                    <a:p>
                      <a:pPr algn="ctr" rtl="0" fontAlgn="ctr"/>
                      <a:r>
                        <a:rPr lang="en-AU" sz="1300" b="0" i="0" u="none" strike="noStrike" dirty="0">
                          <a:solidFill>
                            <a:srgbClr val="000000"/>
                          </a:solidFill>
                          <a:effectLst/>
                          <a:latin typeface="Arial" panose="020B0604020202020204" pitchFamily="34" charset="0"/>
                          <a:cs typeface="Arial" panose="020B0604020202020204" pitchFamily="34" charset="0"/>
                        </a:rPr>
                        <a:t>5.5</a:t>
                      </a:r>
                    </a:p>
                  </a:txBody>
                  <a:tcPr marL="7620" marR="7620" marT="7620" marB="0" anchor="ctr" anchorCtr="1"/>
                </a:tc>
                <a:tc>
                  <a:txBody>
                    <a:bodyPr/>
                    <a:lstStyle/>
                    <a:p>
                      <a:pPr algn="ctr" rtl="0" fontAlgn="ctr"/>
                      <a:r>
                        <a:rPr lang="en-AU" sz="1300" b="0" i="0" u="none" strike="noStrike" dirty="0">
                          <a:solidFill>
                            <a:srgbClr val="000000"/>
                          </a:solidFill>
                          <a:effectLst/>
                          <a:latin typeface="Arial" panose="020B0604020202020204" pitchFamily="34" charset="0"/>
                          <a:cs typeface="Arial" panose="020B0604020202020204" pitchFamily="34" charset="0"/>
                        </a:rPr>
                        <a:t>5.8</a:t>
                      </a:r>
                    </a:p>
                  </a:txBody>
                  <a:tcPr marL="7620" marR="7620" marT="7620" marB="0" anchor="ctr" anchorCtr="1"/>
                </a:tc>
                <a:tc>
                  <a:txBody>
                    <a:bodyPr/>
                    <a:lstStyle/>
                    <a:p>
                      <a:pPr algn="ctr" rtl="0" fontAlgn="ctr"/>
                      <a:r>
                        <a:rPr lang="en-AU" sz="1300" b="0" i="0" u="none" strike="noStrike" dirty="0">
                          <a:solidFill>
                            <a:srgbClr val="000000"/>
                          </a:solidFill>
                          <a:effectLst/>
                          <a:latin typeface="Arial" panose="020B0604020202020204" pitchFamily="34" charset="0"/>
                          <a:cs typeface="Arial" panose="020B0604020202020204" pitchFamily="34" charset="0"/>
                        </a:rPr>
                        <a:t>8.5</a:t>
                      </a:r>
                    </a:p>
                  </a:txBody>
                  <a:tcPr marL="7620" marR="7620" marT="7620" marB="0" anchor="ctr" anchorCtr="1"/>
                </a:tc>
                <a:extLst>
                  <a:ext uri="{0D108BD9-81ED-4DB2-BD59-A6C34878D82A}">
                    <a16:rowId xmlns:a16="http://schemas.microsoft.com/office/drawing/2014/main" val="2919875741"/>
                  </a:ext>
                </a:extLst>
              </a:tr>
              <a:tr h="381034">
                <a:tc>
                  <a:txBody>
                    <a:bodyPr/>
                    <a:lstStyle/>
                    <a:p>
                      <a:r>
                        <a:rPr lang="en-AU" sz="1300" b="0" dirty="0">
                          <a:solidFill>
                            <a:sysClr val="windowText" lastClr="000000"/>
                          </a:solidFill>
                        </a:rPr>
                        <a:t>Peer return³</a:t>
                      </a:r>
                    </a:p>
                  </a:txBody>
                  <a:tcPr anchor="ctr"/>
                </a:tc>
                <a:tc>
                  <a:txBody>
                    <a:bodyPr/>
                    <a:lstStyle/>
                    <a:p>
                      <a:r>
                        <a:rPr lang="en-AU" sz="1300" b="0" dirty="0">
                          <a:solidFill>
                            <a:schemeClr val="tx1"/>
                          </a:solidFill>
                          <a:latin typeface="Arial" panose="020B0604020202020204" pitchFamily="34" charset="0"/>
                          <a:cs typeface="Arial" panose="020B0604020202020204" pitchFamily="34" charset="0"/>
                        </a:rPr>
                        <a:t>-1.1</a:t>
                      </a:r>
                    </a:p>
                  </a:txBody>
                  <a:tcPr anchor="ctr" anchorCtr="1"/>
                </a:tc>
                <a:tc>
                  <a:txBody>
                    <a:bodyPr/>
                    <a:lstStyle/>
                    <a:p>
                      <a:r>
                        <a:rPr lang="en-AU" sz="1300" b="0" dirty="0">
                          <a:solidFill>
                            <a:schemeClr val="tx1"/>
                          </a:solidFill>
                          <a:latin typeface="Arial" panose="020B0604020202020204" pitchFamily="34" charset="0"/>
                          <a:cs typeface="Arial" panose="020B0604020202020204" pitchFamily="34" charset="0"/>
                        </a:rPr>
                        <a:t>4.6</a:t>
                      </a:r>
                    </a:p>
                  </a:txBody>
                  <a:tcPr anchor="ctr" anchorCtr="1"/>
                </a:tc>
                <a:tc>
                  <a:txBody>
                    <a:bodyPr/>
                    <a:lstStyle/>
                    <a:p>
                      <a:r>
                        <a:rPr lang="en-AU" sz="1300" b="0" dirty="0">
                          <a:solidFill>
                            <a:schemeClr val="tx1"/>
                          </a:solidFill>
                          <a:latin typeface="Arial" panose="020B0604020202020204" pitchFamily="34" charset="0"/>
                          <a:cs typeface="Arial" panose="020B0604020202020204" pitchFamily="34" charset="0"/>
                        </a:rPr>
                        <a:t>5.4</a:t>
                      </a:r>
                    </a:p>
                  </a:txBody>
                  <a:tcPr anchor="ctr" anchorCtr="1"/>
                </a:tc>
                <a:tc>
                  <a:txBody>
                    <a:bodyPr/>
                    <a:lstStyle/>
                    <a:p>
                      <a:r>
                        <a:rPr lang="en-AU" sz="1300" b="0" dirty="0">
                          <a:solidFill>
                            <a:schemeClr val="tx1"/>
                          </a:solidFill>
                          <a:latin typeface="Arial" panose="020B0604020202020204" pitchFamily="34" charset="0"/>
                          <a:cs typeface="Arial" panose="020B0604020202020204" pitchFamily="34" charset="0"/>
                        </a:rPr>
                        <a:t>7.7</a:t>
                      </a:r>
                    </a:p>
                  </a:txBody>
                  <a:tcPr anchor="ctr" anchorCtr="1"/>
                </a:tc>
                <a:extLst>
                  <a:ext uri="{0D108BD9-81ED-4DB2-BD59-A6C34878D82A}">
                    <a16:rowId xmlns:a16="http://schemas.microsoft.com/office/drawing/2014/main" val="799941846"/>
                  </a:ext>
                </a:extLst>
              </a:tr>
            </a:tbl>
          </a:graphicData>
        </a:graphic>
      </p:graphicFrame>
      <p:sp>
        <p:nvSpPr>
          <p:cNvPr id="9" name="TextBox 8">
            <a:extLst>
              <a:ext uri="{FF2B5EF4-FFF2-40B4-BE49-F238E27FC236}">
                <a16:creationId xmlns:a16="http://schemas.microsoft.com/office/drawing/2014/main" id="{648CA289-EE0A-47FE-214B-4D07EB505D49}"/>
              </a:ext>
            </a:extLst>
          </p:cNvPr>
          <p:cNvSpPr txBox="1"/>
          <p:nvPr/>
        </p:nvSpPr>
        <p:spPr>
          <a:xfrm>
            <a:off x="228679" y="6274678"/>
            <a:ext cx="600344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t>¹ S.i. = Since inception. Inception date 1 July 2020.</a:t>
            </a:r>
            <a:b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t>² Returns are net of the model manager fee, rebates, indirect costs and assume reinvestment of income. </a:t>
            </a:r>
            <a:b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t>³ Morningstar Multisector Growth (61% - 80%) category average.</a:t>
            </a:r>
          </a:p>
        </p:txBody>
      </p:sp>
      <p:sp>
        <p:nvSpPr>
          <p:cNvPr id="6" name="Speech Bubble: Rectangle with Corners Rounded 5">
            <a:extLst>
              <a:ext uri="{FF2B5EF4-FFF2-40B4-BE49-F238E27FC236}">
                <a16:creationId xmlns:a16="http://schemas.microsoft.com/office/drawing/2014/main" id="{E0C60A70-D453-96D9-115C-EA6F8500FB75}"/>
              </a:ext>
            </a:extLst>
          </p:cNvPr>
          <p:cNvSpPr/>
          <p:nvPr/>
        </p:nvSpPr>
        <p:spPr>
          <a:xfrm>
            <a:off x="7519846" y="5995630"/>
            <a:ext cx="2911416" cy="346275"/>
          </a:xfrm>
          <a:prstGeom prst="wedgeRoundRectCallou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AU"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br>
              <a:rPr kumimoji="0" lang="en-AU"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br>
              <a:rPr kumimoji="0" lang="en-AU"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kumimoji="0" lang="en-AU" sz="16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t>66% Growth / 34% Defensive</a:t>
            </a:r>
            <a:endParaRPr kumimoji="0" lang="en-AU" sz="16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5BE88239-07AF-78DF-AEF6-F0A32C391D2D}"/>
              </a:ext>
            </a:extLst>
          </p:cNvPr>
          <p:cNvSpPr txBox="1"/>
          <p:nvPr/>
        </p:nvSpPr>
        <p:spPr>
          <a:xfrm>
            <a:off x="6580682" y="5414899"/>
            <a:ext cx="2911416"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300" b="0" i="0" u="none" strike="noStrike" kern="1200" cap="none" spc="0" normalizeH="0" baseline="0" noProof="0" dirty="0">
                <a:ln>
                  <a:noFill/>
                </a:ln>
                <a:solidFill>
                  <a:prstClr val="black"/>
                </a:solidFill>
                <a:effectLst/>
                <a:uLnTx/>
                <a:uFillTx/>
                <a:latin typeface="Arial" panose="020B0604020202020204"/>
                <a:ea typeface="+mn-ea"/>
                <a:cs typeface="+mn-cs"/>
              </a:rPr>
              <a:t>Actual AA as at 31 March 2025</a:t>
            </a:r>
          </a:p>
        </p:txBody>
      </p:sp>
    </p:spTree>
    <p:extLst>
      <p:ext uri="{BB962C8B-B14F-4D97-AF65-F5344CB8AC3E}">
        <p14:creationId xmlns:p14="http://schemas.microsoft.com/office/powerpoint/2010/main" val="36893878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1D77295C-46BA-9D4F-CE5C-32D0982DD0E6}"/>
              </a:ext>
            </a:extLst>
          </p:cNvPr>
          <p:cNvGraphicFramePr/>
          <p:nvPr>
            <p:extLst>
              <p:ext uri="{D42A27DB-BD31-4B8C-83A1-F6EECF244321}">
                <p14:modId xmlns:p14="http://schemas.microsoft.com/office/powerpoint/2010/main" val="3992280188"/>
              </p:ext>
            </p:extLst>
          </p:nvPr>
        </p:nvGraphicFramePr>
        <p:xfrm>
          <a:off x="4562117" y="1604395"/>
          <a:ext cx="9214015" cy="473751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F22A680F-C4BF-C0B8-E40B-E35A8BEDD0F6}"/>
              </a:ext>
            </a:extLst>
          </p:cNvPr>
          <p:cNvSpPr>
            <a:spLocks noGrp="1"/>
          </p:cNvSpPr>
          <p:nvPr>
            <p:ph type="sldNum" sz="quarter" idx="12"/>
          </p:nvPr>
        </p:nvSpPr>
        <p:spPr>
          <a:xfrm>
            <a:off x="11754312" y="6489293"/>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Title 4">
            <a:extLst>
              <a:ext uri="{FF2B5EF4-FFF2-40B4-BE49-F238E27FC236}">
                <a16:creationId xmlns:a16="http://schemas.microsoft.com/office/drawing/2014/main" id="{6BDFCB4D-2F64-3E67-B715-216CF31E6720}"/>
              </a:ext>
            </a:extLst>
          </p:cNvPr>
          <p:cNvSpPr>
            <a:spLocks noGrp="1"/>
          </p:cNvSpPr>
          <p:nvPr>
            <p:ph type="title"/>
          </p:nvPr>
        </p:nvSpPr>
        <p:spPr>
          <a:xfrm>
            <a:off x="425375" y="371929"/>
            <a:ext cx="9720263" cy="515937"/>
          </a:xfrm>
        </p:spPr>
        <p:txBody>
          <a:bodyPr/>
          <a:lstStyle/>
          <a:p>
            <a:r>
              <a:rPr lang="en-AU" sz="2800" dirty="0"/>
              <a:t>Premium Balanced 70 Dashboard</a:t>
            </a:r>
          </a:p>
        </p:txBody>
      </p:sp>
      <p:sp>
        <p:nvSpPr>
          <p:cNvPr id="10" name="Rectangle: Rounded Corners 18">
            <a:extLst>
              <a:ext uri="{FF2B5EF4-FFF2-40B4-BE49-F238E27FC236}">
                <a16:creationId xmlns:a16="http://schemas.microsoft.com/office/drawing/2014/main" id="{174E52EA-F572-1605-E4D2-2FCB06C6A3F0}"/>
              </a:ext>
            </a:extLst>
          </p:cNvPr>
          <p:cNvSpPr/>
          <p:nvPr/>
        </p:nvSpPr>
        <p:spPr>
          <a:xfrm rot="10800000" flipV="1">
            <a:off x="5924093" y="1120018"/>
            <a:ext cx="6087394" cy="310309"/>
          </a:xfrm>
          <a:prstGeom prst="round2SameRect">
            <a:avLst>
              <a:gd name="adj1" fmla="val 7343"/>
              <a:gd name="adj2" fmla="val 0"/>
            </a:avLst>
          </a:prstGeom>
          <a:solidFill>
            <a:schemeClr val="accent3"/>
          </a:solidFill>
          <a:ln w="158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11" name="Triangle 104">
            <a:extLst>
              <a:ext uri="{FF2B5EF4-FFF2-40B4-BE49-F238E27FC236}">
                <a16:creationId xmlns:a16="http://schemas.microsoft.com/office/drawing/2014/main" id="{A1C5DD1C-A5C9-B95D-4319-B214189C20D5}"/>
              </a:ext>
            </a:extLst>
          </p:cNvPr>
          <p:cNvSpPr/>
          <p:nvPr/>
        </p:nvSpPr>
        <p:spPr>
          <a:xfrm rot="5400000">
            <a:off x="5619941" y="1121275"/>
            <a:ext cx="348776" cy="10855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436BC494-ABB5-E87F-3CE3-F06EF6DBB950}"/>
              </a:ext>
            </a:extLst>
          </p:cNvPr>
          <p:cNvSpPr txBox="1"/>
          <p:nvPr/>
        </p:nvSpPr>
        <p:spPr>
          <a:xfrm>
            <a:off x="5518329" y="1108665"/>
            <a:ext cx="26040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Open Sans" pitchFamily="2" charset="0"/>
                <a:cs typeface="Arial" panose="020B0604020202020204" pitchFamily="34" charset="0"/>
              </a:rPr>
              <a:t>Asset Allocation </a:t>
            </a:r>
          </a:p>
        </p:txBody>
      </p:sp>
      <p:graphicFrame>
        <p:nvGraphicFramePr>
          <p:cNvPr id="23" name="Content Placeholder 6">
            <a:extLst>
              <a:ext uri="{FF2B5EF4-FFF2-40B4-BE49-F238E27FC236}">
                <a16:creationId xmlns:a16="http://schemas.microsoft.com/office/drawing/2014/main" id="{41BA9A6D-EB5E-A154-B1E4-7A5B9C68C247}"/>
              </a:ext>
            </a:extLst>
          </p:cNvPr>
          <p:cNvGraphicFramePr>
            <a:graphicFrameLocks noGrp="1"/>
          </p:cNvGraphicFramePr>
          <p:nvPr>
            <p:ph idx="1"/>
            <p:extLst>
              <p:ext uri="{D42A27DB-BD31-4B8C-83A1-F6EECF244321}">
                <p14:modId xmlns:p14="http://schemas.microsoft.com/office/powerpoint/2010/main" val="2333466251"/>
              </p:ext>
            </p:extLst>
          </p:nvPr>
        </p:nvGraphicFramePr>
        <p:xfrm>
          <a:off x="373030" y="1431579"/>
          <a:ext cx="4891425" cy="1103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5" name="Content Placeholder 6">
            <a:extLst>
              <a:ext uri="{FF2B5EF4-FFF2-40B4-BE49-F238E27FC236}">
                <a16:creationId xmlns:a16="http://schemas.microsoft.com/office/drawing/2014/main" id="{56571BB8-CBA5-FDCA-D9C1-9D637A11194B}"/>
              </a:ext>
            </a:extLst>
          </p:cNvPr>
          <p:cNvGraphicFramePr>
            <a:graphicFrameLocks/>
          </p:cNvGraphicFramePr>
          <p:nvPr>
            <p:extLst>
              <p:ext uri="{D42A27DB-BD31-4B8C-83A1-F6EECF244321}">
                <p14:modId xmlns:p14="http://schemas.microsoft.com/office/powerpoint/2010/main" val="1967727679"/>
              </p:ext>
            </p:extLst>
          </p:nvPr>
        </p:nvGraphicFramePr>
        <p:xfrm>
          <a:off x="364322" y="3120414"/>
          <a:ext cx="4900131" cy="146607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7" name="Rectangle: Rounded Corners 18">
            <a:extLst>
              <a:ext uri="{FF2B5EF4-FFF2-40B4-BE49-F238E27FC236}">
                <a16:creationId xmlns:a16="http://schemas.microsoft.com/office/drawing/2014/main" id="{D5EB8A32-3E3E-ED94-E40B-6E4C227F708A}"/>
              </a:ext>
            </a:extLst>
          </p:cNvPr>
          <p:cNvSpPr/>
          <p:nvPr/>
        </p:nvSpPr>
        <p:spPr>
          <a:xfrm rot="10800000" flipV="1">
            <a:off x="404141" y="1137809"/>
            <a:ext cx="4860313" cy="292517"/>
          </a:xfrm>
          <a:prstGeom prst="round2SameRect">
            <a:avLst>
              <a:gd name="adj1" fmla="val 7560"/>
              <a:gd name="adj2" fmla="val 0"/>
            </a:avLst>
          </a:prstGeom>
          <a:solidFill>
            <a:schemeClr val="accent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28" name="Triangle 104">
            <a:extLst>
              <a:ext uri="{FF2B5EF4-FFF2-40B4-BE49-F238E27FC236}">
                <a16:creationId xmlns:a16="http://schemas.microsoft.com/office/drawing/2014/main" id="{511E3191-D141-B157-7AB5-AE674C59BBFD}"/>
              </a:ext>
            </a:extLst>
          </p:cNvPr>
          <p:cNvSpPr/>
          <p:nvPr/>
        </p:nvSpPr>
        <p:spPr>
          <a:xfrm rot="5400000">
            <a:off x="250474" y="1224276"/>
            <a:ext cx="353892" cy="1087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Triangle 104">
            <a:extLst>
              <a:ext uri="{FF2B5EF4-FFF2-40B4-BE49-F238E27FC236}">
                <a16:creationId xmlns:a16="http://schemas.microsoft.com/office/drawing/2014/main" id="{9A63E71B-9187-BFB7-B48E-E25DB63ED8D6}"/>
              </a:ext>
            </a:extLst>
          </p:cNvPr>
          <p:cNvSpPr/>
          <p:nvPr/>
        </p:nvSpPr>
        <p:spPr>
          <a:xfrm rot="5400000">
            <a:off x="196707" y="2891746"/>
            <a:ext cx="348776" cy="1085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0" name="Rectangle: Rounded Corners 18">
            <a:extLst>
              <a:ext uri="{FF2B5EF4-FFF2-40B4-BE49-F238E27FC236}">
                <a16:creationId xmlns:a16="http://schemas.microsoft.com/office/drawing/2014/main" id="{4AAFA070-FAC0-A252-86A3-70708061E495}"/>
              </a:ext>
            </a:extLst>
          </p:cNvPr>
          <p:cNvSpPr/>
          <p:nvPr/>
        </p:nvSpPr>
        <p:spPr>
          <a:xfrm rot="10800000" flipV="1">
            <a:off x="373031" y="2824957"/>
            <a:ext cx="4891422" cy="309542"/>
          </a:xfrm>
          <a:prstGeom prst="round2SameRect">
            <a:avLst>
              <a:gd name="adj1" fmla="val 7343"/>
              <a:gd name="adj2" fmla="val 0"/>
            </a:avLst>
          </a:prstGeom>
          <a:solidFill>
            <a:schemeClr val="accent2"/>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31" name="Triangle 104">
            <a:extLst>
              <a:ext uri="{FF2B5EF4-FFF2-40B4-BE49-F238E27FC236}">
                <a16:creationId xmlns:a16="http://schemas.microsoft.com/office/drawing/2014/main" id="{1CABA8EE-FFC7-E0BA-A55D-10D44CAFC60D}"/>
              </a:ext>
            </a:extLst>
          </p:cNvPr>
          <p:cNvSpPr/>
          <p:nvPr/>
        </p:nvSpPr>
        <p:spPr>
          <a:xfrm rot="5400000">
            <a:off x="244216" y="2922995"/>
            <a:ext cx="348776" cy="1085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DA081500-4093-8A74-DD33-792547598D26}"/>
              </a:ext>
            </a:extLst>
          </p:cNvPr>
          <p:cNvSpPr txBox="1"/>
          <p:nvPr/>
        </p:nvSpPr>
        <p:spPr>
          <a:xfrm>
            <a:off x="-431886" y="1120288"/>
            <a:ext cx="3626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Open Sans" pitchFamily="2" charset="0"/>
                <a:cs typeface="Arial" panose="020B0604020202020204" pitchFamily="34" charset="0"/>
              </a:rPr>
              <a:t>Top Asset Classes</a:t>
            </a:r>
          </a:p>
        </p:txBody>
      </p:sp>
      <p:sp>
        <p:nvSpPr>
          <p:cNvPr id="2" name="Triangle 104">
            <a:extLst>
              <a:ext uri="{FF2B5EF4-FFF2-40B4-BE49-F238E27FC236}">
                <a16:creationId xmlns:a16="http://schemas.microsoft.com/office/drawing/2014/main" id="{7B461D76-11AE-6171-6C12-C5238B57501E}"/>
              </a:ext>
            </a:extLst>
          </p:cNvPr>
          <p:cNvSpPr/>
          <p:nvPr/>
        </p:nvSpPr>
        <p:spPr>
          <a:xfrm rot="5400000">
            <a:off x="5794633" y="1219896"/>
            <a:ext cx="348776" cy="1085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0D0371BC-B4D3-ECF2-41C6-85217625AC2B}"/>
              </a:ext>
            </a:extLst>
          </p:cNvPr>
          <p:cNvSpPr txBox="1"/>
          <p:nvPr/>
        </p:nvSpPr>
        <p:spPr>
          <a:xfrm>
            <a:off x="-270684" y="2804528"/>
            <a:ext cx="292870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Arial" panose="020B0604020202020204" pitchFamily="34" charset="0"/>
                <a:ea typeface="Open Sans" pitchFamily="2" charset="0"/>
                <a:cs typeface="Arial" panose="020B0604020202020204" pitchFamily="34" charset="0"/>
              </a:rPr>
              <a:t>Top Managers</a:t>
            </a:r>
          </a:p>
        </p:txBody>
      </p:sp>
      <p:sp>
        <p:nvSpPr>
          <p:cNvPr id="9" name="TextBox 8">
            <a:extLst>
              <a:ext uri="{FF2B5EF4-FFF2-40B4-BE49-F238E27FC236}">
                <a16:creationId xmlns:a16="http://schemas.microsoft.com/office/drawing/2014/main" id="{648CA289-EE0A-47FE-214B-4D07EB505D49}"/>
              </a:ext>
            </a:extLst>
          </p:cNvPr>
          <p:cNvSpPr txBox="1"/>
          <p:nvPr/>
        </p:nvSpPr>
        <p:spPr>
          <a:xfrm>
            <a:off x="228679" y="6273962"/>
            <a:ext cx="600344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t>¹ S.i. = Since inception. Inception date 1 July 2020.</a:t>
            </a:r>
            <a:b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t>² Returns are net of the model manager fee, rebates, indirect costs and assume reinvestment of income. </a:t>
            </a:r>
            <a:b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t>³ Morningstar Multisector Growth (61% - 80%) category average.</a:t>
            </a:r>
          </a:p>
        </p:txBody>
      </p:sp>
      <p:sp>
        <p:nvSpPr>
          <p:cNvPr id="7" name="Speech Bubble: Rectangle with Corners Rounded 6">
            <a:extLst>
              <a:ext uri="{FF2B5EF4-FFF2-40B4-BE49-F238E27FC236}">
                <a16:creationId xmlns:a16="http://schemas.microsoft.com/office/drawing/2014/main" id="{37DFD0F1-BC65-3C09-E354-A63FFE1E42B1}"/>
              </a:ext>
            </a:extLst>
          </p:cNvPr>
          <p:cNvSpPr/>
          <p:nvPr/>
        </p:nvSpPr>
        <p:spPr>
          <a:xfrm>
            <a:off x="7519846" y="5995630"/>
            <a:ext cx="2911416" cy="346275"/>
          </a:xfrm>
          <a:prstGeom prst="wedgeRoundRectCallou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AU"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br>
              <a:rPr kumimoji="0" lang="en-AU"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br>
              <a:rPr kumimoji="0" lang="en-AU"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kumimoji="0" lang="en-AU" sz="1600" b="0"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t>66% Growth / 34% Defensive</a:t>
            </a:r>
            <a:endParaRPr kumimoji="0" lang="en-AU" sz="16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aphicFrame>
        <p:nvGraphicFramePr>
          <p:cNvPr id="5" name="Table 4">
            <a:extLst>
              <a:ext uri="{FF2B5EF4-FFF2-40B4-BE49-F238E27FC236}">
                <a16:creationId xmlns:a16="http://schemas.microsoft.com/office/drawing/2014/main" id="{734A709D-9DD6-36D1-A570-A943A39F6F86}"/>
              </a:ext>
            </a:extLst>
          </p:cNvPr>
          <p:cNvGraphicFramePr>
            <a:graphicFrameLocks noGrp="1"/>
          </p:cNvGraphicFramePr>
          <p:nvPr>
            <p:extLst>
              <p:ext uri="{D42A27DB-BD31-4B8C-83A1-F6EECF244321}">
                <p14:modId xmlns:p14="http://schemas.microsoft.com/office/powerpoint/2010/main" val="4013108082"/>
              </p:ext>
            </p:extLst>
          </p:nvPr>
        </p:nvGraphicFramePr>
        <p:xfrm>
          <a:off x="316814" y="4888999"/>
          <a:ext cx="5264212" cy="1354430"/>
        </p:xfrm>
        <a:graphic>
          <a:graphicData uri="http://schemas.openxmlformats.org/drawingml/2006/table">
            <a:tbl>
              <a:tblPr firstRow="1" bandRow="1">
                <a:tableStyleId>{2A488322-F2BA-4B5B-9748-0D474271808F}</a:tableStyleId>
              </a:tblPr>
              <a:tblGrid>
                <a:gridCol w="1728004">
                  <a:extLst>
                    <a:ext uri="{9D8B030D-6E8A-4147-A177-3AD203B41FA5}">
                      <a16:colId xmlns:a16="http://schemas.microsoft.com/office/drawing/2014/main" val="4185976402"/>
                    </a:ext>
                  </a:extLst>
                </a:gridCol>
                <a:gridCol w="852257">
                  <a:extLst>
                    <a:ext uri="{9D8B030D-6E8A-4147-A177-3AD203B41FA5}">
                      <a16:colId xmlns:a16="http://schemas.microsoft.com/office/drawing/2014/main" val="66123316"/>
                    </a:ext>
                  </a:extLst>
                </a:gridCol>
                <a:gridCol w="887767">
                  <a:extLst>
                    <a:ext uri="{9D8B030D-6E8A-4147-A177-3AD203B41FA5}">
                      <a16:colId xmlns:a16="http://schemas.microsoft.com/office/drawing/2014/main" val="2195772857"/>
                    </a:ext>
                  </a:extLst>
                </a:gridCol>
                <a:gridCol w="912134">
                  <a:extLst>
                    <a:ext uri="{9D8B030D-6E8A-4147-A177-3AD203B41FA5}">
                      <a16:colId xmlns:a16="http://schemas.microsoft.com/office/drawing/2014/main" val="967761675"/>
                    </a:ext>
                  </a:extLst>
                </a:gridCol>
                <a:gridCol w="884050">
                  <a:extLst>
                    <a:ext uri="{9D8B030D-6E8A-4147-A177-3AD203B41FA5}">
                      <a16:colId xmlns:a16="http://schemas.microsoft.com/office/drawing/2014/main" val="1753959299"/>
                    </a:ext>
                  </a:extLst>
                </a:gridCol>
              </a:tblGrid>
              <a:tr h="592362">
                <a:tc>
                  <a:txBody>
                    <a:bodyPr/>
                    <a:lstStyle/>
                    <a:p>
                      <a:r>
                        <a:rPr lang="en-AU" sz="1400" dirty="0">
                          <a:latin typeface="Arial" panose="020B0604020202020204" pitchFamily="34" charset="0"/>
                          <a:cs typeface="Arial" panose="020B0604020202020204" pitchFamily="34" charset="0"/>
                        </a:rPr>
                        <a:t>Performance to</a:t>
                      </a:r>
                    </a:p>
                    <a:p>
                      <a:r>
                        <a:rPr lang="en-AU" sz="1400" dirty="0">
                          <a:latin typeface="Arial" panose="020B0604020202020204" pitchFamily="34" charset="0"/>
                          <a:cs typeface="Arial" panose="020B0604020202020204" pitchFamily="34" charset="0"/>
                        </a:rPr>
                        <a:t>31 Mar 2025</a:t>
                      </a:r>
                    </a:p>
                  </a:txBody>
                  <a:tcPr/>
                </a:tc>
                <a:tc>
                  <a:txBody>
                    <a:bodyPr/>
                    <a:lstStyle/>
                    <a:p>
                      <a:pPr algn="ctr"/>
                      <a:r>
                        <a:rPr lang="en-AU" sz="1400" b="0" dirty="0"/>
                        <a:t>3 mths</a:t>
                      </a:r>
                      <a:br>
                        <a:rPr lang="en-AU" sz="1400" b="0" dirty="0"/>
                      </a:br>
                      <a:r>
                        <a:rPr lang="en-AU" sz="1400" b="0" dirty="0"/>
                        <a:t>(%) </a:t>
                      </a:r>
                    </a:p>
                  </a:txBody>
                  <a:tcPr/>
                </a:tc>
                <a:tc>
                  <a:txBody>
                    <a:bodyPr/>
                    <a:lstStyle/>
                    <a:p>
                      <a:pPr algn="ctr"/>
                      <a:r>
                        <a:rPr lang="en-AU" sz="1400" b="0" dirty="0"/>
                        <a:t>1 yr</a:t>
                      </a:r>
                      <a:br>
                        <a:rPr lang="en-AU" sz="1400" b="0" dirty="0"/>
                      </a:br>
                      <a:r>
                        <a:rPr lang="en-AU" sz="1400" b="0" dirty="0"/>
                        <a:t>(%) </a:t>
                      </a:r>
                    </a:p>
                  </a:txBody>
                  <a:tcPr/>
                </a:tc>
                <a:tc>
                  <a:txBody>
                    <a:bodyPr/>
                    <a:lstStyle/>
                    <a:p>
                      <a:pPr algn="ctr"/>
                      <a:r>
                        <a:rPr lang="en-AU" sz="1400" b="0" dirty="0"/>
                        <a:t>3 yr (%pa)</a:t>
                      </a:r>
                    </a:p>
                  </a:txBody>
                  <a:tcPr/>
                </a:tc>
                <a:tc>
                  <a:txBody>
                    <a:bodyPr/>
                    <a:lstStyle/>
                    <a:p>
                      <a:pPr algn="ctr"/>
                      <a:r>
                        <a:rPr lang="en-AU" sz="1400" b="0" dirty="0"/>
                        <a:t>S.i.</a:t>
                      </a:r>
                      <a:r>
                        <a:rPr lang="en-AU" sz="1400" b="0" dirty="0">
                          <a:solidFill>
                            <a:schemeClr val="bg1"/>
                          </a:solidFill>
                        </a:rPr>
                        <a:t>¹</a:t>
                      </a:r>
                      <a:br>
                        <a:rPr lang="en-AU" sz="1400" b="0" dirty="0"/>
                      </a:br>
                      <a:r>
                        <a:rPr lang="en-AU" sz="1400" b="0" dirty="0"/>
                        <a:t>(%pa)</a:t>
                      </a:r>
                    </a:p>
                  </a:txBody>
                  <a:tcPr/>
                </a:tc>
                <a:extLst>
                  <a:ext uri="{0D108BD9-81ED-4DB2-BD59-A6C34878D82A}">
                    <a16:rowId xmlns:a16="http://schemas.microsoft.com/office/drawing/2014/main" val="3133904920"/>
                  </a:ext>
                </a:extLst>
              </a:tr>
              <a:tr h="381034">
                <a:tc>
                  <a:txBody>
                    <a:bodyPr/>
                    <a:lstStyle/>
                    <a:p>
                      <a:r>
                        <a:rPr lang="en-AU" sz="1300" dirty="0">
                          <a:solidFill>
                            <a:sysClr val="windowText" lastClr="000000"/>
                          </a:solidFill>
                        </a:rPr>
                        <a:t>Return²</a:t>
                      </a:r>
                    </a:p>
                  </a:txBody>
                  <a:tcPr anchor="ctr"/>
                </a:tc>
                <a:tc>
                  <a:txBody>
                    <a:bodyPr/>
                    <a:lstStyle/>
                    <a:p>
                      <a:r>
                        <a:rPr lang="en-AU" sz="1300" dirty="0">
                          <a:latin typeface="Arial" panose="020B0604020202020204" pitchFamily="34" charset="0"/>
                          <a:cs typeface="Arial" panose="020B0604020202020204" pitchFamily="34" charset="0"/>
                        </a:rPr>
                        <a:t>0.1</a:t>
                      </a:r>
                    </a:p>
                  </a:txBody>
                  <a:tcPr anchor="ctr" anchorCtr="1"/>
                </a:tc>
                <a:tc>
                  <a:txBody>
                    <a:bodyPr/>
                    <a:lstStyle/>
                    <a:p>
                      <a:pPr algn="ctr" rtl="0" fontAlgn="ctr"/>
                      <a:r>
                        <a:rPr lang="en-AU" sz="1300" b="0" i="0" u="none" strike="noStrike" dirty="0">
                          <a:solidFill>
                            <a:srgbClr val="000000"/>
                          </a:solidFill>
                          <a:effectLst/>
                          <a:latin typeface="Arial" panose="020B0604020202020204" pitchFamily="34" charset="0"/>
                          <a:cs typeface="Arial" panose="020B0604020202020204" pitchFamily="34" charset="0"/>
                        </a:rPr>
                        <a:t>4.9</a:t>
                      </a:r>
                    </a:p>
                  </a:txBody>
                  <a:tcPr marL="7620" marR="7620" marT="7620" marB="0" anchor="ctr" anchorCtr="1"/>
                </a:tc>
                <a:tc>
                  <a:txBody>
                    <a:bodyPr/>
                    <a:lstStyle/>
                    <a:p>
                      <a:pPr algn="ctr" rtl="0" fontAlgn="ctr"/>
                      <a:r>
                        <a:rPr lang="en-AU" sz="1300" b="0" i="0" u="none" strike="noStrike" dirty="0">
                          <a:solidFill>
                            <a:srgbClr val="000000"/>
                          </a:solidFill>
                          <a:effectLst/>
                          <a:latin typeface="Arial" panose="020B0604020202020204" pitchFamily="34" charset="0"/>
                          <a:cs typeface="Arial" panose="020B0604020202020204" pitchFamily="34" charset="0"/>
                        </a:rPr>
                        <a:t>5.7</a:t>
                      </a:r>
                    </a:p>
                  </a:txBody>
                  <a:tcPr marL="7620" marR="7620" marT="7620" marB="0" anchor="ctr" anchorCtr="1"/>
                </a:tc>
                <a:tc>
                  <a:txBody>
                    <a:bodyPr/>
                    <a:lstStyle/>
                    <a:p>
                      <a:pPr algn="ctr" rtl="0" fontAlgn="ctr"/>
                      <a:r>
                        <a:rPr lang="en-AU" sz="1300" b="0" i="0" u="none" strike="noStrike" dirty="0">
                          <a:solidFill>
                            <a:srgbClr val="000000"/>
                          </a:solidFill>
                          <a:effectLst/>
                          <a:latin typeface="Arial" panose="020B0604020202020204" pitchFamily="34" charset="0"/>
                          <a:cs typeface="Arial" panose="020B0604020202020204" pitchFamily="34" charset="0"/>
                        </a:rPr>
                        <a:t>8.6</a:t>
                      </a:r>
                    </a:p>
                  </a:txBody>
                  <a:tcPr marL="7620" marR="7620" marT="7620" marB="0" anchor="ctr" anchorCtr="1"/>
                </a:tc>
                <a:extLst>
                  <a:ext uri="{0D108BD9-81ED-4DB2-BD59-A6C34878D82A}">
                    <a16:rowId xmlns:a16="http://schemas.microsoft.com/office/drawing/2014/main" val="2919875741"/>
                  </a:ext>
                </a:extLst>
              </a:tr>
              <a:tr h="381034">
                <a:tc>
                  <a:txBody>
                    <a:bodyPr/>
                    <a:lstStyle/>
                    <a:p>
                      <a:r>
                        <a:rPr lang="en-AU" sz="1300" b="0" dirty="0">
                          <a:solidFill>
                            <a:sysClr val="windowText" lastClr="000000"/>
                          </a:solidFill>
                        </a:rPr>
                        <a:t>Peer return³</a:t>
                      </a:r>
                    </a:p>
                  </a:txBody>
                  <a:tcPr anchor="ctr"/>
                </a:tc>
                <a:tc>
                  <a:txBody>
                    <a:bodyPr/>
                    <a:lstStyle/>
                    <a:p>
                      <a:r>
                        <a:rPr lang="en-AU" sz="1300" b="0" dirty="0">
                          <a:solidFill>
                            <a:schemeClr val="tx1"/>
                          </a:solidFill>
                          <a:latin typeface="Arial" panose="020B0604020202020204" pitchFamily="34" charset="0"/>
                          <a:cs typeface="Arial" panose="020B0604020202020204" pitchFamily="34" charset="0"/>
                        </a:rPr>
                        <a:t>-1.1</a:t>
                      </a:r>
                    </a:p>
                  </a:txBody>
                  <a:tcPr anchor="ctr" anchorCtr="1"/>
                </a:tc>
                <a:tc>
                  <a:txBody>
                    <a:bodyPr/>
                    <a:lstStyle/>
                    <a:p>
                      <a:r>
                        <a:rPr lang="en-AU" sz="1300" b="0" dirty="0">
                          <a:solidFill>
                            <a:schemeClr val="tx1"/>
                          </a:solidFill>
                          <a:latin typeface="Arial" panose="020B0604020202020204" pitchFamily="34" charset="0"/>
                          <a:cs typeface="Arial" panose="020B0604020202020204" pitchFamily="34" charset="0"/>
                        </a:rPr>
                        <a:t>4.6</a:t>
                      </a:r>
                    </a:p>
                  </a:txBody>
                  <a:tcPr anchor="ctr" anchorCtr="1"/>
                </a:tc>
                <a:tc>
                  <a:txBody>
                    <a:bodyPr/>
                    <a:lstStyle/>
                    <a:p>
                      <a:r>
                        <a:rPr lang="en-AU" sz="1300" b="0" dirty="0">
                          <a:solidFill>
                            <a:schemeClr val="tx1"/>
                          </a:solidFill>
                          <a:latin typeface="Arial" panose="020B0604020202020204" pitchFamily="34" charset="0"/>
                          <a:cs typeface="Arial" panose="020B0604020202020204" pitchFamily="34" charset="0"/>
                        </a:rPr>
                        <a:t>5.4</a:t>
                      </a:r>
                    </a:p>
                  </a:txBody>
                  <a:tcPr anchor="ctr" anchorCtr="1"/>
                </a:tc>
                <a:tc>
                  <a:txBody>
                    <a:bodyPr/>
                    <a:lstStyle/>
                    <a:p>
                      <a:r>
                        <a:rPr lang="en-AU" sz="1300" b="0" dirty="0">
                          <a:solidFill>
                            <a:schemeClr val="tx1"/>
                          </a:solidFill>
                          <a:latin typeface="Arial" panose="020B0604020202020204" pitchFamily="34" charset="0"/>
                          <a:cs typeface="Arial" panose="020B0604020202020204" pitchFamily="34" charset="0"/>
                        </a:rPr>
                        <a:t>7.7</a:t>
                      </a:r>
                    </a:p>
                  </a:txBody>
                  <a:tcPr anchor="ctr" anchorCtr="1"/>
                </a:tc>
                <a:extLst>
                  <a:ext uri="{0D108BD9-81ED-4DB2-BD59-A6C34878D82A}">
                    <a16:rowId xmlns:a16="http://schemas.microsoft.com/office/drawing/2014/main" val="799941846"/>
                  </a:ext>
                </a:extLst>
              </a:tr>
            </a:tbl>
          </a:graphicData>
        </a:graphic>
      </p:graphicFrame>
      <p:sp>
        <p:nvSpPr>
          <p:cNvPr id="12" name="TextBox 11">
            <a:extLst>
              <a:ext uri="{FF2B5EF4-FFF2-40B4-BE49-F238E27FC236}">
                <a16:creationId xmlns:a16="http://schemas.microsoft.com/office/drawing/2014/main" id="{635673E8-208D-4554-46E1-010511958A04}"/>
              </a:ext>
            </a:extLst>
          </p:cNvPr>
          <p:cNvSpPr txBox="1"/>
          <p:nvPr/>
        </p:nvSpPr>
        <p:spPr>
          <a:xfrm>
            <a:off x="6571549" y="5414899"/>
            <a:ext cx="2911416"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300" b="0" i="0" u="none" strike="noStrike" kern="1200" cap="none" spc="0" normalizeH="0" baseline="0" noProof="0" dirty="0">
                <a:ln>
                  <a:noFill/>
                </a:ln>
                <a:solidFill>
                  <a:prstClr val="black"/>
                </a:solidFill>
                <a:effectLst/>
                <a:uLnTx/>
                <a:uFillTx/>
                <a:latin typeface="Arial" panose="020B0604020202020204"/>
                <a:ea typeface="+mn-ea"/>
                <a:cs typeface="+mn-cs"/>
              </a:rPr>
              <a:t>Actual AA as at 31 March 2025</a:t>
            </a:r>
          </a:p>
        </p:txBody>
      </p:sp>
    </p:spTree>
    <p:extLst>
      <p:ext uri="{BB962C8B-B14F-4D97-AF65-F5344CB8AC3E}">
        <p14:creationId xmlns:p14="http://schemas.microsoft.com/office/powerpoint/2010/main" val="1214959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FEA0-4DCD-42CD-8F75-CF0C0C5F71D7}"/>
              </a:ext>
            </a:extLst>
          </p:cNvPr>
          <p:cNvSpPr>
            <a:spLocks noGrp="1"/>
          </p:cNvSpPr>
          <p:nvPr>
            <p:ph type="ctrTitle"/>
          </p:nvPr>
        </p:nvSpPr>
        <p:spPr>
          <a:xfrm>
            <a:off x="1526879" y="2963668"/>
            <a:ext cx="5717299" cy="930665"/>
          </a:xfrm>
        </p:spPr>
        <p:txBody>
          <a:bodyPr/>
          <a:lstStyle/>
          <a:p>
            <a:r>
              <a:rPr lang="en-US" dirty="0"/>
              <a:t>Research ratings &amp; awards</a:t>
            </a:r>
            <a:endParaRPr lang="en-AU" dirty="0"/>
          </a:p>
        </p:txBody>
      </p:sp>
    </p:spTree>
    <p:extLst>
      <p:ext uri="{BB962C8B-B14F-4D97-AF65-F5344CB8AC3E}">
        <p14:creationId xmlns:p14="http://schemas.microsoft.com/office/powerpoint/2010/main" val="2114824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51004-9D3F-C289-36BC-75BFF20E62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A327DA-68CE-BBF6-C578-F3F03CF005BC}"/>
              </a:ext>
            </a:extLst>
          </p:cNvPr>
          <p:cNvSpPr>
            <a:spLocks noGrp="1"/>
          </p:cNvSpPr>
          <p:nvPr>
            <p:ph type="title"/>
          </p:nvPr>
        </p:nvSpPr>
        <p:spPr>
          <a:xfrm>
            <a:off x="641715" y="579084"/>
            <a:ext cx="9358313" cy="443198"/>
          </a:xfrm>
        </p:spPr>
        <p:txBody>
          <a:bodyPr/>
          <a:lstStyle/>
          <a:p>
            <a:pPr eaLnBrk="1" fontAlgn="auto" hangingPunct="1">
              <a:spcBef>
                <a:spcPts val="0"/>
              </a:spcBef>
              <a:spcAft>
                <a:spcPts val="0"/>
              </a:spcAft>
              <a:defRPr/>
            </a:pPr>
            <a:r>
              <a:rPr lang="en-AU" spc="-75"/>
              <a:t>Investment excellence – </a:t>
            </a:r>
            <a:r>
              <a:rPr lang="en-AU" spc="-75">
                <a:solidFill>
                  <a:schemeClr val="tx2"/>
                </a:solidFill>
              </a:rPr>
              <a:t>Awards and ratings 2023/24</a:t>
            </a:r>
          </a:p>
        </p:txBody>
      </p:sp>
      <p:cxnSp>
        <p:nvCxnSpPr>
          <p:cNvPr id="7" name="Straight Connector 6">
            <a:extLst>
              <a:ext uri="{FF2B5EF4-FFF2-40B4-BE49-F238E27FC236}">
                <a16:creationId xmlns:a16="http://schemas.microsoft.com/office/drawing/2014/main" id="{B7AE639D-C58A-09FF-C33F-F2CF5A9CE1A7}"/>
              </a:ext>
            </a:extLst>
          </p:cNvPr>
          <p:cNvCxnSpPr>
            <a:cxnSpLocks/>
          </p:cNvCxnSpPr>
          <p:nvPr/>
        </p:nvCxnSpPr>
        <p:spPr>
          <a:xfrm>
            <a:off x="476250" y="504265"/>
            <a:ext cx="0" cy="632444"/>
          </a:xfrm>
          <a:prstGeom prst="line">
            <a:avLst/>
          </a:prstGeom>
          <a:ln w="25400" cap="rnd">
            <a:gradFill>
              <a:gsLst>
                <a:gs pos="31000">
                  <a:srgbClr val="FEAD1E"/>
                </a:gs>
                <a:gs pos="77000">
                  <a:srgbClr val="831600"/>
                </a:gs>
                <a:gs pos="60000">
                  <a:srgbClr val="D54400"/>
                </a:gs>
                <a:gs pos="99000">
                  <a:srgbClr val="5E1A73"/>
                </a:gs>
                <a:gs pos="89000">
                  <a:srgbClr val="660745"/>
                </a:gs>
              </a:gsLst>
              <a:lin ang="5400000" scaled="0"/>
            </a:gradFill>
            <a:prstDash val="sysDot"/>
            <a:round/>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AF6E0EB-1F42-48DF-1AFC-DCAEE0E1CF18}"/>
              </a:ext>
            </a:extLst>
          </p:cNvPr>
          <p:cNvSpPr/>
          <p:nvPr/>
        </p:nvSpPr>
        <p:spPr>
          <a:xfrm>
            <a:off x="1709443" y="1336785"/>
            <a:ext cx="2502356" cy="443198"/>
          </a:xfrm>
          <a:prstGeom prst="rect">
            <a:avLst/>
          </a:prstGeom>
        </p:spPr>
        <p:txBody>
          <a:bodyPr wrap="square" lIns="0" tIns="0" rIns="0" bIns="0" anchor="t" anchorCtr="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eorgia" panose="02040502050405020303" pitchFamily="18" charset="0"/>
                <a:ea typeface="Charlie Std Reg" pitchFamily="2" charset="77"/>
                <a:cs typeface="Arial" panose="020B0604020202020204" pitchFamily="34" charset="0"/>
              </a:rPr>
              <a:t>2023 – Canstar</a:t>
            </a:r>
            <a:r>
              <a:rPr kumimoji="0" lang="en-US" sz="1400" b="0" i="0" u="none" strike="noStrike" kern="1200" cap="none" spc="0" normalizeH="0" baseline="30000" noProof="0" dirty="0">
                <a:ln>
                  <a:noFill/>
                </a:ln>
                <a:solidFill>
                  <a:srgbClr val="000000"/>
                </a:solidFill>
                <a:effectLst/>
                <a:uLnTx/>
                <a:uFillTx/>
                <a:latin typeface="Georgia" panose="02040502050405020303" pitchFamily="18" charset="0"/>
                <a:ea typeface="Charlie Std Reg" pitchFamily="2" charset="77"/>
                <a:cs typeface="Arial" panose="020B0604020202020204" pitchFamily="34" charset="0"/>
              </a:rPr>
              <a:t>1</a:t>
            </a:r>
          </a:p>
          <a:p>
            <a:pPr marL="144000" marR="0" lvl="0" indent="-144000" algn="l" defTabSz="914400" rtl="0" eaLnBrk="0" fontAlgn="base" latinLnBrk="0" hangingPunct="0">
              <a:lnSpc>
                <a:spcPct val="110000"/>
              </a:lnSpc>
              <a:spcBef>
                <a:spcPct val="0"/>
              </a:spcBef>
              <a:spcAft>
                <a:spcPct val="0"/>
              </a:spcAft>
              <a:buClr>
                <a:srgbClr val="D34500"/>
              </a:buClr>
              <a:buSzPct val="122000"/>
              <a:buFont typeface="Arial" panose="020B0604020202020204" pitchFamily="34" charset="0"/>
              <a:buChar char="•"/>
              <a:tabLst/>
              <a:defRPr/>
            </a:pPr>
            <a:r>
              <a:rPr kumimoji="0" lang="en-AU" sz="1050" b="0" i="0" u="none" strike="noStrike" kern="1200" cap="none" spc="0" normalizeH="0" baseline="0" noProof="0" dirty="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rPr>
              <a:t>Managed Funds Provider of the Year </a:t>
            </a:r>
          </a:p>
        </p:txBody>
      </p:sp>
      <p:cxnSp>
        <p:nvCxnSpPr>
          <p:cNvPr id="33" name="Straight Connector 32">
            <a:extLst>
              <a:ext uri="{FF2B5EF4-FFF2-40B4-BE49-F238E27FC236}">
                <a16:creationId xmlns:a16="http://schemas.microsoft.com/office/drawing/2014/main" id="{1ACB9EB2-1A24-7DFE-84BA-D6DA1663D5A8}"/>
              </a:ext>
            </a:extLst>
          </p:cNvPr>
          <p:cNvCxnSpPr>
            <a:cxnSpLocks/>
          </p:cNvCxnSpPr>
          <p:nvPr/>
        </p:nvCxnSpPr>
        <p:spPr>
          <a:xfrm>
            <a:off x="1446986" y="1452622"/>
            <a:ext cx="802475" cy="4050906"/>
          </a:xfrm>
          <a:prstGeom prst="line">
            <a:avLst/>
          </a:prstGeom>
          <a:ln w="12700" cap="rnd">
            <a:solidFill>
              <a:schemeClr val="tx2"/>
            </a:solidFill>
            <a:prstDash val="sysDot"/>
            <a:headEnd w="sm" len="sm"/>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589D0E23-ADD7-427B-C83E-6C4A0078191A}"/>
              </a:ext>
            </a:extLst>
          </p:cNvPr>
          <p:cNvSpPr/>
          <p:nvPr/>
        </p:nvSpPr>
        <p:spPr>
          <a:xfrm>
            <a:off x="1784196" y="1851696"/>
            <a:ext cx="3910086" cy="871985"/>
          </a:xfrm>
          <a:prstGeom prst="rect">
            <a:avLst/>
          </a:prstGeom>
        </p:spPr>
        <p:txBody>
          <a:bodyPr wrap="square" lIns="0" tIns="0" rIns="0" bIns="0" anchor="t" anchorCtr="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50" b="0" i="0" u="none" strike="noStrike" kern="1200" cap="none" spc="0" normalizeH="0" baseline="0" noProof="0">
                <a:ln>
                  <a:noFill/>
                </a:ln>
                <a:solidFill>
                  <a:srgbClr val="000000"/>
                </a:solidFill>
                <a:effectLst/>
                <a:uLnTx/>
                <a:uFillTx/>
                <a:latin typeface="Georgia" panose="02040502050405020303" pitchFamily="18" charset="0"/>
                <a:ea typeface="Charlie Std Reg" pitchFamily="2" charset="77"/>
                <a:cs typeface="Arial" panose="020B0604020202020204" pitchFamily="34" charset="0"/>
              </a:rPr>
              <a:t>2023/2024 – Financial Standard Leadership Awards</a:t>
            </a:r>
            <a:r>
              <a:rPr kumimoji="0" lang="en-US" sz="1250" b="0" i="0" u="none" strike="noStrike" kern="1200" cap="none" spc="0" normalizeH="0" baseline="30000" noProof="0">
                <a:ln>
                  <a:noFill/>
                </a:ln>
                <a:solidFill>
                  <a:srgbClr val="000000"/>
                </a:solidFill>
                <a:effectLst/>
                <a:uLnTx/>
                <a:uFillTx/>
                <a:latin typeface="Georgia" panose="02040502050405020303" pitchFamily="18" charset="0"/>
                <a:ea typeface="Charlie Std Reg" pitchFamily="2" charset="77"/>
                <a:cs typeface="Arial" panose="020B0604020202020204" pitchFamily="34" charset="0"/>
              </a:rPr>
              <a:t>2</a:t>
            </a:r>
            <a:r>
              <a:rPr kumimoji="0" lang="en-US" sz="1250" b="0" i="0" u="none" strike="noStrike" kern="1200" cap="none" spc="0" normalizeH="0" baseline="0" noProof="0">
                <a:ln>
                  <a:noFill/>
                </a:ln>
                <a:solidFill>
                  <a:srgbClr val="000000"/>
                </a:solidFill>
                <a:effectLst/>
                <a:uLnTx/>
                <a:uFillTx/>
                <a:latin typeface="Georgia" panose="02040502050405020303" pitchFamily="18" charset="0"/>
                <a:ea typeface="Charlie Std Reg" pitchFamily="2" charset="77"/>
                <a:cs typeface="Arial" panose="020B0604020202020204" pitchFamily="34" charset="0"/>
              </a:rPr>
              <a:t> </a:t>
            </a:r>
          </a:p>
          <a:p>
            <a:pPr marL="144000" marR="0" lvl="0" indent="-144000" algn="l" defTabSz="914400" rtl="0" eaLnBrk="0" fontAlgn="base" latinLnBrk="0" hangingPunct="0">
              <a:lnSpc>
                <a:spcPct val="110000"/>
              </a:lnSpc>
              <a:spcBef>
                <a:spcPct val="0"/>
              </a:spcBef>
              <a:spcAft>
                <a:spcPct val="0"/>
              </a:spcAft>
              <a:buClr>
                <a:srgbClr val="D34500"/>
              </a:buClr>
              <a:buSzPct val="122000"/>
              <a:buFont typeface="Arial" panose="020B0604020202020204" pitchFamily="34" charset="0"/>
              <a:buChar char="•"/>
              <a:tabLst/>
              <a:defRPr/>
            </a:pPr>
            <a:r>
              <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rPr>
              <a:t>Winner - Multi-Asset – Growth (2023 &amp; 2024)</a:t>
            </a:r>
          </a:p>
          <a:p>
            <a:pPr marL="144000" marR="0" lvl="0" indent="-144000" algn="l" defTabSz="914400" rtl="0" eaLnBrk="0" fontAlgn="base" latinLnBrk="0" hangingPunct="0">
              <a:lnSpc>
                <a:spcPct val="110000"/>
              </a:lnSpc>
              <a:spcBef>
                <a:spcPct val="0"/>
              </a:spcBef>
              <a:spcAft>
                <a:spcPct val="0"/>
              </a:spcAft>
              <a:buClr>
                <a:srgbClr val="D34500"/>
              </a:buClr>
              <a:buSzPct val="122000"/>
              <a:buFont typeface="Arial" panose="020B0604020202020204" pitchFamily="34" charset="0"/>
              <a:buChar char="•"/>
              <a:tabLst/>
              <a:defRPr/>
            </a:pPr>
            <a:r>
              <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rPr>
              <a:t>Winner - Multi-Asset – Balanced (2023 &amp; 2024)</a:t>
            </a:r>
          </a:p>
          <a:p>
            <a:pPr marL="144000" marR="0" lvl="0" indent="-144000" algn="l" defTabSz="914400" rtl="0" eaLnBrk="0" fontAlgn="base" latinLnBrk="0" hangingPunct="0">
              <a:lnSpc>
                <a:spcPct val="110000"/>
              </a:lnSpc>
              <a:spcBef>
                <a:spcPct val="0"/>
              </a:spcBef>
              <a:spcAft>
                <a:spcPct val="0"/>
              </a:spcAft>
              <a:buClr>
                <a:srgbClr val="D34500"/>
              </a:buClr>
              <a:buSzPct val="122000"/>
              <a:buFont typeface="Arial" panose="020B0604020202020204" pitchFamily="34" charset="0"/>
              <a:buChar char="•"/>
              <a:tabLst/>
              <a:defRPr/>
            </a:pPr>
            <a:r>
              <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rPr>
              <a:t>Winner – Multi-Asset – Capital Stable (2024)</a:t>
            </a:r>
          </a:p>
          <a:p>
            <a:pPr marL="144000" marR="0" lvl="0" indent="-144000" algn="l" defTabSz="914400" rtl="0" eaLnBrk="0" fontAlgn="base" latinLnBrk="0" hangingPunct="0">
              <a:lnSpc>
                <a:spcPct val="110000"/>
              </a:lnSpc>
              <a:spcBef>
                <a:spcPct val="0"/>
              </a:spcBef>
              <a:spcAft>
                <a:spcPct val="0"/>
              </a:spcAft>
              <a:buClr>
                <a:srgbClr val="D34500"/>
              </a:buClr>
              <a:buSzPct val="122000"/>
              <a:buFont typeface="Arial" panose="020B0604020202020204" pitchFamily="34" charset="0"/>
              <a:buChar char="•"/>
              <a:tabLst/>
              <a:defRPr/>
            </a:pPr>
            <a:endPar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86023" name="Rectangle 86022">
            <a:extLst>
              <a:ext uri="{FF2B5EF4-FFF2-40B4-BE49-F238E27FC236}">
                <a16:creationId xmlns:a16="http://schemas.microsoft.com/office/drawing/2014/main" id="{19804594-CB61-5BBB-535B-7BC2A4000817}"/>
              </a:ext>
            </a:extLst>
          </p:cNvPr>
          <p:cNvSpPr/>
          <p:nvPr/>
        </p:nvSpPr>
        <p:spPr>
          <a:xfrm>
            <a:off x="1974988" y="2723681"/>
            <a:ext cx="2941666" cy="627045"/>
          </a:xfrm>
          <a:prstGeom prst="rect">
            <a:avLst/>
          </a:prstGeom>
        </p:spPr>
        <p:txBody>
          <a:bodyPr wrap="square" lIns="0" tIns="0" rIns="0" bIns="0" anchor="t" anchorCtr="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50" b="0" i="0" u="none" strike="noStrike" kern="1200" cap="none" spc="0" normalizeH="0" baseline="0" noProof="0">
                <a:ln>
                  <a:noFill/>
                </a:ln>
                <a:solidFill>
                  <a:srgbClr val="000000"/>
                </a:solidFill>
                <a:effectLst/>
                <a:uLnTx/>
                <a:uFillTx/>
                <a:latin typeface="Georgia" panose="02040502050405020303" pitchFamily="18" charset="0"/>
                <a:ea typeface="Charlie Std Reg" pitchFamily="2" charset="77"/>
                <a:cs typeface="Arial" panose="020B0604020202020204" pitchFamily="34" charset="0"/>
              </a:rPr>
              <a:t>2023 – Chant West Super Funds </a:t>
            </a:r>
          </a:p>
          <a:p>
            <a:pPr marL="144000" marR="0" lvl="0" indent="-144000" algn="l" defTabSz="914400" rtl="0" eaLnBrk="0" fontAlgn="base" latinLnBrk="0" hangingPunct="0">
              <a:lnSpc>
                <a:spcPct val="110000"/>
              </a:lnSpc>
              <a:spcBef>
                <a:spcPct val="0"/>
              </a:spcBef>
              <a:spcAft>
                <a:spcPct val="0"/>
              </a:spcAft>
              <a:buClr>
                <a:srgbClr val="D34500"/>
              </a:buClr>
              <a:buSzPct val="122000"/>
              <a:buFont typeface="Arial" panose="020B0604020202020204" pitchFamily="34" charset="0"/>
              <a:buChar char="•"/>
              <a:tabLst/>
              <a:defRPr/>
            </a:pPr>
            <a:r>
              <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rPr>
              <a:t>Finalist – Best Fund: Investments for MLC MasterKey Business Super / Plum Super </a:t>
            </a:r>
          </a:p>
        </p:txBody>
      </p:sp>
      <p:sp>
        <p:nvSpPr>
          <p:cNvPr id="86025" name="Oval 86024">
            <a:extLst>
              <a:ext uri="{FF2B5EF4-FFF2-40B4-BE49-F238E27FC236}">
                <a16:creationId xmlns:a16="http://schemas.microsoft.com/office/drawing/2014/main" id="{6AE5D7FE-14E4-8371-0938-B6EDEC803DB7}"/>
              </a:ext>
            </a:extLst>
          </p:cNvPr>
          <p:cNvSpPr>
            <a:spLocks noChangeAspect="1"/>
          </p:cNvSpPr>
          <p:nvPr/>
        </p:nvSpPr>
        <p:spPr>
          <a:xfrm>
            <a:off x="1665411" y="2774691"/>
            <a:ext cx="129600" cy="129600"/>
          </a:xfrm>
          <a:prstGeom prst="ellipse">
            <a:avLst/>
          </a:prstGeom>
          <a:solidFill>
            <a:schemeClr val="tx2"/>
          </a:solidFill>
          <a:ln w="412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6026" name="Rectangle 86025">
            <a:extLst>
              <a:ext uri="{FF2B5EF4-FFF2-40B4-BE49-F238E27FC236}">
                <a16:creationId xmlns:a16="http://schemas.microsoft.com/office/drawing/2014/main" id="{3AA94797-F1AD-6D26-AA6C-A03D9126B6BB}"/>
              </a:ext>
            </a:extLst>
          </p:cNvPr>
          <p:cNvSpPr/>
          <p:nvPr/>
        </p:nvSpPr>
        <p:spPr>
          <a:xfrm>
            <a:off x="2142702" y="3480514"/>
            <a:ext cx="3490394" cy="871985"/>
          </a:xfrm>
          <a:prstGeom prst="rect">
            <a:avLst/>
          </a:prstGeom>
        </p:spPr>
        <p:txBody>
          <a:bodyPr wrap="square" lIns="0" tIns="0" rIns="0" bIns="0" anchor="t" anchorCtr="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50" b="0" i="0" u="none" strike="noStrike" kern="1200" cap="none" spc="0" normalizeH="0" baseline="0" noProof="0">
                <a:ln>
                  <a:noFill/>
                </a:ln>
                <a:solidFill>
                  <a:srgbClr val="000000"/>
                </a:solidFill>
                <a:effectLst/>
                <a:uLnTx/>
                <a:uFillTx/>
                <a:latin typeface="Georgia" panose="02040502050405020303" pitchFamily="18" charset="0"/>
                <a:ea typeface="Charlie Std Reg" pitchFamily="2" charset="77"/>
                <a:cs typeface="Arial" panose="020B0604020202020204" pitchFamily="34" charset="0"/>
              </a:rPr>
              <a:t>2023 – Zenith Investment Partners review</a:t>
            </a:r>
            <a:r>
              <a:rPr kumimoji="0" lang="en-US" sz="1250" b="0" i="0" u="none" strike="noStrike" kern="1200" cap="none" spc="0" normalizeH="0" baseline="30000" noProof="0">
                <a:ln>
                  <a:noFill/>
                </a:ln>
                <a:solidFill>
                  <a:srgbClr val="000000"/>
                </a:solidFill>
                <a:effectLst/>
                <a:uLnTx/>
                <a:uFillTx/>
                <a:latin typeface="Georgia" panose="02040502050405020303" pitchFamily="18" charset="0"/>
                <a:ea typeface="Charlie Std Reg" pitchFamily="2" charset="77"/>
                <a:cs typeface="Arial" panose="020B0604020202020204" pitchFamily="34" charset="0"/>
              </a:rPr>
              <a:t>3</a:t>
            </a:r>
            <a:r>
              <a:rPr kumimoji="0" lang="en-US" sz="1250" b="0" i="0" u="none" strike="noStrike" kern="1200" cap="none" spc="0" normalizeH="0" baseline="0" noProof="0">
                <a:ln>
                  <a:noFill/>
                </a:ln>
                <a:solidFill>
                  <a:srgbClr val="000000"/>
                </a:solidFill>
                <a:effectLst/>
                <a:uLnTx/>
                <a:uFillTx/>
                <a:latin typeface="Georgia" panose="02040502050405020303" pitchFamily="18" charset="0"/>
                <a:ea typeface="Charlie Std Reg" pitchFamily="2" charset="77"/>
                <a:cs typeface="Arial" panose="020B0604020202020204" pitchFamily="34" charset="0"/>
              </a:rPr>
              <a:t> </a:t>
            </a:r>
          </a:p>
          <a:p>
            <a:pPr marL="144000" marR="0" lvl="0" indent="-144000" algn="l" defTabSz="914400" rtl="0" eaLnBrk="0" fontAlgn="base" latinLnBrk="0" hangingPunct="0">
              <a:lnSpc>
                <a:spcPct val="110000"/>
              </a:lnSpc>
              <a:spcBef>
                <a:spcPct val="0"/>
              </a:spcBef>
              <a:spcAft>
                <a:spcPct val="0"/>
              </a:spcAft>
              <a:buClr>
                <a:srgbClr val="D34500"/>
              </a:buClr>
              <a:buSzPct val="122000"/>
              <a:buFont typeface="Arial" panose="020B0604020202020204" pitchFamily="34" charset="0"/>
              <a:buChar char="•"/>
              <a:tabLst/>
              <a:defRPr/>
            </a:pPr>
            <a:r>
              <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rPr>
              <a:t>IOOF MultiSeries suite UPGRADED – ‘Highly Recommended’ </a:t>
            </a:r>
          </a:p>
          <a:p>
            <a:pPr marL="144000" marR="0" lvl="0" indent="-144000" algn="l" defTabSz="914400" rtl="0" eaLnBrk="0" fontAlgn="base" latinLnBrk="0" hangingPunct="0">
              <a:lnSpc>
                <a:spcPct val="110000"/>
              </a:lnSpc>
              <a:spcBef>
                <a:spcPct val="0"/>
              </a:spcBef>
              <a:spcAft>
                <a:spcPct val="0"/>
              </a:spcAft>
              <a:buClr>
                <a:srgbClr val="D34500"/>
              </a:buClr>
              <a:buSzPct val="122000"/>
              <a:buFont typeface="Arial" panose="020B0604020202020204" pitchFamily="34" charset="0"/>
              <a:buChar char="•"/>
              <a:tabLst/>
              <a:defRPr/>
            </a:pPr>
            <a:r>
              <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rPr>
              <a:t>IOOF MultiMix, MLC Horizon 3-7, MLC Index Plus and MLC Inflation Plus retain 'Recommended'</a:t>
            </a:r>
          </a:p>
          <a:p>
            <a:pPr marL="144000" marR="0" lvl="0" indent="-144000" algn="l" defTabSz="914400" rtl="0" eaLnBrk="0" fontAlgn="base" latinLnBrk="0" hangingPunct="0">
              <a:lnSpc>
                <a:spcPct val="110000"/>
              </a:lnSpc>
              <a:spcBef>
                <a:spcPct val="0"/>
              </a:spcBef>
              <a:spcAft>
                <a:spcPct val="0"/>
              </a:spcAft>
              <a:buClr>
                <a:srgbClr val="D34500"/>
              </a:buClr>
              <a:buSzPct val="122000"/>
              <a:buFont typeface="Arial" panose="020B0604020202020204" pitchFamily="34" charset="0"/>
              <a:buChar char="•"/>
              <a:tabLst/>
              <a:defRPr/>
            </a:pPr>
            <a:endPar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86027" name="Oval 86026">
            <a:extLst>
              <a:ext uri="{FF2B5EF4-FFF2-40B4-BE49-F238E27FC236}">
                <a16:creationId xmlns:a16="http://schemas.microsoft.com/office/drawing/2014/main" id="{648B43F7-08BE-296B-F82D-912308DF63DB}"/>
              </a:ext>
            </a:extLst>
          </p:cNvPr>
          <p:cNvSpPr>
            <a:spLocks noChangeAspect="1"/>
          </p:cNvSpPr>
          <p:nvPr/>
        </p:nvSpPr>
        <p:spPr>
          <a:xfrm>
            <a:off x="1818611" y="3531924"/>
            <a:ext cx="129600" cy="129600"/>
          </a:xfrm>
          <a:prstGeom prst="ellipse">
            <a:avLst/>
          </a:prstGeom>
          <a:solidFill>
            <a:schemeClr val="tx2"/>
          </a:solidFill>
          <a:ln w="412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6028" name="Rectangle 86027">
            <a:extLst>
              <a:ext uri="{FF2B5EF4-FFF2-40B4-BE49-F238E27FC236}">
                <a16:creationId xmlns:a16="http://schemas.microsoft.com/office/drawing/2014/main" id="{E5CCA4F8-9F9F-2C67-9030-E1EFBC9B2178}"/>
              </a:ext>
            </a:extLst>
          </p:cNvPr>
          <p:cNvSpPr/>
          <p:nvPr/>
        </p:nvSpPr>
        <p:spPr>
          <a:xfrm>
            <a:off x="2391579" y="4588785"/>
            <a:ext cx="3608475" cy="871985"/>
          </a:xfrm>
          <a:prstGeom prst="rect">
            <a:avLst/>
          </a:prstGeom>
        </p:spPr>
        <p:txBody>
          <a:bodyPr wrap="square" lIns="0" tIns="0" rIns="0" bIns="0" anchor="t" anchorCtr="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50" b="0" i="0" u="none" strike="noStrike" kern="1200" cap="none" spc="0" normalizeH="0" baseline="0" noProof="0">
                <a:ln>
                  <a:noFill/>
                </a:ln>
                <a:solidFill>
                  <a:srgbClr val="000000"/>
                </a:solidFill>
                <a:effectLst/>
                <a:uLnTx/>
                <a:uFillTx/>
                <a:latin typeface="Georgia" panose="02040502050405020303" pitchFamily="18" charset="0"/>
                <a:ea typeface="Charlie Std Reg" pitchFamily="2" charset="77"/>
                <a:cs typeface="Arial" panose="020B0604020202020204" pitchFamily="34" charset="0"/>
              </a:rPr>
              <a:t>2023 - Financial Newswire FM of the Year Awards</a:t>
            </a:r>
            <a:r>
              <a:rPr kumimoji="0" lang="en-US" sz="1250" b="0" i="0" u="none" strike="noStrike" kern="1200" cap="none" spc="0" normalizeH="0" baseline="30000" noProof="0">
                <a:ln>
                  <a:noFill/>
                </a:ln>
                <a:solidFill>
                  <a:srgbClr val="000000"/>
                </a:solidFill>
                <a:effectLst/>
                <a:uLnTx/>
                <a:uFillTx/>
                <a:latin typeface="Georgia" panose="02040502050405020303" pitchFamily="18" charset="0"/>
                <a:ea typeface="Charlie Std Reg" pitchFamily="2" charset="77"/>
                <a:cs typeface="Arial" panose="020B0604020202020204" pitchFamily="34" charset="0"/>
              </a:rPr>
              <a:t>4</a:t>
            </a:r>
          </a:p>
          <a:p>
            <a:pPr marL="144000" marR="0" lvl="0" indent="-144000" algn="l" defTabSz="914400" rtl="0" eaLnBrk="0" fontAlgn="base" latinLnBrk="0" hangingPunct="0">
              <a:lnSpc>
                <a:spcPct val="110000"/>
              </a:lnSpc>
              <a:spcBef>
                <a:spcPct val="0"/>
              </a:spcBef>
              <a:spcAft>
                <a:spcPct val="0"/>
              </a:spcAft>
              <a:buClr>
                <a:srgbClr val="D34500"/>
              </a:buClr>
              <a:buSzPct val="122000"/>
              <a:buFont typeface="Arial" panose="020B0604020202020204" pitchFamily="34" charset="0"/>
              <a:buChar char="•"/>
              <a:tabLst/>
              <a:defRPr/>
            </a:pPr>
            <a:r>
              <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rPr>
              <a:t>Winner – Best Multi-sector growth fund </a:t>
            </a:r>
          </a:p>
          <a:p>
            <a:pPr marL="144000" marR="0" lvl="0" indent="-144000" algn="l" defTabSz="914400" rtl="0" eaLnBrk="0" fontAlgn="base" latinLnBrk="0" hangingPunct="0">
              <a:lnSpc>
                <a:spcPct val="110000"/>
              </a:lnSpc>
              <a:spcBef>
                <a:spcPct val="0"/>
              </a:spcBef>
              <a:spcAft>
                <a:spcPct val="0"/>
              </a:spcAft>
              <a:buClr>
                <a:srgbClr val="D34500"/>
              </a:buClr>
              <a:buSzPct val="122000"/>
              <a:buFont typeface="Arial" panose="020B0604020202020204" pitchFamily="34" charset="0"/>
              <a:buChar char="•"/>
              <a:tabLst/>
              <a:defRPr/>
            </a:pPr>
            <a:r>
              <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rPr>
              <a:t>Highly Commended – Australian Equities SMA </a:t>
            </a:r>
            <a:br>
              <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rPr>
              <a:t>and Specialist Diversified Fixed Interest Fund</a:t>
            </a:r>
          </a:p>
        </p:txBody>
      </p:sp>
      <p:sp>
        <p:nvSpPr>
          <p:cNvPr id="86029" name="Oval 86028">
            <a:extLst>
              <a:ext uri="{FF2B5EF4-FFF2-40B4-BE49-F238E27FC236}">
                <a16:creationId xmlns:a16="http://schemas.microsoft.com/office/drawing/2014/main" id="{3ADB3691-7681-3F99-41DD-499D8B3BA30C}"/>
              </a:ext>
            </a:extLst>
          </p:cNvPr>
          <p:cNvSpPr>
            <a:spLocks noChangeAspect="1"/>
          </p:cNvSpPr>
          <p:nvPr/>
        </p:nvSpPr>
        <p:spPr>
          <a:xfrm>
            <a:off x="2033940" y="4627110"/>
            <a:ext cx="129600" cy="129600"/>
          </a:xfrm>
          <a:prstGeom prst="ellipse">
            <a:avLst/>
          </a:prstGeom>
          <a:solidFill>
            <a:schemeClr val="tx2"/>
          </a:solidFill>
          <a:ln w="412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6033" name="TextBox 86032">
            <a:extLst>
              <a:ext uri="{FF2B5EF4-FFF2-40B4-BE49-F238E27FC236}">
                <a16:creationId xmlns:a16="http://schemas.microsoft.com/office/drawing/2014/main" id="{30C0C4A6-E1E8-F9A9-CCAD-3B90BE69858B}"/>
              </a:ext>
            </a:extLst>
          </p:cNvPr>
          <p:cNvSpPr txBox="1"/>
          <p:nvPr/>
        </p:nvSpPr>
        <p:spPr>
          <a:xfrm>
            <a:off x="162311" y="6159893"/>
            <a:ext cx="12027239" cy="683392"/>
          </a:xfrm>
          <a:prstGeom prst="rect">
            <a:avLst/>
          </a:prstGeom>
          <a:noFill/>
        </p:spPr>
        <p:txBody>
          <a:bodyPr wrap="square" lIns="0" tIns="0" rIns="0" bIns="0">
            <a:spAutoFit/>
          </a:bodyPr>
          <a:lstStyle/>
          <a:p>
            <a:pPr marL="0" marR="0" lvl="0" indent="0" algn="l" defTabSz="914400" rtl="0" eaLnBrk="0" fontAlgn="base" latinLnBrk="0" hangingPunct="0">
              <a:lnSpc>
                <a:spcPct val="107000"/>
              </a:lnSpc>
              <a:spcBef>
                <a:spcPct val="0"/>
              </a:spcBef>
              <a:spcAft>
                <a:spcPts val="800"/>
              </a:spcAft>
              <a:buClrTx/>
              <a:buSzTx/>
              <a:buFontTx/>
              <a:buNone/>
              <a:tabLst/>
              <a:defRPr/>
            </a:pPr>
            <a:r>
              <a:rPr kumimoji="0" lang="en-AU" sz="700" b="0" i="0" u="none" strike="noStrike" kern="100" cap="none" spc="0" normalizeH="0" baseline="0" noProof="0">
                <a:ln>
                  <a:noFill/>
                </a:ln>
                <a:solidFill>
                  <a:srgbClr val="6D7676"/>
                </a:solidFill>
                <a:effectLst/>
                <a:uLnTx/>
                <a:uFillTx/>
                <a:latin typeface="Arial" panose="020B0604020202020204" pitchFamily="34" charset="0"/>
                <a:ea typeface="Calibri" panose="020F0502020204030204" pitchFamily="34" charset="0"/>
                <a:cs typeface="Arial" panose="020B0604020202020204" pitchFamily="34" charset="0"/>
              </a:rPr>
              <a:t>1. For range of multi-sector funds offered through IOOF MultiSeries and IOOF MultiMix, 2. 2023 Multi-Asset – Growth category Winner: IOOF MultiMix Growth Trust and 2023 Multi-Asset – Balanced category Winner: IOOF MultiMix Balanced Growth Trust. Winner in 3 categories in 2024 - MLC </a:t>
            </a:r>
            <a:r>
              <a:rPr kumimoji="0" lang="en-AU" sz="700" b="0" i="0" u="none" strike="noStrike" kern="100" cap="none" spc="0" normalizeH="0" baseline="0" noProof="0" err="1">
                <a:ln>
                  <a:noFill/>
                </a:ln>
                <a:solidFill>
                  <a:srgbClr val="6D7676"/>
                </a:solidFill>
                <a:effectLst/>
                <a:uLnTx/>
                <a:uFillTx/>
                <a:latin typeface="Arial" panose="020B0604020202020204" pitchFamily="34" charset="0"/>
                <a:ea typeface="Calibri" panose="020F0502020204030204" pitchFamily="34" charset="0"/>
                <a:cs typeface="Arial" panose="020B0604020202020204" pitchFamily="34" charset="0"/>
              </a:rPr>
              <a:t>MultiActive</a:t>
            </a:r>
            <a:r>
              <a:rPr kumimoji="0" lang="en-AU" sz="700" b="0" i="0" u="none" strike="noStrike" kern="100" cap="none" spc="0" normalizeH="0" baseline="0" noProof="0">
                <a:ln>
                  <a:noFill/>
                </a:ln>
                <a:solidFill>
                  <a:srgbClr val="6D7676"/>
                </a:solidFill>
                <a:effectLst/>
                <a:uLnTx/>
                <a:uFillTx/>
                <a:latin typeface="Arial" panose="020B0604020202020204" pitchFamily="34" charset="0"/>
                <a:ea typeface="Calibri" panose="020F0502020204030204" pitchFamily="34" charset="0"/>
                <a:cs typeface="Arial" panose="020B0604020202020204" pitchFamily="34" charset="0"/>
              </a:rPr>
              <a:t> Growth won Multi-Asset – Growth category for the fourth year in a row, MLC </a:t>
            </a:r>
            <a:r>
              <a:rPr kumimoji="0" lang="en-AU" sz="700" b="0" i="0" u="none" strike="noStrike" kern="100" cap="none" spc="0" normalizeH="0" baseline="0" noProof="0" err="1">
                <a:ln>
                  <a:noFill/>
                </a:ln>
                <a:solidFill>
                  <a:srgbClr val="6D7676"/>
                </a:solidFill>
                <a:effectLst/>
                <a:uLnTx/>
                <a:uFillTx/>
                <a:latin typeface="Arial" panose="020B0604020202020204" pitchFamily="34" charset="0"/>
                <a:ea typeface="Calibri" panose="020F0502020204030204" pitchFamily="34" charset="0"/>
                <a:cs typeface="Arial" panose="020B0604020202020204" pitchFamily="34" charset="0"/>
              </a:rPr>
              <a:t>MultiActive</a:t>
            </a:r>
            <a:r>
              <a:rPr kumimoji="0" lang="en-AU" sz="700" b="0" i="0" u="none" strike="noStrike" kern="100" cap="none" spc="0" normalizeH="0" baseline="0" noProof="0">
                <a:ln>
                  <a:noFill/>
                </a:ln>
                <a:solidFill>
                  <a:srgbClr val="6D7676"/>
                </a:solidFill>
                <a:effectLst/>
                <a:uLnTx/>
                <a:uFillTx/>
                <a:latin typeface="Arial" panose="020B0604020202020204" pitchFamily="34" charset="0"/>
                <a:ea typeface="Calibri" panose="020F0502020204030204" pitchFamily="34" charset="0"/>
                <a:cs typeface="Arial" panose="020B0604020202020204" pitchFamily="34" charset="0"/>
              </a:rPr>
              <a:t> Balanced won Multi-Asset – Balanced category for the third year in a row. MLC </a:t>
            </a:r>
            <a:r>
              <a:rPr kumimoji="0" lang="en-AU" sz="700" b="0" i="0" u="none" strike="noStrike" kern="100" cap="none" spc="0" normalizeH="0" baseline="0" noProof="0" err="1">
                <a:ln>
                  <a:noFill/>
                </a:ln>
                <a:solidFill>
                  <a:srgbClr val="6D7676"/>
                </a:solidFill>
                <a:effectLst/>
                <a:uLnTx/>
                <a:uFillTx/>
                <a:latin typeface="Arial" panose="020B0604020202020204" pitchFamily="34" charset="0"/>
                <a:ea typeface="Calibri" panose="020F0502020204030204" pitchFamily="34" charset="0"/>
                <a:cs typeface="Arial" panose="020B0604020202020204" pitchFamily="34" charset="0"/>
              </a:rPr>
              <a:t>MultiActive</a:t>
            </a:r>
            <a:r>
              <a:rPr kumimoji="0" lang="en-AU" sz="700" b="0" i="0" u="none" strike="noStrike" kern="100" cap="none" spc="0" normalizeH="0" baseline="0" noProof="0">
                <a:ln>
                  <a:noFill/>
                </a:ln>
                <a:solidFill>
                  <a:srgbClr val="6D7676"/>
                </a:solidFill>
                <a:effectLst/>
                <a:uLnTx/>
                <a:uFillTx/>
                <a:latin typeface="Arial" panose="020B0604020202020204" pitchFamily="34" charset="0"/>
                <a:ea typeface="Calibri" panose="020F0502020204030204" pitchFamily="34" charset="0"/>
                <a:cs typeface="Arial" panose="020B0604020202020204" pitchFamily="34" charset="0"/>
              </a:rPr>
              <a:t> Moderate won Multi-Asset – Capital Stable 3. IOOF MultiSeries suite of funds UPGRADED to Highly Recommended</a:t>
            </a:r>
            <a:r>
              <a:rPr kumimoji="0" lang="en-US" sz="700" b="0" i="0" u="none" strike="noStrike" kern="100" cap="none" spc="0" normalizeH="0" baseline="0" noProof="0">
                <a:ln>
                  <a:noFill/>
                </a:ln>
                <a:solidFill>
                  <a:srgbClr val="6D7676"/>
                </a:solidFill>
                <a:effectLst/>
                <a:uLnTx/>
                <a:uFillTx/>
                <a:latin typeface="Arial" panose="020B0604020202020204" pitchFamily="34" charset="0"/>
                <a:ea typeface="Calibri" panose="020F0502020204030204" pitchFamily="34" charset="0"/>
                <a:cs typeface="Arial" panose="020B0604020202020204" pitchFamily="34" charset="0"/>
              </a:rPr>
              <a:t> and IOOF </a:t>
            </a:r>
            <a:r>
              <a:rPr kumimoji="0" lang="en-AU" sz="700" b="0" i="0" u="none" strike="noStrike" kern="100" cap="none" spc="0" normalizeH="0" baseline="0" noProof="0">
                <a:ln>
                  <a:noFill/>
                </a:ln>
                <a:solidFill>
                  <a:srgbClr val="6D7676"/>
                </a:solidFill>
                <a:effectLst/>
                <a:uLnTx/>
                <a:uFillTx/>
                <a:latin typeface="Arial" panose="020B0604020202020204" pitchFamily="34" charset="0"/>
                <a:ea typeface="Calibri" panose="020F0502020204030204" pitchFamily="34" charset="0"/>
                <a:cs typeface="Arial" panose="020B0604020202020204" pitchFamily="34" charset="0"/>
              </a:rPr>
              <a:t>MultiMix,</a:t>
            </a:r>
            <a:r>
              <a:rPr kumimoji="0" lang="en-US" sz="700" b="0" i="0" u="none" strike="noStrike" kern="100" cap="none" spc="0" normalizeH="0" baseline="0" noProof="0">
                <a:ln>
                  <a:noFill/>
                </a:ln>
                <a:solidFill>
                  <a:srgbClr val="6D7676"/>
                </a:solidFill>
                <a:effectLst/>
                <a:uLnTx/>
                <a:uFillTx/>
                <a:latin typeface="Arial" panose="020B0604020202020204" pitchFamily="34" charset="0"/>
                <a:ea typeface="Calibri" panose="020F0502020204030204" pitchFamily="34" charset="0"/>
                <a:cs typeface="Arial" panose="020B0604020202020204" pitchFamily="34" charset="0"/>
              </a:rPr>
              <a:t> MLC Horizon 3-7, MLC Index Plus and MLC Inflation Plus retain 'Recommended' ratings 4. 2023 </a:t>
            </a:r>
            <a:r>
              <a:rPr kumimoji="0" lang="en-AU" sz="700" b="0" i="0" u="none" strike="noStrike" kern="100" cap="none" spc="0" normalizeH="0" baseline="0" noProof="0">
                <a:ln>
                  <a:noFill/>
                </a:ln>
                <a:solidFill>
                  <a:srgbClr val="6D7676"/>
                </a:solidFill>
                <a:effectLst/>
                <a:uLnTx/>
                <a:uFillTx/>
                <a:latin typeface="Arial" panose="020B0604020202020204" pitchFamily="34" charset="0"/>
                <a:ea typeface="Calibri" panose="020F0502020204030204" pitchFamily="34" charset="0"/>
                <a:cs typeface="Arial" panose="020B0604020202020204" pitchFamily="34" charset="0"/>
              </a:rPr>
              <a:t>Winner - Best Multi-sector growth fund - MLC Wholesale Horizon 7 Accelerated Growth Portfolio. 'Highly Commended’ - Antares Blue Chip Top 20 - SMA (Australian Equities SMA category) and Specialist Diversified Fixed Interest Fund (Global Fixed Income Fund category) 5. Winner - Multi-Asset – Diversified (2023 and 2024) – MLC Asset Management  Finalist - Multi-Asset – Real return – MLC Asset Management. 8. Winner - Multi-Asset – Diversified – MLC Asset Management  Finalist - Multi-Asset – Real return  (2023 and 2024)  – MLC Asset Management, Finalist Fund Manager of the Year 2024 6. Winner of Managed Account Manager of the Year 2024 – MLC Asset Management, ‘Highly commended’ IOOF Foundation Assertive Fund 2024 (Multi-Sector Growth category), ‘Finalist’ MLC Premium Growth 85 Model Portfolio (Multi-Sector Growth SMAs category), MLC Global Private Equity Fund (Private Equity category), MLC Navigator Access Pre Select Growth Fund (Multi-Sector Growth category), Antares Diversified Fixed Income Fund (Australian Fixed Income category).</a:t>
            </a:r>
          </a:p>
        </p:txBody>
      </p:sp>
      <p:pic>
        <p:nvPicPr>
          <p:cNvPr id="86035" name="Picture 86034" descr="Logo&#10;&#10;Description automatically generated with low confidence">
            <a:extLst>
              <a:ext uri="{FF2B5EF4-FFF2-40B4-BE49-F238E27FC236}">
                <a16:creationId xmlns:a16="http://schemas.microsoft.com/office/drawing/2014/main" id="{BD5238D5-F0F1-4579-F47D-FECB746CA1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054" y="1294454"/>
            <a:ext cx="746422" cy="801955"/>
          </a:xfrm>
          <a:prstGeom prst="rect">
            <a:avLst/>
          </a:prstGeom>
        </p:spPr>
      </p:pic>
      <p:pic>
        <p:nvPicPr>
          <p:cNvPr id="86036" name="Picture 86035" descr="A green apple with black text&#10;&#10;Description automatically generated with low confidence">
            <a:extLst>
              <a:ext uri="{FF2B5EF4-FFF2-40B4-BE49-F238E27FC236}">
                <a16:creationId xmlns:a16="http://schemas.microsoft.com/office/drawing/2014/main" id="{FAF533A3-A41D-8D71-7A06-D77AE6A344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111" y="2852657"/>
            <a:ext cx="720000" cy="720000"/>
          </a:xfrm>
          <a:prstGeom prst="rect">
            <a:avLst/>
          </a:prstGeom>
        </p:spPr>
      </p:pic>
      <p:pic>
        <p:nvPicPr>
          <p:cNvPr id="86041" name="Picture 86040">
            <a:extLst>
              <a:ext uri="{FF2B5EF4-FFF2-40B4-BE49-F238E27FC236}">
                <a16:creationId xmlns:a16="http://schemas.microsoft.com/office/drawing/2014/main" id="{624015B1-DD8F-C038-C51E-457B91DB50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7335" y="3945452"/>
            <a:ext cx="640855" cy="486164"/>
          </a:xfrm>
          <a:prstGeom prst="rect">
            <a:avLst/>
          </a:prstGeom>
        </p:spPr>
      </p:pic>
      <p:pic>
        <p:nvPicPr>
          <p:cNvPr id="86042" name="Picture 4" descr="Zenith maintains “Recommended” rating for the Flinders Emerging Companies  Fund - Warakirri Asset Management">
            <a:extLst>
              <a:ext uri="{FF2B5EF4-FFF2-40B4-BE49-F238E27FC236}">
                <a16:creationId xmlns:a16="http://schemas.microsoft.com/office/drawing/2014/main" id="{CE2507B4-FD29-B959-D5C3-EB161245A1B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227824" y="3935124"/>
            <a:ext cx="660689" cy="482836"/>
          </a:xfrm>
          <a:prstGeom prst="rect">
            <a:avLst/>
          </a:prstGeom>
          <a:noFill/>
          <a:extLst>
            <a:ext uri="{909E8E84-426E-40DD-AFC4-6F175D3DCCD1}">
              <a14:hiddenFill xmlns:a14="http://schemas.microsoft.com/office/drawing/2010/main">
                <a:solidFill>
                  <a:srgbClr val="FFFFFF"/>
                </a:solidFill>
              </a14:hiddenFill>
            </a:ext>
          </a:extLst>
        </p:spPr>
      </p:pic>
      <p:sp>
        <p:nvSpPr>
          <p:cNvPr id="48" name="Oval 47">
            <a:extLst>
              <a:ext uri="{FF2B5EF4-FFF2-40B4-BE49-F238E27FC236}">
                <a16:creationId xmlns:a16="http://schemas.microsoft.com/office/drawing/2014/main" id="{D77CBB88-43B9-ADCD-0757-99071F3DB3D8}"/>
              </a:ext>
            </a:extLst>
          </p:cNvPr>
          <p:cNvSpPr>
            <a:spLocks noChangeAspect="1"/>
          </p:cNvSpPr>
          <p:nvPr/>
        </p:nvSpPr>
        <p:spPr>
          <a:xfrm>
            <a:off x="1500116" y="1991976"/>
            <a:ext cx="129600" cy="129600"/>
          </a:xfrm>
          <a:prstGeom prst="ellipse">
            <a:avLst/>
          </a:prstGeom>
          <a:solidFill>
            <a:schemeClr val="tx2"/>
          </a:solidFill>
          <a:ln w="412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86073" name="Group 86072">
            <a:extLst>
              <a:ext uri="{FF2B5EF4-FFF2-40B4-BE49-F238E27FC236}">
                <a16:creationId xmlns:a16="http://schemas.microsoft.com/office/drawing/2014/main" id="{21C79974-920E-5875-253A-1D2CEB1D5C2C}"/>
              </a:ext>
            </a:extLst>
          </p:cNvPr>
          <p:cNvGrpSpPr>
            <a:grpSpLocks noChangeAspect="1"/>
          </p:cNvGrpSpPr>
          <p:nvPr/>
        </p:nvGrpSpPr>
        <p:grpSpPr>
          <a:xfrm>
            <a:off x="5733701" y="1972888"/>
            <a:ext cx="1453886" cy="684000"/>
            <a:chOff x="8343072" y="4851187"/>
            <a:chExt cx="1530407" cy="720000"/>
          </a:xfrm>
        </p:grpSpPr>
        <p:pic>
          <p:nvPicPr>
            <p:cNvPr id="86058" name="Picture 86057" descr="A blue circle with white text and a black background&#10;&#10;Description automatically generated">
              <a:extLst>
                <a:ext uri="{FF2B5EF4-FFF2-40B4-BE49-F238E27FC236}">
                  <a16:creationId xmlns:a16="http://schemas.microsoft.com/office/drawing/2014/main" id="{8CBF4A90-8A91-17A6-2FC6-70C9A64BAF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43072" y="4851187"/>
              <a:ext cx="720000" cy="720000"/>
            </a:xfrm>
            <a:prstGeom prst="rect">
              <a:avLst/>
            </a:prstGeom>
          </p:spPr>
        </p:pic>
        <p:pic>
          <p:nvPicPr>
            <p:cNvPr id="86060" name="Picture 86059" descr="A green circle with white text and a black background&#10;&#10;Description automatically generated">
              <a:extLst>
                <a:ext uri="{FF2B5EF4-FFF2-40B4-BE49-F238E27FC236}">
                  <a16:creationId xmlns:a16="http://schemas.microsoft.com/office/drawing/2014/main" id="{03CFACAD-0632-2243-1B54-5977D0C6E39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53480" y="4851187"/>
              <a:ext cx="719999" cy="720000"/>
            </a:xfrm>
            <a:prstGeom prst="rect">
              <a:avLst/>
            </a:prstGeom>
          </p:spPr>
        </p:pic>
      </p:grpSp>
      <p:pic>
        <p:nvPicPr>
          <p:cNvPr id="86068" name="Picture 86067" descr="A blue diamond shaped logo&#10;&#10;Description automatically generated">
            <a:extLst>
              <a:ext uri="{FF2B5EF4-FFF2-40B4-BE49-F238E27FC236}">
                <a16:creationId xmlns:a16="http://schemas.microsoft.com/office/drawing/2014/main" id="{06971E9F-D681-9CB4-197C-9A874D883DF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27587" y="3024663"/>
            <a:ext cx="1607164" cy="648000"/>
          </a:xfrm>
          <a:prstGeom prst="rect">
            <a:avLst/>
          </a:prstGeom>
        </p:spPr>
      </p:pic>
      <p:grpSp>
        <p:nvGrpSpPr>
          <p:cNvPr id="86076" name="Group 86075">
            <a:extLst>
              <a:ext uri="{FF2B5EF4-FFF2-40B4-BE49-F238E27FC236}">
                <a16:creationId xmlns:a16="http://schemas.microsoft.com/office/drawing/2014/main" id="{D48ED49A-05A8-C0C0-3914-CE070310B003}"/>
              </a:ext>
            </a:extLst>
          </p:cNvPr>
          <p:cNvGrpSpPr>
            <a:grpSpLocks noChangeAspect="1"/>
          </p:cNvGrpSpPr>
          <p:nvPr/>
        </p:nvGrpSpPr>
        <p:grpSpPr>
          <a:xfrm>
            <a:off x="5589828" y="1166021"/>
            <a:ext cx="1446612" cy="684000"/>
            <a:chOff x="8348016" y="1259466"/>
            <a:chExt cx="1526203" cy="721633"/>
          </a:xfrm>
        </p:grpSpPr>
        <p:pic>
          <p:nvPicPr>
            <p:cNvPr id="86077" name="Picture 86076" descr="A blue circle with white text and a black background&#10;&#10;Description automatically generated">
              <a:extLst>
                <a:ext uri="{FF2B5EF4-FFF2-40B4-BE49-F238E27FC236}">
                  <a16:creationId xmlns:a16="http://schemas.microsoft.com/office/drawing/2014/main" id="{E880BAB4-A726-2A8A-406B-294E25CB670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48016" y="1260361"/>
              <a:ext cx="720738" cy="720738"/>
            </a:xfrm>
            <a:prstGeom prst="rect">
              <a:avLst/>
            </a:prstGeom>
          </p:spPr>
        </p:pic>
        <p:pic>
          <p:nvPicPr>
            <p:cNvPr id="86078" name="Picture 86077" descr="A green circle with white text and a black background&#10;&#10;Description automatically generated">
              <a:extLst>
                <a:ext uri="{FF2B5EF4-FFF2-40B4-BE49-F238E27FC236}">
                  <a16:creationId xmlns:a16="http://schemas.microsoft.com/office/drawing/2014/main" id="{875C70F9-B9D7-8BEF-6146-F0A6724659A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53480" y="1259466"/>
              <a:ext cx="720739" cy="720739"/>
            </a:xfrm>
            <a:prstGeom prst="rect">
              <a:avLst/>
            </a:prstGeom>
          </p:spPr>
        </p:pic>
      </p:grpSp>
      <p:sp>
        <p:nvSpPr>
          <p:cNvPr id="86081" name="Rectangle 86080">
            <a:extLst>
              <a:ext uri="{FF2B5EF4-FFF2-40B4-BE49-F238E27FC236}">
                <a16:creationId xmlns:a16="http://schemas.microsoft.com/office/drawing/2014/main" id="{754859A0-D2FC-ADEF-8538-50D1FCC1489A}"/>
              </a:ext>
            </a:extLst>
          </p:cNvPr>
          <p:cNvSpPr/>
          <p:nvPr/>
        </p:nvSpPr>
        <p:spPr>
          <a:xfrm>
            <a:off x="7502147" y="1336784"/>
            <a:ext cx="3184184" cy="664717"/>
          </a:xfrm>
          <a:prstGeom prst="rect">
            <a:avLst/>
          </a:prstGeom>
        </p:spPr>
        <p:txBody>
          <a:bodyPr wrap="square" lIns="0" tIns="0" rIns="0" bIns="0" anchor="t" anchorCtr="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Georgia" panose="02040502050405020303" pitchFamily="18" charset="0"/>
                <a:ea typeface="Charlie Std Reg" pitchFamily="2" charset="77"/>
                <a:cs typeface="Arial" panose="020B0604020202020204" pitchFamily="34" charset="0"/>
              </a:rPr>
              <a:t>2023/2024 – Zenith Fund Awards</a:t>
            </a:r>
            <a:r>
              <a:rPr kumimoji="0" lang="en-US" sz="1400" b="0" i="0" u="none" strike="noStrike" kern="1200" cap="none" spc="0" normalizeH="0" baseline="30000" noProof="0">
                <a:ln>
                  <a:noFill/>
                </a:ln>
                <a:solidFill>
                  <a:srgbClr val="000000"/>
                </a:solidFill>
                <a:effectLst/>
                <a:uLnTx/>
                <a:uFillTx/>
                <a:latin typeface="Georgia" panose="02040502050405020303" pitchFamily="18" charset="0"/>
                <a:ea typeface="Charlie Std Reg" pitchFamily="2" charset="77"/>
                <a:cs typeface="Arial" panose="020B0604020202020204" pitchFamily="34" charset="0"/>
              </a:rPr>
              <a:t>5</a:t>
            </a:r>
            <a:r>
              <a:rPr kumimoji="0" lang="en-US" sz="1400" b="0" i="0" u="none" strike="noStrike" kern="1200" cap="none" spc="0" normalizeH="0" baseline="0" noProof="0">
                <a:ln>
                  <a:noFill/>
                </a:ln>
                <a:solidFill>
                  <a:srgbClr val="000000"/>
                </a:solidFill>
                <a:effectLst/>
                <a:uLnTx/>
                <a:uFillTx/>
                <a:latin typeface="Georgia" panose="02040502050405020303" pitchFamily="18" charset="0"/>
                <a:ea typeface="Charlie Std Reg" pitchFamily="2" charset="77"/>
                <a:cs typeface="Arial" panose="020B0604020202020204" pitchFamily="34" charset="0"/>
              </a:rPr>
              <a:t> </a:t>
            </a:r>
          </a:p>
          <a:p>
            <a:pPr marL="144000" marR="0" lvl="0" indent="-144000" algn="l" defTabSz="914400" rtl="0" eaLnBrk="0" fontAlgn="base" latinLnBrk="0" hangingPunct="0">
              <a:lnSpc>
                <a:spcPct val="110000"/>
              </a:lnSpc>
              <a:spcBef>
                <a:spcPct val="0"/>
              </a:spcBef>
              <a:spcAft>
                <a:spcPct val="0"/>
              </a:spcAft>
              <a:buClr>
                <a:srgbClr val="D34500"/>
              </a:buClr>
              <a:buSzPct val="122000"/>
              <a:buFont typeface="Arial" panose="020B0604020202020204" pitchFamily="34" charset="0"/>
              <a:buChar char="•"/>
              <a:tabLst/>
              <a:defRPr/>
            </a:pPr>
            <a:r>
              <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rPr>
              <a:t>Winner – Multi-Asset – Diversified (2023 &amp; 2024)</a:t>
            </a:r>
          </a:p>
          <a:p>
            <a:pPr marL="144000" marR="0" lvl="0" indent="-144000" algn="l" defTabSz="914400" rtl="0" eaLnBrk="0" fontAlgn="base" latinLnBrk="0" hangingPunct="0">
              <a:lnSpc>
                <a:spcPct val="110000"/>
              </a:lnSpc>
              <a:spcBef>
                <a:spcPct val="0"/>
              </a:spcBef>
              <a:spcAft>
                <a:spcPct val="0"/>
              </a:spcAft>
              <a:buClr>
                <a:srgbClr val="D34500"/>
              </a:buClr>
              <a:buSzPct val="122000"/>
              <a:buFont typeface="Arial" panose="020B0604020202020204" pitchFamily="34" charset="0"/>
              <a:buChar char="•"/>
              <a:tabLst/>
              <a:defRPr/>
            </a:pPr>
            <a:r>
              <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rPr>
              <a:t>Finalist – Multi-Asset – Real return (2023 &amp; 2024)</a:t>
            </a:r>
          </a:p>
          <a:p>
            <a:pPr marL="144000" marR="0" lvl="0" indent="-144000" algn="l" defTabSz="914400" rtl="0" eaLnBrk="0" fontAlgn="base" latinLnBrk="0" hangingPunct="0">
              <a:lnSpc>
                <a:spcPct val="110000"/>
              </a:lnSpc>
              <a:spcBef>
                <a:spcPct val="0"/>
              </a:spcBef>
              <a:spcAft>
                <a:spcPct val="0"/>
              </a:spcAft>
              <a:buClr>
                <a:srgbClr val="D34500"/>
              </a:buClr>
              <a:buSzPct val="122000"/>
              <a:buFont typeface="Arial" panose="020B0604020202020204" pitchFamily="34" charset="0"/>
              <a:buChar char="•"/>
              <a:tabLst/>
              <a:defRPr/>
            </a:pPr>
            <a:r>
              <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rPr>
              <a:t>Finalist – Fund Manager of the Year 2024</a:t>
            </a:r>
          </a:p>
          <a:p>
            <a:pPr marL="0" marR="0" lvl="0" indent="0" algn="l" defTabSz="914400" rtl="0" eaLnBrk="0" fontAlgn="base" latinLnBrk="0" hangingPunct="0">
              <a:lnSpc>
                <a:spcPct val="110000"/>
              </a:lnSpc>
              <a:spcBef>
                <a:spcPct val="0"/>
              </a:spcBef>
              <a:spcAft>
                <a:spcPct val="0"/>
              </a:spcAft>
              <a:buClr>
                <a:srgbClr val="D34500"/>
              </a:buClr>
              <a:buSzPct val="122000"/>
              <a:buFontTx/>
              <a:buNone/>
              <a:tabLst/>
              <a:defRPr/>
            </a:pPr>
            <a:endPar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86084" name="Rectangle 86083">
            <a:extLst>
              <a:ext uri="{FF2B5EF4-FFF2-40B4-BE49-F238E27FC236}">
                <a16:creationId xmlns:a16="http://schemas.microsoft.com/office/drawing/2014/main" id="{76190C61-A774-F96E-A3FF-8BBB15878A92}"/>
              </a:ext>
            </a:extLst>
          </p:cNvPr>
          <p:cNvSpPr/>
          <p:nvPr/>
        </p:nvSpPr>
        <p:spPr>
          <a:xfrm>
            <a:off x="7927807" y="3008238"/>
            <a:ext cx="3668798" cy="1143676"/>
          </a:xfrm>
          <a:prstGeom prst="rect">
            <a:avLst/>
          </a:prstGeom>
        </p:spPr>
        <p:txBody>
          <a:bodyPr wrap="square" lIns="0" tIns="0" rIns="0" bIns="0" anchor="t" anchorCtr="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50" b="0" i="0" u="none" strike="noStrike" kern="1200" cap="none" spc="0" normalizeH="0" baseline="0" noProof="0">
                <a:ln>
                  <a:noFill/>
                </a:ln>
                <a:solidFill>
                  <a:srgbClr val="000000"/>
                </a:solidFill>
                <a:effectLst/>
                <a:uLnTx/>
                <a:uFillTx/>
                <a:latin typeface="Georgia" panose="02040502050405020303" pitchFamily="18" charset="0"/>
                <a:ea typeface="Charlie Std Reg" pitchFamily="2" charset="77"/>
                <a:cs typeface="Arial" panose="020B0604020202020204" pitchFamily="34" charset="0"/>
              </a:rPr>
              <a:t>2024 - Financial Newswire FM of the Year Awards</a:t>
            </a:r>
            <a:r>
              <a:rPr kumimoji="0" lang="en-US" sz="1400" b="0" i="0" u="none" strike="noStrike" kern="1200" cap="none" spc="0" normalizeH="0" baseline="30000" noProof="0">
                <a:ln>
                  <a:noFill/>
                </a:ln>
                <a:solidFill>
                  <a:srgbClr val="000000"/>
                </a:solidFill>
                <a:effectLst/>
                <a:uLnTx/>
                <a:uFillTx/>
                <a:latin typeface="Georgia" panose="02040502050405020303" pitchFamily="18" charset="0"/>
                <a:ea typeface="+mn-ea"/>
                <a:cs typeface="Arial" panose="020B0604020202020204" pitchFamily="34" charset="0"/>
              </a:rPr>
              <a:t>6</a:t>
            </a:r>
            <a:r>
              <a:rPr kumimoji="0" lang="en-US" sz="1250" b="0" i="0" u="none" strike="noStrike" kern="1200" cap="none" spc="0" normalizeH="0" baseline="0" noProof="0">
                <a:ln>
                  <a:noFill/>
                </a:ln>
                <a:solidFill>
                  <a:srgbClr val="000000"/>
                </a:solidFill>
                <a:effectLst/>
                <a:uLnTx/>
                <a:uFillTx/>
                <a:latin typeface="Georgia" panose="02040502050405020303" pitchFamily="18" charset="0"/>
                <a:ea typeface="Charlie Std Reg" pitchFamily="2" charset="77"/>
                <a:cs typeface="Arial" panose="020B0604020202020204" pitchFamily="34" charset="0"/>
              </a:rPr>
              <a:t> </a:t>
            </a:r>
          </a:p>
          <a:p>
            <a:pPr marL="144000" marR="0" lvl="0" indent="-144000" algn="l" defTabSz="914400" rtl="0" eaLnBrk="0" fontAlgn="base" latinLnBrk="0" hangingPunct="0">
              <a:lnSpc>
                <a:spcPct val="110000"/>
              </a:lnSpc>
              <a:spcBef>
                <a:spcPct val="0"/>
              </a:spcBef>
              <a:spcAft>
                <a:spcPct val="0"/>
              </a:spcAft>
              <a:buClr>
                <a:srgbClr val="D34500"/>
              </a:buClr>
              <a:buSzPct val="122000"/>
              <a:buFont typeface="Arial" panose="020B0604020202020204" pitchFamily="34" charset="0"/>
              <a:buChar char="•"/>
              <a:tabLst/>
              <a:defRPr/>
            </a:pPr>
            <a:r>
              <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rPr>
              <a:t>Winner – Managed Account Manager of the Year</a:t>
            </a:r>
          </a:p>
          <a:p>
            <a:pPr marL="144000" marR="0" lvl="0" indent="-144000" algn="l" defTabSz="914400" rtl="0" eaLnBrk="0" fontAlgn="base" latinLnBrk="0" hangingPunct="0">
              <a:lnSpc>
                <a:spcPct val="110000"/>
              </a:lnSpc>
              <a:spcBef>
                <a:spcPct val="0"/>
              </a:spcBef>
              <a:spcAft>
                <a:spcPct val="0"/>
              </a:spcAft>
              <a:buClr>
                <a:srgbClr val="D34500"/>
              </a:buClr>
              <a:buSzPct val="122000"/>
              <a:buFont typeface="Arial" panose="020B0604020202020204" pitchFamily="34" charset="0"/>
              <a:buChar char="•"/>
              <a:tabLst/>
              <a:defRPr/>
            </a:pPr>
            <a:r>
              <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rPr>
              <a:t>Highly commended – Multi-Sector Growth </a:t>
            </a:r>
          </a:p>
          <a:p>
            <a:pPr marL="144000" marR="0" lvl="0" indent="-144000" algn="l" defTabSz="914400" rtl="0" eaLnBrk="0" fontAlgn="base" latinLnBrk="0" hangingPunct="0">
              <a:lnSpc>
                <a:spcPct val="110000"/>
              </a:lnSpc>
              <a:spcBef>
                <a:spcPct val="0"/>
              </a:spcBef>
              <a:spcAft>
                <a:spcPct val="0"/>
              </a:spcAft>
              <a:buClr>
                <a:srgbClr val="D34500"/>
              </a:buClr>
              <a:buSzPct val="122000"/>
              <a:buFont typeface="Arial" panose="020B0604020202020204" pitchFamily="34" charset="0"/>
              <a:buChar char="•"/>
              <a:tabLst/>
              <a:defRPr/>
            </a:pPr>
            <a:r>
              <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rPr>
              <a:t>Finalist – Multi-Sector Growth SMAs, Private Equity, Multi-Sector Growth, Australian Fixed Income (Antares)</a:t>
            </a:r>
          </a:p>
          <a:p>
            <a:pPr marL="144000" marR="0" lvl="0" indent="-144000" algn="l" defTabSz="914400" rtl="0" eaLnBrk="0" fontAlgn="base" latinLnBrk="0" hangingPunct="0">
              <a:lnSpc>
                <a:spcPct val="110000"/>
              </a:lnSpc>
              <a:spcBef>
                <a:spcPct val="0"/>
              </a:spcBef>
              <a:spcAft>
                <a:spcPct val="0"/>
              </a:spcAft>
              <a:buClr>
                <a:srgbClr val="D34500"/>
              </a:buClr>
              <a:buSzPct val="122000"/>
              <a:buFont typeface="Arial" panose="020B0604020202020204" pitchFamily="34" charset="0"/>
              <a:buChar char="•"/>
              <a:tabLst/>
              <a:defRPr/>
            </a:pPr>
            <a:endPar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endParaRPr>
          </a:p>
          <a:p>
            <a:pPr marL="144000" marR="0" lvl="0" indent="-144000" algn="l" defTabSz="914400" rtl="0" eaLnBrk="0" fontAlgn="base" latinLnBrk="0" hangingPunct="0">
              <a:lnSpc>
                <a:spcPct val="110000"/>
              </a:lnSpc>
              <a:spcBef>
                <a:spcPct val="0"/>
              </a:spcBef>
              <a:spcAft>
                <a:spcPct val="0"/>
              </a:spcAft>
              <a:buClr>
                <a:srgbClr val="D34500"/>
              </a:buClr>
              <a:buSzPct val="122000"/>
              <a:buFont typeface="Arial" panose="020B0604020202020204" pitchFamily="34" charset="0"/>
              <a:buChar char="•"/>
              <a:tabLst/>
              <a:defRPr/>
            </a:pPr>
            <a:endPar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4" name="Oval 33">
            <a:extLst>
              <a:ext uri="{FF2B5EF4-FFF2-40B4-BE49-F238E27FC236}">
                <a16:creationId xmlns:a16="http://schemas.microsoft.com/office/drawing/2014/main" id="{1F29EA65-F4A7-BBFC-3651-B5D66C9F0888}"/>
              </a:ext>
            </a:extLst>
          </p:cNvPr>
          <p:cNvSpPr>
            <a:spLocks noChangeAspect="1"/>
          </p:cNvSpPr>
          <p:nvPr/>
        </p:nvSpPr>
        <p:spPr>
          <a:xfrm>
            <a:off x="1381956" y="1398494"/>
            <a:ext cx="129600" cy="129600"/>
          </a:xfrm>
          <a:prstGeom prst="ellipse">
            <a:avLst/>
          </a:prstGeom>
          <a:solidFill>
            <a:schemeClr val="tx2"/>
          </a:solidFill>
          <a:ln w="412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86098" name="Straight Connector 86097">
            <a:extLst>
              <a:ext uri="{FF2B5EF4-FFF2-40B4-BE49-F238E27FC236}">
                <a16:creationId xmlns:a16="http://schemas.microsoft.com/office/drawing/2014/main" id="{8CB38CA9-943B-A995-419C-599F0C4F1FF5}"/>
              </a:ext>
            </a:extLst>
          </p:cNvPr>
          <p:cNvCxnSpPr>
            <a:cxnSpLocks/>
          </p:cNvCxnSpPr>
          <p:nvPr/>
        </p:nvCxnSpPr>
        <p:spPr>
          <a:xfrm>
            <a:off x="7241510" y="1452622"/>
            <a:ext cx="796704" cy="4068594"/>
          </a:xfrm>
          <a:prstGeom prst="line">
            <a:avLst/>
          </a:prstGeom>
          <a:ln w="12700" cap="rnd">
            <a:solidFill>
              <a:schemeClr val="tx2"/>
            </a:solidFill>
            <a:prstDash val="sysDot"/>
            <a:headEnd w="sm" len="sm"/>
          </a:ln>
        </p:spPr>
        <p:style>
          <a:lnRef idx="1">
            <a:schemeClr val="accent1"/>
          </a:lnRef>
          <a:fillRef idx="0">
            <a:schemeClr val="accent1"/>
          </a:fillRef>
          <a:effectRef idx="0">
            <a:schemeClr val="accent1"/>
          </a:effectRef>
          <a:fontRef idx="minor">
            <a:schemeClr val="tx1"/>
          </a:fontRef>
        </p:style>
      </p:cxnSp>
      <p:sp>
        <p:nvSpPr>
          <p:cNvPr id="86080" name="Oval 86079">
            <a:extLst>
              <a:ext uri="{FF2B5EF4-FFF2-40B4-BE49-F238E27FC236}">
                <a16:creationId xmlns:a16="http://schemas.microsoft.com/office/drawing/2014/main" id="{126E52C0-3167-3027-6CC0-B82099B6EE49}"/>
              </a:ext>
            </a:extLst>
          </p:cNvPr>
          <p:cNvSpPr>
            <a:spLocks noChangeAspect="1"/>
          </p:cNvSpPr>
          <p:nvPr/>
        </p:nvSpPr>
        <p:spPr>
          <a:xfrm>
            <a:off x="7175701" y="1387822"/>
            <a:ext cx="129600" cy="129600"/>
          </a:xfrm>
          <a:prstGeom prst="ellipse">
            <a:avLst/>
          </a:prstGeom>
          <a:solidFill>
            <a:schemeClr val="tx2"/>
          </a:solidFill>
          <a:ln w="412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6085" name="Oval 86084">
            <a:extLst>
              <a:ext uri="{FF2B5EF4-FFF2-40B4-BE49-F238E27FC236}">
                <a16:creationId xmlns:a16="http://schemas.microsoft.com/office/drawing/2014/main" id="{EAC93620-B77E-2E0A-6125-E57D136F648C}"/>
              </a:ext>
            </a:extLst>
          </p:cNvPr>
          <p:cNvSpPr>
            <a:spLocks noChangeAspect="1"/>
          </p:cNvSpPr>
          <p:nvPr/>
        </p:nvSpPr>
        <p:spPr>
          <a:xfrm>
            <a:off x="7512280" y="3095004"/>
            <a:ext cx="129600" cy="129600"/>
          </a:xfrm>
          <a:prstGeom prst="ellipse">
            <a:avLst/>
          </a:prstGeom>
          <a:solidFill>
            <a:schemeClr val="tx2"/>
          </a:solidFill>
          <a:ln w="412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6087" name="Oval 86086">
            <a:extLst>
              <a:ext uri="{FF2B5EF4-FFF2-40B4-BE49-F238E27FC236}">
                <a16:creationId xmlns:a16="http://schemas.microsoft.com/office/drawing/2014/main" id="{7526921F-F451-B215-9C44-7EC8C2D8474F}"/>
              </a:ext>
            </a:extLst>
          </p:cNvPr>
          <p:cNvSpPr>
            <a:spLocks noChangeAspect="1"/>
          </p:cNvSpPr>
          <p:nvPr/>
        </p:nvSpPr>
        <p:spPr>
          <a:xfrm>
            <a:off x="7764663" y="4377637"/>
            <a:ext cx="129600" cy="129600"/>
          </a:xfrm>
          <a:prstGeom prst="ellipse">
            <a:avLst/>
          </a:prstGeom>
          <a:solidFill>
            <a:schemeClr val="tx2"/>
          </a:solidFill>
          <a:ln w="412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TextBox 3">
            <a:extLst>
              <a:ext uri="{FF2B5EF4-FFF2-40B4-BE49-F238E27FC236}">
                <a16:creationId xmlns:a16="http://schemas.microsoft.com/office/drawing/2014/main" id="{94D5ACA3-4B5D-8F62-98D4-8855160DF28D}"/>
              </a:ext>
            </a:extLst>
          </p:cNvPr>
          <p:cNvSpPr txBox="1"/>
          <p:nvPr/>
        </p:nvSpPr>
        <p:spPr>
          <a:xfrm>
            <a:off x="8151995" y="4553964"/>
            <a:ext cx="7812860" cy="967252"/>
          </a:xfrm>
          <a:prstGeom prst="rect">
            <a:avLst/>
          </a:prstGeom>
          <a:noFill/>
        </p:spPr>
        <p:txBody>
          <a:bodyPr wrap="square">
            <a:spAutoFit/>
          </a:bodyPr>
          <a:lstStyle/>
          <a:p>
            <a:pPr marL="144000" marR="0" lvl="0" indent="-144000" algn="l" defTabSz="914400" rtl="0" eaLnBrk="0" fontAlgn="base" latinLnBrk="0" hangingPunct="0">
              <a:lnSpc>
                <a:spcPct val="110000"/>
              </a:lnSpc>
              <a:spcBef>
                <a:spcPct val="0"/>
              </a:spcBef>
              <a:spcAft>
                <a:spcPct val="0"/>
              </a:spcAft>
              <a:buClr>
                <a:srgbClr val="D34500"/>
              </a:buClr>
              <a:buSzPct val="122000"/>
              <a:buFont typeface="Arial" panose="020B0604020202020204" pitchFamily="34" charset="0"/>
              <a:buChar char="•"/>
              <a:tabLst>
                <a:tab pos="457200" algn="l"/>
              </a:tabLst>
              <a:defRPr/>
            </a:pPr>
            <a:r>
              <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rPr>
              <a:t>Winner – Best growth fund</a:t>
            </a:r>
          </a:p>
          <a:p>
            <a:pPr marL="144000" marR="0" lvl="0" indent="-144000" algn="l" defTabSz="914400" rtl="0" eaLnBrk="0" fontAlgn="base" latinLnBrk="0" hangingPunct="0">
              <a:lnSpc>
                <a:spcPct val="110000"/>
              </a:lnSpc>
              <a:spcBef>
                <a:spcPct val="0"/>
              </a:spcBef>
              <a:spcAft>
                <a:spcPct val="0"/>
              </a:spcAft>
              <a:buClr>
                <a:srgbClr val="D34500"/>
              </a:buClr>
              <a:buSzPct val="122000"/>
              <a:buFont typeface="Arial" panose="020B0604020202020204" pitchFamily="34" charset="0"/>
              <a:buChar char="•"/>
              <a:tabLst>
                <a:tab pos="457200" algn="l"/>
              </a:tabLst>
              <a:defRPr/>
            </a:pPr>
            <a:r>
              <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rPr>
              <a:t>Winner - Best balanced fund</a:t>
            </a:r>
          </a:p>
          <a:p>
            <a:pPr marL="144000" marR="0" lvl="0" indent="-144000" algn="l" defTabSz="914400" rtl="0" eaLnBrk="0" fontAlgn="base" latinLnBrk="0" hangingPunct="0">
              <a:lnSpc>
                <a:spcPct val="110000"/>
              </a:lnSpc>
              <a:spcBef>
                <a:spcPct val="0"/>
              </a:spcBef>
              <a:spcAft>
                <a:spcPct val="0"/>
              </a:spcAft>
              <a:buClr>
                <a:srgbClr val="D34500"/>
              </a:buClr>
              <a:buSzPct val="122000"/>
              <a:buFont typeface="Arial" panose="020B0604020202020204" pitchFamily="34" charset="0"/>
              <a:buChar char="•"/>
              <a:tabLst>
                <a:tab pos="457200" algn="l"/>
              </a:tabLst>
              <a:defRPr/>
            </a:pPr>
            <a:r>
              <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rPr>
              <a:t>Winner – Best capital stable fund</a:t>
            </a:r>
          </a:p>
          <a:p>
            <a:pPr marL="144000" marR="0" lvl="0" indent="-144000" algn="l" defTabSz="914400" rtl="0" eaLnBrk="0" fontAlgn="base" latinLnBrk="0" hangingPunct="0">
              <a:lnSpc>
                <a:spcPct val="110000"/>
              </a:lnSpc>
              <a:spcBef>
                <a:spcPct val="0"/>
              </a:spcBef>
              <a:spcAft>
                <a:spcPct val="0"/>
              </a:spcAft>
              <a:buClr>
                <a:srgbClr val="D34500"/>
              </a:buClr>
              <a:buSzPct val="122000"/>
              <a:buFont typeface="Arial" panose="020B0604020202020204" pitchFamily="34" charset="0"/>
              <a:buChar char="•"/>
              <a:tabLst>
                <a:tab pos="457200" algn="l"/>
              </a:tabLst>
              <a:defRPr/>
            </a:pPr>
            <a:r>
              <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rPr>
              <a:t>Winner - Best Australian Listed Property fund</a:t>
            </a:r>
          </a:p>
          <a:p>
            <a:pPr marL="144000" marR="0" lvl="0" indent="-144000" algn="l" defTabSz="914400" rtl="0" eaLnBrk="0" fontAlgn="base" latinLnBrk="0" hangingPunct="0">
              <a:lnSpc>
                <a:spcPct val="110000"/>
              </a:lnSpc>
              <a:spcBef>
                <a:spcPct val="0"/>
              </a:spcBef>
              <a:spcAft>
                <a:spcPct val="0"/>
              </a:spcAft>
              <a:buClr>
                <a:srgbClr val="D34500"/>
              </a:buClr>
              <a:buSzPct val="122000"/>
              <a:buFont typeface="Arial" panose="020B0604020202020204" pitchFamily="34" charset="0"/>
              <a:buChar char="•"/>
              <a:tabLst>
                <a:tab pos="457200" algn="l"/>
              </a:tabLst>
              <a:defRPr/>
            </a:pPr>
            <a:r>
              <a:rPr kumimoji="0" lang="en-AU" sz="1050" b="0" i="0" u="none" strike="noStrike" kern="1200" cap="none" spc="0" normalizeH="0" baseline="0" noProof="0">
                <a:ln>
                  <a:noFill/>
                </a:ln>
                <a:solidFill>
                  <a:srgbClr val="6D7676"/>
                </a:solidFill>
                <a:effectLst/>
                <a:uLnTx/>
                <a:uFillTx/>
                <a:latin typeface="Arial" panose="020B0604020202020204" pitchFamily="34" charset="0"/>
                <a:ea typeface="Open Sans" panose="020B0606030504020204" pitchFamily="34" charset="0"/>
                <a:cs typeface="Arial" panose="020B0604020202020204" pitchFamily="34" charset="0"/>
              </a:rPr>
              <a:t>Winner - Best Growth Super Product </a:t>
            </a:r>
          </a:p>
        </p:txBody>
      </p:sp>
      <p:sp>
        <p:nvSpPr>
          <p:cNvPr id="6" name="TextBox 5">
            <a:extLst>
              <a:ext uri="{FF2B5EF4-FFF2-40B4-BE49-F238E27FC236}">
                <a16:creationId xmlns:a16="http://schemas.microsoft.com/office/drawing/2014/main" id="{1FBB0B19-6C88-8FBB-B56D-156CEC9913F9}"/>
              </a:ext>
            </a:extLst>
          </p:cNvPr>
          <p:cNvSpPr txBox="1"/>
          <p:nvPr/>
        </p:nvSpPr>
        <p:spPr>
          <a:xfrm>
            <a:off x="8023069" y="4241155"/>
            <a:ext cx="7958516" cy="28469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50" b="0" i="0" u="none" strike="noStrike" kern="1200" cap="none" spc="0" normalizeH="0" baseline="0" noProof="0">
                <a:ln>
                  <a:noFill/>
                </a:ln>
                <a:solidFill>
                  <a:srgbClr val="000000"/>
                </a:solidFill>
                <a:effectLst/>
                <a:uLnTx/>
                <a:uFillTx/>
                <a:latin typeface="Georgia" panose="02040502050405020303" pitchFamily="18" charset="0"/>
                <a:ea typeface="+mn-ea"/>
                <a:cs typeface="Arial" panose="020B0604020202020204" pitchFamily="34" charset="0"/>
              </a:rPr>
              <a:t>Money Magazine ‘Best of the best’ awards 2025</a:t>
            </a:r>
          </a:p>
        </p:txBody>
      </p:sp>
      <p:pic>
        <p:nvPicPr>
          <p:cNvPr id="5" name="Picture 4" descr="A round gold and white logo&#10;&#10;Description automatically generated">
            <a:extLst>
              <a:ext uri="{FF2B5EF4-FFF2-40B4-BE49-F238E27FC236}">
                <a16:creationId xmlns:a16="http://schemas.microsoft.com/office/drawing/2014/main" id="{C26BE617-E00F-AEFC-F505-AE2AAB47B6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00983" y="4116112"/>
            <a:ext cx="669512" cy="669512"/>
          </a:xfrm>
          <a:prstGeom prst="rect">
            <a:avLst/>
          </a:prstGeom>
        </p:spPr>
      </p:pic>
      <p:pic>
        <p:nvPicPr>
          <p:cNvPr id="10" name="Picture 9" descr="A round gold and white logo&#10;&#10;Description automatically generated">
            <a:extLst>
              <a:ext uri="{FF2B5EF4-FFF2-40B4-BE49-F238E27FC236}">
                <a16:creationId xmlns:a16="http://schemas.microsoft.com/office/drawing/2014/main" id="{838EB227-806E-88EB-E35D-59C7A633E10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96829" y="4791909"/>
            <a:ext cx="700215" cy="700215"/>
          </a:xfrm>
          <a:prstGeom prst="rect">
            <a:avLst/>
          </a:prstGeom>
        </p:spPr>
      </p:pic>
      <p:pic>
        <p:nvPicPr>
          <p:cNvPr id="12" name="Picture 11" descr="A round gold and white logo&#10;&#10;Description automatically generated">
            <a:extLst>
              <a:ext uri="{FF2B5EF4-FFF2-40B4-BE49-F238E27FC236}">
                <a16:creationId xmlns:a16="http://schemas.microsoft.com/office/drawing/2014/main" id="{51FC0A68-F311-A21F-ED69-8DA1F7B3AB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08252" y="4803312"/>
            <a:ext cx="700216" cy="700216"/>
          </a:xfrm>
          <a:prstGeom prst="rect">
            <a:avLst/>
          </a:prstGeom>
        </p:spPr>
      </p:pic>
    </p:spTree>
    <p:extLst>
      <p:ext uri="{BB962C8B-B14F-4D97-AF65-F5344CB8AC3E}">
        <p14:creationId xmlns:p14="http://schemas.microsoft.com/office/powerpoint/2010/main" val="1119384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646148-909E-DF65-D0B3-8909546EAA52}"/>
              </a:ext>
            </a:extLst>
          </p:cNvPr>
          <p:cNvSpPr>
            <a:spLocks noGrp="1"/>
          </p:cNvSpPr>
          <p:nvPr>
            <p:ph type="sldNum" sz="quarter" idx="4"/>
          </p:nvPr>
        </p:nvSpPr>
        <p:spPr>
          <a:xfrm>
            <a:off x="11641094" y="6251348"/>
            <a:ext cx="392660" cy="476250"/>
          </a:xfrm>
        </p:spPr>
        <p:txBody>
          <a:bodyPr/>
          <a:lstStyle/>
          <a:p>
            <a:fld id="{94F5FC2A-668D-4E14-9F25-0C75D058EDAB}" type="slidenum">
              <a:rPr lang="en-AU" sz="800" smtClean="0"/>
              <a:pPr/>
              <a:t>44</a:t>
            </a:fld>
            <a:endParaRPr lang="en-AU" dirty="0"/>
          </a:p>
        </p:txBody>
      </p:sp>
      <p:sp>
        <p:nvSpPr>
          <p:cNvPr id="7" name="Title 1">
            <a:extLst>
              <a:ext uri="{FF2B5EF4-FFF2-40B4-BE49-F238E27FC236}">
                <a16:creationId xmlns:a16="http://schemas.microsoft.com/office/drawing/2014/main" id="{E5F2D65E-9AA5-EE57-47FE-17F9DC431FAC}"/>
              </a:ext>
            </a:extLst>
          </p:cNvPr>
          <p:cNvSpPr txBox="1">
            <a:spLocks/>
          </p:cNvSpPr>
          <p:nvPr/>
        </p:nvSpPr>
        <p:spPr>
          <a:xfrm>
            <a:off x="525735" y="408385"/>
            <a:ext cx="9720000" cy="516637"/>
          </a:xfrm>
          <a:prstGeom prst="rect">
            <a:avLst/>
          </a:prstGeom>
        </p:spPr>
        <p:txBody>
          <a:bodyPr vert="horz" lIns="0" tIns="0" rIns="0" bIns="0" rtlCol="0" anchor="t" anchorCtr="0">
            <a:noAutofit/>
          </a:bodyPr>
          <a:lstStyle>
            <a:lvl1pPr algn="l" defTabSz="914332" rtl="0" eaLnBrk="1" latinLnBrk="0" hangingPunct="1">
              <a:lnSpc>
                <a:spcPct val="90000"/>
              </a:lnSpc>
              <a:spcBef>
                <a:spcPct val="0"/>
              </a:spcBef>
              <a:buNone/>
              <a:defRPr sz="3200" b="1" kern="1200">
                <a:solidFill>
                  <a:schemeClr val="accent4"/>
                </a:solidFill>
                <a:latin typeface="+mj-lt"/>
                <a:ea typeface="+mj-ea"/>
                <a:cs typeface="+mj-cs"/>
              </a:defRPr>
            </a:lvl1pPr>
          </a:lstStyle>
          <a:p>
            <a:r>
              <a:rPr lang="en-AU" sz="2400" dirty="0"/>
              <a:t>Research Ratings</a:t>
            </a:r>
            <a:br>
              <a:rPr lang="en-AU" sz="2400" dirty="0"/>
            </a:br>
            <a:r>
              <a:rPr lang="en-AU" sz="2000" b="0" dirty="0">
                <a:solidFill>
                  <a:schemeClr val="accent1"/>
                </a:solidFill>
              </a:rPr>
              <a:t>Lonsec and Zenith</a:t>
            </a:r>
            <a:endParaRPr lang="en-AU" sz="2400" dirty="0"/>
          </a:p>
        </p:txBody>
      </p:sp>
      <p:graphicFrame>
        <p:nvGraphicFramePr>
          <p:cNvPr id="8" name="Table 7">
            <a:extLst>
              <a:ext uri="{FF2B5EF4-FFF2-40B4-BE49-F238E27FC236}">
                <a16:creationId xmlns:a16="http://schemas.microsoft.com/office/drawing/2014/main" id="{B77BDCAA-5757-A598-793E-CFC41F163C71}"/>
              </a:ext>
            </a:extLst>
          </p:cNvPr>
          <p:cNvGraphicFramePr>
            <a:graphicFrameLocks noGrp="1"/>
          </p:cNvGraphicFramePr>
          <p:nvPr>
            <p:extLst>
              <p:ext uri="{D42A27DB-BD31-4B8C-83A1-F6EECF244321}">
                <p14:modId xmlns:p14="http://schemas.microsoft.com/office/powerpoint/2010/main" val="4122452971"/>
              </p:ext>
            </p:extLst>
          </p:nvPr>
        </p:nvGraphicFramePr>
        <p:xfrm>
          <a:off x="525735" y="1422271"/>
          <a:ext cx="11022766" cy="4549162"/>
        </p:xfrm>
        <a:graphic>
          <a:graphicData uri="http://schemas.openxmlformats.org/drawingml/2006/table">
            <a:tbl>
              <a:tblPr firstRow="1" firstCol="1" bandRow="1">
                <a:tableStyleId>{5C22544A-7EE6-4342-B048-85BDC9FD1C3A}</a:tableStyleId>
              </a:tblPr>
              <a:tblGrid>
                <a:gridCol w="6041352">
                  <a:extLst>
                    <a:ext uri="{9D8B030D-6E8A-4147-A177-3AD203B41FA5}">
                      <a16:colId xmlns:a16="http://schemas.microsoft.com/office/drawing/2014/main" val="4092099887"/>
                    </a:ext>
                  </a:extLst>
                </a:gridCol>
                <a:gridCol w="2720512">
                  <a:extLst>
                    <a:ext uri="{9D8B030D-6E8A-4147-A177-3AD203B41FA5}">
                      <a16:colId xmlns:a16="http://schemas.microsoft.com/office/drawing/2014/main" val="2169104081"/>
                    </a:ext>
                  </a:extLst>
                </a:gridCol>
                <a:gridCol w="2260902">
                  <a:extLst>
                    <a:ext uri="{9D8B030D-6E8A-4147-A177-3AD203B41FA5}">
                      <a16:colId xmlns:a16="http://schemas.microsoft.com/office/drawing/2014/main" val="1256449370"/>
                    </a:ext>
                  </a:extLst>
                </a:gridCol>
              </a:tblGrid>
              <a:tr h="639726">
                <a:tc>
                  <a:txBody>
                    <a:bodyPr/>
                    <a:lstStyle/>
                    <a:p>
                      <a:r>
                        <a:rPr lang="en-AU" sz="1600" dirty="0">
                          <a:effectLst/>
                          <a:latin typeface="+mj-lt"/>
                          <a:cs typeface="Calibri" panose="020F0502020204030204" pitchFamily="34" charset="0"/>
                        </a:rPr>
                        <a:t>Diversified portfolios</a:t>
                      </a:r>
                      <a:endParaRPr lang="en-AU" sz="1600" dirty="0">
                        <a:effectLst/>
                        <a:latin typeface="+mj-lt"/>
                        <a:ea typeface="Calibri" panose="020F0502020204030204" pitchFamily="34" charset="0"/>
                        <a:cs typeface="Calibri" panose="020F0502020204030204" pitchFamily="34" charset="0"/>
                      </a:endParaRPr>
                    </a:p>
                  </a:txBody>
                  <a:tcPr marL="68580" marR="68580" marT="0" marB="0" anchor="ctr" anchorCtr="1"/>
                </a:tc>
                <a:tc>
                  <a:txBody>
                    <a:bodyPr/>
                    <a:lstStyle/>
                    <a:p>
                      <a:pPr algn="ctr"/>
                      <a:r>
                        <a:rPr lang="en-AU" sz="1600" dirty="0">
                          <a:effectLst/>
                          <a:latin typeface="+mj-lt"/>
                          <a:cs typeface="Calibri" panose="020F0502020204030204" pitchFamily="34" charset="0"/>
                        </a:rPr>
                        <a:t>Lonsec</a:t>
                      </a:r>
                      <a:endParaRPr lang="en-AU" sz="1600" dirty="0">
                        <a:effectLst/>
                        <a:latin typeface="+mj-lt"/>
                        <a:ea typeface="Calibri" panose="020F0502020204030204" pitchFamily="34" charset="0"/>
                        <a:cs typeface="Calibri" panose="020F0502020204030204" pitchFamily="34" charset="0"/>
                      </a:endParaRPr>
                    </a:p>
                  </a:txBody>
                  <a:tcPr marL="68580" marR="68580" marT="0" marB="0" anchor="ctr" anchorCtr="1"/>
                </a:tc>
                <a:tc>
                  <a:txBody>
                    <a:bodyPr/>
                    <a:lstStyle/>
                    <a:p>
                      <a:pPr algn="ctr"/>
                      <a:r>
                        <a:rPr lang="en-AU" sz="1600" dirty="0">
                          <a:effectLst/>
                          <a:latin typeface="+mj-lt"/>
                          <a:cs typeface="Calibri" panose="020F0502020204030204" pitchFamily="34" charset="0"/>
                        </a:rPr>
                        <a:t>Zenith</a:t>
                      </a:r>
                      <a:endParaRPr lang="en-AU" sz="1600" dirty="0">
                        <a:effectLst/>
                        <a:latin typeface="+mj-lt"/>
                        <a:ea typeface="Calibri" panose="020F0502020204030204" pitchFamily="34" charset="0"/>
                        <a:cs typeface="Calibri" panose="020F0502020204030204" pitchFamily="34" charset="0"/>
                      </a:endParaRPr>
                    </a:p>
                  </a:txBody>
                  <a:tcPr marL="68580" marR="68580" marT="0" marB="0" anchor="ctr" anchorCtr="1"/>
                </a:tc>
                <a:extLst>
                  <a:ext uri="{0D108BD9-81ED-4DB2-BD59-A6C34878D82A}">
                    <a16:rowId xmlns:a16="http://schemas.microsoft.com/office/drawing/2014/main" val="4094928619"/>
                  </a:ext>
                </a:extLst>
              </a:tr>
              <a:tr h="675266">
                <a:tc>
                  <a:txBody>
                    <a:bodyPr/>
                    <a:lstStyle/>
                    <a:p>
                      <a:pPr algn="l"/>
                      <a:r>
                        <a:rPr lang="en-AU" sz="1600" b="1" dirty="0">
                          <a:effectLst/>
                          <a:latin typeface="+mj-lt"/>
                          <a:ea typeface="Calibri" panose="020F0502020204030204" pitchFamily="34" charset="0"/>
                          <a:cs typeface="Calibri" panose="020F0502020204030204" pitchFamily="34" charset="0"/>
                        </a:rPr>
                        <a:t>MultiActive</a:t>
                      </a:r>
                      <a:r>
                        <a:rPr lang="en-AU" sz="1600" b="0" dirty="0">
                          <a:effectLst/>
                          <a:latin typeface="+mj-lt"/>
                          <a:ea typeface="Calibri" panose="020F0502020204030204" pitchFamily="34" charset="0"/>
                          <a:cs typeface="Calibri" panose="020F0502020204030204" pitchFamily="34" charset="0"/>
                        </a:rPr>
                        <a:t> (Capital Stable, Conservative, Moderate, Balanced, Growth, High Growth, Geared)</a:t>
                      </a:r>
                    </a:p>
                  </a:txBody>
                  <a:tcPr marL="72000" marR="36000" marT="0" marB="0"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Recommended</a:t>
                      </a:r>
                      <a:endParaRPr kumimoji="0" lang="en-AU" sz="16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a:txBody>
                  <a:tcPr marL="68580" marR="68580" marT="0" marB="0" anchor="ctr" anchorCtr="1"/>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Recommended</a:t>
                      </a:r>
                      <a:endParaRPr kumimoji="0" lang="en-AU" sz="16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a:txBody>
                  <a:tcPr marL="68580" marR="68580" marT="0" marB="0" anchor="ctr" anchorCtr="1"/>
                </a:tc>
                <a:extLst>
                  <a:ext uri="{0D108BD9-81ED-4DB2-BD59-A6C34878D82A}">
                    <a16:rowId xmlns:a16="http://schemas.microsoft.com/office/drawing/2014/main" val="1465869565"/>
                  </a:ext>
                </a:extLst>
              </a:tr>
              <a:tr h="675266">
                <a:tc>
                  <a:txBody>
                    <a:bodyPr/>
                    <a:lstStyle/>
                    <a:p>
                      <a:pPr algn="l"/>
                      <a:r>
                        <a:rPr lang="en-AU" sz="1600" b="1" dirty="0">
                          <a:effectLst/>
                          <a:latin typeface="+mj-lt"/>
                          <a:ea typeface="Calibri" panose="020F0502020204030204" pitchFamily="34" charset="0"/>
                          <a:cs typeface="Calibri" panose="020F0502020204030204" pitchFamily="34" charset="0"/>
                        </a:rPr>
                        <a:t>MultiSeries</a:t>
                      </a:r>
                      <a:r>
                        <a:rPr lang="en-AU" sz="1600" b="0" dirty="0">
                          <a:effectLst/>
                          <a:latin typeface="+mj-lt"/>
                          <a:ea typeface="Calibri" panose="020F0502020204030204" pitchFamily="34" charset="0"/>
                          <a:cs typeface="Calibri" panose="020F0502020204030204" pitchFamily="34" charset="0"/>
                        </a:rPr>
                        <a:t> (30, 50, 70, 90)</a:t>
                      </a:r>
                    </a:p>
                  </a:txBody>
                  <a:tcPr marL="72000" marR="36000" marT="0" marB="0"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n-AU" sz="1600" kern="1200" dirty="0">
                          <a:solidFill>
                            <a:schemeClr val="dk1"/>
                          </a:solidFill>
                          <a:effectLst/>
                          <a:latin typeface="+mn-lt"/>
                          <a:ea typeface="+mn-ea"/>
                          <a:cs typeface="Calibri" panose="020F0502020204030204" pitchFamily="34" charset="0"/>
                        </a:rPr>
                        <a:t>Recommended</a:t>
                      </a:r>
                      <a:endParaRPr lang="en-AU" sz="1600" kern="1200" dirty="0">
                        <a:solidFill>
                          <a:schemeClr val="dk1"/>
                        </a:solidFill>
                        <a:effectLst/>
                        <a:latin typeface="+mn-lt"/>
                        <a:ea typeface="Calibri" panose="020F0502020204030204" pitchFamily="34" charset="0"/>
                        <a:cs typeface="Calibri" panose="020F0502020204030204" pitchFamily="34" charset="0"/>
                      </a:endParaRPr>
                    </a:p>
                  </a:txBody>
                  <a:tcPr marL="68580" marR="68580" marT="0" marB="0" anchor="ctr" anchorCtr="1"/>
                </a:tc>
                <a:tc>
                  <a:txBody>
                    <a:bodyPr/>
                    <a:lstStyle/>
                    <a:p>
                      <a:pPr algn="ctr"/>
                      <a:r>
                        <a:rPr lang="en-AU" sz="1600" dirty="0">
                          <a:effectLst/>
                          <a:latin typeface="+mj-lt"/>
                          <a:ea typeface="Calibri" panose="020F0502020204030204" pitchFamily="34" charset="0"/>
                          <a:cs typeface="Calibri" panose="020F0502020204030204" pitchFamily="34" charset="0"/>
                        </a:rPr>
                        <a:t>Highly Recommended</a:t>
                      </a:r>
                    </a:p>
                  </a:txBody>
                  <a:tcPr marL="68580" marR="68580" marT="0" marB="0" anchor="ctr" anchorCtr="1"/>
                </a:tc>
                <a:extLst>
                  <a:ext uri="{0D108BD9-81ED-4DB2-BD59-A6C34878D82A}">
                    <a16:rowId xmlns:a16="http://schemas.microsoft.com/office/drawing/2014/main" val="449495381"/>
                  </a:ext>
                </a:extLst>
              </a:tr>
              <a:tr h="639726">
                <a:tc>
                  <a:txBody>
                    <a:bodyPr/>
                    <a:lstStyle/>
                    <a:p>
                      <a:pPr algn="l"/>
                      <a:r>
                        <a:rPr lang="en-AU" sz="1600" b="1" dirty="0">
                          <a:effectLst/>
                          <a:latin typeface="+mj-lt"/>
                          <a:ea typeface="Calibri" panose="020F0502020204030204" pitchFamily="34" charset="0"/>
                          <a:cs typeface="Calibri" panose="020F0502020204030204" pitchFamily="34" charset="0"/>
                        </a:rPr>
                        <a:t>Index Plus </a:t>
                      </a:r>
                      <a:r>
                        <a:rPr lang="en-AU" sz="1600" b="0" dirty="0">
                          <a:effectLst/>
                          <a:latin typeface="+mj-lt"/>
                          <a:ea typeface="Calibri" panose="020F0502020204030204" pitchFamily="34" charset="0"/>
                          <a:cs typeface="Calibri" panose="020F0502020204030204" pitchFamily="34" charset="0"/>
                        </a:rPr>
                        <a:t>(Conservative, Balanced, Growth)</a:t>
                      </a:r>
                    </a:p>
                  </a:txBody>
                  <a:tcPr marL="72000" marR="36000" marT="0" marB="0" anchor="ctr"/>
                </a:tc>
                <a:tc>
                  <a:txBody>
                    <a:bodyPr/>
                    <a:lstStyle/>
                    <a:p>
                      <a:pPr algn="ctr"/>
                      <a:r>
                        <a:rPr lang="en-AU" sz="1600" dirty="0">
                          <a:effectLst/>
                          <a:latin typeface="+mj-lt"/>
                          <a:cs typeface="Calibri" panose="020F0502020204030204" pitchFamily="34" charset="0"/>
                        </a:rPr>
                        <a:t>Recommended</a:t>
                      </a:r>
                      <a:endParaRPr lang="en-AU" sz="1600" dirty="0">
                        <a:effectLst/>
                        <a:latin typeface="+mj-lt"/>
                        <a:ea typeface="Calibri" panose="020F0502020204030204" pitchFamily="34" charset="0"/>
                        <a:cs typeface="Calibri" panose="020F0502020204030204" pitchFamily="34" charset="0"/>
                      </a:endParaRPr>
                    </a:p>
                  </a:txBody>
                  <a:tcPr marL="68580" marR="68580" marT="0" marB="0" anchor="ctr" anchorCtr="1"/>
                </a:tc>
                <a:tc>
                  <a:txBody>
                    <a:bodyPr/>
                    <a:lstStyle/>
                    <a:p>
                      <a:pPr algn="ctr"/>
                      <a:r>
                        <a:rPr lang="en-AU" sz="1600" dirty="0">
                          <a:effectLst/>
                          <a:latin typeface="+mj-lt"/>
                          <a:cs typeface="Calibri" panose="020F0502020204030204" pitchFamily="34" charset="0"/>
                        </a:rPr>
                        <a:t>Recommended</a:t>
                      </a:r>
                      <a:endParaRPr lang="en-AU" sz="1600" dirty="0">
                        <a:effectLst/>
                        <a:latin typeface="+mj-lt"/>
                        <a:ea typeface="Calibri" panose="020F0502020204030204" pitchFamily="34" charset="0"/>
                        <a:cs typeface="Calibri" panose="020F0502020204030204" pitchFamily="34" charset="0"/>
                      </a:endParaRPr>
                    </a:p>
                  </a:txBody>
                  <a:tcPr marL="68580" marR="68580" marT="0" marB="0" anchor="ctr" anchorCtr="1"/>
                </a:tc>
                <a:extLst>
                  <a:ext uri="{0D108BD9-81ED-4DB2-BD59-A6C34878D82A}">
                    <a16:rowId xmlns:a16="http://schemas.microsoft.com/office/drawing/2014/main" val="685715479"/>
                  </a:ext>
                </a:extLst>
              </a:tr>
              <a:tr h="639726">
                <a:tc>
                  <a:txBody>
                    <a:bodyPr/>
                    <a:lstStyle/>
                    <a:p>
                      <a:pPr algn="l"/>
                      <a:r>
                        <a:rPr lang="en-AU" sz="1600" b="1" dirty="0">
                          <a:effectLst/>
                          <a:latin typeface="+mj-lt"/>
                          <a:cs typeface="Calibri" panose="020F0502020204030204" pitchFamily="34" charset="0"/>
                        </a:rPr>
                        <a:t>Real Return </a:t>
                      </a:r>
                      <a:r>
                        <a:rPr lang="en-AU" sz="1600" b="0" dirty="0">
                          <a:effectLst/>
                          <a:latin typeface="+mj-lt"/>
                          <a:cs typeface="Calibri" panose="020F0502020204030204" pitchFamily="34" charset="0"/>
                        </a:rPr>
                        <a:t>(Moderate, Assertive)</a:t>
                      </a:r>
                      <a:endParaRPr lang="en-AU" sz="1600" b="0" dirty="0">
                        <a:effectLst/>
                        <a:latin typeface="+mj-lt"/>
                        <a:ea typeface="Calibri" panose="020F0502020204030204" pitchFamily="34" charset="0"/>
                        <a:cs typeface="Calibri" panose="020F0502020204030204" pitchFamily="34" charset="0"/>
                      </a:endParaRPr>
                    </a:p>
                  </a:txBody>
                  <a:tcPr marL="72000" marR="36000" marT="0" marB="0" anchor="ctr"/>
                </a:tc>
                <a:tc>
                  <a:txBody>
                    <a:bodyPr/>
                    <a:lstStyle/>
                    <a:p>
                      <a:pPr algn="ctr"/>
                      <a:r>
                        <a:rPr lang="en-AU" sz="1600" dirty="0">
                          <a:effectLst/>
                          <a:latin typeface="+mj-lt"/>
                          <a:cs typeface="Calibri" panose="020F0502020204030204" pitchFamily="34" charset="0"/>
                        </a:rPr>
                        <a:t>Recommended</a:t>
                      </a:r>
                      <a:endParaRPr lang="en-AU" sz="1600" dirty="0">
                        <a:effectLst/>
                        <a:latin typeface="+mj-lt"/>
                        <a:ea typeface="Calibri" panose="020F0502020204030204" pitchFamily="34" charset="0"/>
                        <a:cs typeface="Calibri" panose="020F0502020204030204" pitchFamily="34" charset="0"/>
                      </a:endParaRPr>
                    </a:p>
                  </a:txBody>
                  <a:tcPr marL="68580" marR="68580" marT="0" marB="0" anchor="ctr" anchorCtr="1"/>
                </a:tc>
                <a:tc>
                  <a:txBody>
                    <a:bodyPr/>
                    <a:lstStyle/>
                    <a:p>
                      <a:pPr algn="ctr"/>
                      <a:r>
                        <a:rPr lang="en-AU" sz="1600" dirty="0">
                          <a:effectLst/>
                          <a:latin typeface="+mj-lt"/>
                          <a:cs typeface="Calibri" panose="020F0502020204030204" pitchFamily="34" charset="0"/>
                        </a:rPr>
                        <a:t>Recommended</a:t>
                      </a:r>
                      <a:endParaRPr lang="en-AU" sz="1600" dirty="0">
                        <a:effectLst/>
                        <a:latin typeface="+mj-lt"/>
                        <a:ea typeface="Calibri" panose="020F0502020204030204" pitchFamily="34" charset="0"/>
                        <a:cs typeface="Calibri" panose="020F0502020204030204" pitchFamily="34" charset="0"/>
                      </a:endParaRPr>
                    </a:p>
                  </a:txBody>
                  <a:tcPr marL="68580" marR="68580" marT="0" marB="0" anchor="ctr" anchorCtr="1"/>
                </a:tc>
                <a:extLst>
                  <a:ext uri="{0D108BD9-81ED-4DB2-BD59-A6C34878D82A}">
                    <a16:rowId xmlns:a16="http://schemas.microsoft.com/office/drawing/2014/main" val="1798298114"/>
                  </a:ext>
                </a:extLst>
              </a:tr>
              <a:tr h="639726">
                <a:tc>
                  <a:txBody>
                    <a:bodyPr/>
                    <a:lstStyle/>
                    <a:p>
                      <a:pPr algn="l"/>
                      <a:r>
                        <a:rPr lang="en-AU" sz="1600" b="1" dirty="0">
                          <a:effectLst/>
                          <a:latin typeface="+mj-lt"/>
                          <a:cs typeface="Calibri" panose="020F0502020204030204" pitchFamily="34" charset="0"/>
                        </a:rPr>
                        <a:t>Horizon</a:t>
                      </a:r>
                      <a:r>
                        <a:rPr lang="en-AU" sz="1600" b="0" dirty="0">
                          <a:effectLst/>
                          <a:latin typeface="+mj-lt"/>
                          <a:cs typeface="Calibri" panose="020F0502020204030204" pitchFamily="34" charset="0"/>
                        </a:rPr>
                        <a:t> (H2 Income, H3 Conservative Growth, H4 Balanced, H5 Growth)</a:t>
                      </a:r>
                      <a:endParaRPr lang="en-AU" sz="1600" b="0" dirty="0">
                        <a:effectLst/>
                        <a:latin typeface="+mj-lt"/>
                        <a:ea typeface="Calibri" panose="020F0502020204030204" pitchFamily="34" charset="0"/>
                        <a:cs typeface="Calibri" panose="020F0502020204030204" pitchFamily="34" charset="0"/>
                      </a:endParaRPr>
                    </a:p>
                  </a:txBody>
                  <a:tcPr marL="72000" marR="36000" marT="0" marB="0" anchor="ctr"/>
                </a:tc>
                <a:tc>
                  <a:txBody>
                    <a:bodyPr/>
                    <a:lstStyle/>
                    <a:p>
                      <a:pPr algn="ctr"/>
                      <a:r>
                        <a:rPr lang="en-AU" sz="1600" dirty="0">
                          <a:effectLst/>
                          <a:latin typeface="+mj-lt"/>
                          <a:cs typeface="Calibri" panose="020F0502020204030204" pitchFamily="34" charset="0"/>
                        </a:rPr>
                        <a:t>Recommended</a:t>
                      </a:r>
                      <a:endParaRPr lang="en-AU" sz="1600" dirty="0">
                        <a:effectLst/>
                        <a:latin typeface="+mj-lt"/>
                        <a:ea typeface="Calibri" panose="020F0502020204030204" pitchFamily="34" charset="0"/>
                        <a:cs typeface="Calibri" panose="020F0502020204030204" pitchFamily="34" charset="0"/>
                      </a:endParaRPr>
                    </a:p>
                  </a:txBody>
                  <a:tcPr marL="68580" marR="68580" marT="0" marB="0" anchor="ctr" anchorCtr="1"/>
                </a:tc>
                <a:tc>
                  <a:txBody>
                    <a:bodyPr/>
                    <a:lstStyle/>
                    <a:p>
                      <a:pPr algn="ctr"/>
                      <a:r>
                        <a:rPr lang="en-AU" sz="1600" dirty="0">
                          <a:effectLst/>
                          <a:latin typeface="+mj-lt"/>
                          <a:cs typeface="Calibri" panose="020F0502020204030204" pitchFamily="34" charset="0"/>
                        </a:rPr>
                        <a:t>Recommended</a:t>
                      </a:r>
                      <a:endParaRPr lang="en-AU" sz="1600" dirty="0">
                        <a:effectLst/>
                        <a:latin typeface="+mj-lt"/>
                        <a:ea typeface="Calibri" panose="020F0502020204030204" pitchFamily="34" charset="0"/>
                        <a:cs typeface="Calibri" panose="020F0502020204030204" pitchFamily="34" charset="0"/>
                      </a:endParaRPr>
                    </a:p>
                  </a:txBody>
                  <a:tcPr marL="68580" marR="68580" marT="0" marB="0" anchor="ctr" anchorCtr="1"/>
                </a:tc>
                <a:extLst>
                  <a:ext uri="{0D108BD9-81ED-4DB2-BD59-A6C34878D82A}">
                    <a16:rowId xmlns:a16="http://schemas.microsoft.com/office/drawing/2014/main" val="2442512606"/>
                  </a:ext>
                </a:extLst>
              </a:tr>
              <a:tr h="639726">
                <a:tc>
                  <a:txBody>
                    <a:bodyPr/>
                    <a:lstStyle/>
                    <a:p>
                      <a:pPr algn="l"/>
                      <a:r>
                        <a:rPr lang="en-AU" sz="1600" b="1" dirty="0">
                          <a:effectLst/>
                          <a:latin typeface="+mj-lt"/>
                          <a:ea typeface="Calibri" panose="020F0502020204030204" pitchFamily="34" charset="0"/>
                          <a:cs typeface="Calibri" panose="020F0502020204030204" pitchFamily="34" charset="0"/>
                        </a:rPr>
                        <a:t>Inflation Plus </a:t>
                      </a:r>
                      <a:r>
                        <a:rPr lang="en-AU" sz="1600" b="0" dirty="0">
                          <a:effectLst/>
                          <a:latin typeface="+mj-lt"/>
                          <a:ea typeface="Calibri" panose="020F0502020204030204" pitchFamily="34" charset="0"/>
                          <a:cs typeface="Calibri" panose="020F0502020204030204" pitchFamily="34" charset="0"/>
                        </a:rPr>
                        <a:t>(Conservative)</a:t>
                      </a:r>
                    </a:p>
                  </a:txBody>
                  <a:tcPr marL="72000" marR="36000" marT="0" marB="0" anchor="ctr"/>
                </a:tc>
                <a:tc>
                  <a:txBody>
                    <a:bodyPr/>
                    <a:lstStyle/>
                    <a:p>
                      <a:pPr algn="ctr"/>
                      <a:r>
                        <a:rPr lang="en-AU" sz="1600" dirty="0">
                          <a:effectLst/>
                          <a:latin typeface="+mj-lt"/>
                          <a:cs typeface="Calibri" panose="020F0502020204030204" pitchFamily="34" charset="0"/>
                        </a:rPr>
                        <a:t>Recommended</a:t>
                      </a:r>
                      <a:endParaRPr lang="en-AU" sz="1600" dirty="0">
                        <a:effectLst/>
                        <a:latin typeface="+mj-lt"/>
                        <a:ea typeface="Calibri" panose="020F0502020204030204" pitchFamily="34" charset="0"/>
                        <a:cs typeface="Calibri" panose="020F0502020204030204" pitchFamily="34" charset="0"/>
                      </a:endParaRPr>
                    </a:p>
                  </a:txBody>
                  <a:tcPr marL="68580" marR="68580" marT="0" marB="0" anchor="ctr" anchorCtr="1"/>
                </a:tc>
                <a:tc>
                  <a:txBody>
                    <a:bodyPr/>
                    <a:lstStyle/>
                    <a:p>
                      <a:pPr algn="ctr"/>
                      <a:r>
                        <a:rPr lang="en-AU" sz="1600" dirty="0">
                          <a:effectLst/>
                          <a:latin typeface="+mj-lt"/>
                          <a:cs typeface="Calibri" panose="020F0502020204030204" pitchFamily="34" charset="0"/>
                        </a:rPr>
                        <a:t>Recommended</a:t>
                      </a:r>
                      <a:endParaRPr lang="en-AU" sz="1600" dirty="0">
                        <a:effectLst/>
                        <a:latin typeface="+mj-lt"/>
                        <a:ea typeface="Calibri" panose="020F0502020204030204" pitchFamily="34" charset="0"/>
                        <a:cs typeface="Calibri" panose="020F0502020204030204" pitchFamily="34" charset="0"/>
                      </a:endParaRPr>
                    </a:p>
                  </a:txBody>
                  <a:tcPr marL="68580" marR="68580" marT="0" marB="0" anchor="ctr" anchorCtr="1"/>
                </a:tc>
                <a:extLst>
                  <a:ext uri="{0D108BD9-81ED-4DB2-BD59-A6C34878D82A}">
                    <a16:rowId xmlns:a16="http://schemas.microsoft.com/office/drawing/2014/main" val="2333784209"/>
                  </a:ext>
                </a:extLst>
              </a:tr>
            </a:tbl>
          </a:graphicData>
        </a:graphic>
      </p:graphicFrame>
      <p:sp>
        <p:nvSpPr>
          <p:cNvPr id="2" name="TextBox 1">
            <a:extLst>
              <a:ext uri="{FF2B5EF4-FFF2-40B4-BE49-F238E27FC236}">
                <a16:creationId xmlns:a16="http://schemas.microsoft.com/office/drawing/2014/main" id="{6D6587B1-F075-C322-8CC4-87F28D6895D1}"/>
              </a:ext>
            </a:extLst>
          </p:cNvPr>
          <p:cNvSpPr txBox="1"/>
          <p:nvPr/>
        </p:nvSpPr>
        <p:spPr>
          <a:xfrm>
            <a:off x="453840" y="6512154"/>
            <a:ext cx="809345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rPr>
              <a:t>Refer to research house ratings disclaimer </a:t>
            </a:r>
            <a:r>
              <a:rPr lang="en-AU" sz="800" dirty="0">
                <a:solidFill>
                  <a:prstClr val="black"/>
                </a:solidFill>
                <a:latin typeface="Arial" panose="020B0604020202020204"/>
              </a:rPr>
              <a:t>at the end of the presentation.</a:t>
            </a:r>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73549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FEA0-4DCD-42CD-8F75-CF0C0C5F71D7}"/>
              </a:ext>
            </a:extLst>
          </p:cNvPr>
          <p:cNvSpPr>
            <a:spLocks noGrp="1"/>
          </p:cNvSpPr>
          <p:nvPr>
            <p:ph type="ctrTitle"/>
          </p:nvPr>
        </p:nvSpPr>
        <p:spPr>
          <a:xfrm>
            <a:off x="1526880" y="2963668"/>
            <a:ext cx="4961006" cy="930665"/>
          </a:xfrm>
        </p:spPr>
        <p:txBody>
          <a:bodyPr/>
          <a:lstStyle/>
          <a:p>
            <a:r>
              <a:rPr lang="en-US" dirty="0"/>
              <a:t>Where to find client tools</a:t>
            </a:r>
            <a:endParaRPr lang="en-AU" dirty="0"/>
          </a:p>
        </p:txBody>
      </p:sp>
    </p:spTree>
    <p:extLst>
      <p:ext uri="{BB962C8B-B14F-4D97-AF65-F5344CB8AC3E}">
        <p14:creationId xmlns:p14="http://schemas.microsoft.com/office/powerpoint/2010/main" val="1658577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35270-E0B3-864A-B5BA-CEFC6A947DD9}"/>
              </a:ext>
            </a:extLst>
          </p:cNvPr>
          <p:cNvSpPr>
            <a:spLocks noGrp="1"/>
          </p:cNvSpPr>
          <p:nvPr>
            <p:ph type="title"/>
          </p:nvPr>
        </p:nvSpPr>
        <p:spPr>
          <a:xfrm>
            <a:off x="739467" y="390165"/>
            <a:ext cx="9900000" cy="516637"/>
          </a:xfrm>
        </p:spPr>
        <p:txBody>
          <a:bodyPr/>
          <a:lstStyle/>
          <a:p>
            <a:r>
              <a:rPr lang="en-US" sz="2800" dirty="0">
                <a:solidFill>
                  <a:srgbClr val="161818"/>
                </a:solidFill>
              </a:rPr>
              <a:t>Ongoing support, reporting and insights</a:t>
            </a:r>
            <a:br>
              <a:rPr lang="en-US" sz="2800" dirty="0">
                <a:solidFill>
                  <a:srgbClr val="161818"/>
                </a:solidFill>
              </a:rPr>
            </a:br>
            <a:br>
              <a:rPr lang="en-US" sz="2800" b="0" dirty="0">
                <a:solidFill>
                  <a:srgbClr val="161818"/>
                </a:solidFill>
              </a:rPr>
            </a:br>
            <a:endParaRPr lang="en-US" sz="2800" dirty="0"/>
          </a:p>
        </p:txBody>
      </p:sp>
      <p:sp>
        <p:nvSpPr>
          <p:cNvPr id="52" name="Slide Number Placeholder 2">
            <a:extLst>
              <a:ext uri="{FF2B5EF4-FFF2-40B4-BE49-F238E27FC236}">
                <a16:creationId xmlns:a16="http://schemas.microsoft.com/office/drawing/2014/main" id="{18FB0A58-D2CB-F44E-9600-DD6ED6E5DAF4}"/>
              </a:ext>
            </a:extLst>
          </p:cNvPr>
          <p:cNvSpPr txBox="1">
            <a:spLocks/>
          </p:cNvSpPr>
          <p:nvPr/>
        </p:nvSpPr>
        <p:spPr>
          <a:xfrm>
            <a:off x="11560875" y="6495667"/>
            <a:ext cx="456365" cy="19127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2572BF52-8800-484C-89E4-CB4E1E8EDF22}"/>
              </a:ext>
            </a:extLst>
          </p:cNvPr>
          <p:cNvSpPr/>
          <p:nvPr/>
        </p:nvSpPr>
        <p:spPr>
          <a:xfrm>
            <a:off x="594357" y="3475013"/>
            <a:ext cx="5406025" cy="963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54B855C1-CAFA-154A-85F2-99170AEEC5FE}"/>
              </a:ext>
            </a:extLst>
          </p:cNvPr>
          <p:cNvSpPr/>
          <p:nvPr/>
        </p:nvSpPr>
        <p:spPr>
          <a:xfrm>
            <a:off x="2180106" y="3754712"/>
            <a:ext cx="3710312" cy="541622"/>
          </a:xfrm>
          <a:prstGeom prst="rect">
            <a:avLst/>
          </a:prstGeom>
        </p:spPr>
        <p:txBody>
          <a:bodyPr wrap="square" numCol="1" spcCol="288000">
            <a:spAutoFit/>
          </a:bodyPr>
          <a:lstStyle/>
          <a:p>
            <a:r>
              <a:rPr lang="en-AU" sz="1100" dirty="0"/>
              <a:t>Insights and commentary for clients on economic and market  developments. Available as articles, videos, and Q&amp;As. We also have regular material on </a:t>
            </a:r>
            <a:r>
              <a:rPr lang="en-AU" sz="1100" b="1" dirty="0">
                <a:hlinkClick r:id="rId3"/>
              </a:rPr>
              <a:t>LinkedIn</a:t>
            </a:r>
            <a:r>
              <a:rPr lang="en-AU" sz="1100" dirty="0"/>
              <a:t>.</a:t>
            </a:r>
          </a:p>
        </p:txBody>
      </p:sp>
      <p:sp>
        <p:nvSpPr>
          <p:cNvPr id="30" name="Rectangle 29">
            <a:extLst>
              <a:ext uri="{FF2B5EF4-FFF2-40B4-BE49-F238E27FC236}">
                <a16:creationId xmlns:a16="http://schemas.microsoft.com/office/drawing/2014/main" id="{52C2A67D-D196-F346-B958-1C67370B9187}"/>
              </a:ext>
            </a:extLst>
          </p:cNvPr>
          <p:cNvSpPr/>
          <p:nvPr/>
        </p:nvSpPr>
        <p:spPr>
          <a:xfrm>
            <a:off x="2202531" y="3514930"/>
            <a:ext cx="379408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a:ln>
                  <a:noFill/>
                </a:ln>
                <a:solidFill>
                  <a:srgbClr val="D86018"/>
                </a:solidFill>
                <a:effectLst/>
                <a:uLnTx/>
                <a:uFillTx/>
                <a:latin typeface="Arial" panose="020B0604020202020204"/>
                <a:ea typeface="+mn-ea"/>
                <a:cs typeface="+mn-cs"/>
                <a:hlinkClick r:id="rId4"/>
              </a:rPr>
              <a:t>Client updates and investment insights</a:t>
            </a:r>
            <a:endParaRPr kumimoji="0" lang="en-AU" sz="15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1B089890-6ED2-0A4A-9177-96BB902D436D}"/>
              </a:ext>
            </a:extLst>
          </p:cNvPr>
          <p:cNvSpPr/>
          <p:nvPr/>
        </p:nvSpPr>
        <p:spPr>
          <a:xfrm flipH="1">
            <a:off x="1895833" y="3647610"/>
            <a:ext cx="18000" cy="682257"/>
          </a:xfrm>
          <a:prstGeom prst="rect">
            <a:avLst/>
          </a:prstGeom>
          <a:solidFill>
            <a:srgbClr val="DD63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D6329"/>
              </a:solidFill>
              <a:effectLst/>
              <a:uLnTx/>
              <a:uFillTx/>
              <a:latin typeface="HelveticaNeueLT Std" panose="020B0604020202020204" pitchFamily="34" charset="0"/>
              <a:ea typeface="+mn-ea"/>
              <a:cs typeface="+mn-cs"/>
            </a:endParaRPr>
          </a:p>
        </p:txBody>
      </p:sp>
      <p:sp>
        <p:nvSpPr>
          <p:cNvPr id="54" name="Rectangle 53">
            <a:extLst>
              <a:ext uri="{FF2B5EF4-FFF2-40B4-BE49-F238E27FC236}">
                <a16:creationId xmlns:a16="http://schemas.microsoft.com/office/drawing/2014/main" id="{B7C9CC50-9A47-42B0-9F98-B232B5F49713}"/>
              </a:ext>
            </a:extLst>
          </p:cNvPr>
          <p:cNvSpPr/>
          <p:nvPr/>
        </p:nvSpPr>
        <p:spPr>
          <a:xfrm>
            <a:off x="594357" y="2444770"/>
            <a:ext cx="5406025" cy="963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6" name="Rectangle 55">
            <a:extLst>
              <a:ext uri="{FF2B5EF4-FFF2-40B4-BE49-F238E27FC236}">
                <a16:creationId xmlns:a16="http://schemas.microsoft.com/office/drawing/2014/main" id="{C559E6A9-9C55-4796-917C-9329332EDD2D}"/>
              </a:ext>
            </a:extLst>
          </p:cNvPr>
          <p:cNvSpPr/>
          <p:nvPr/>
        </p:nvSpPr>
        <p:spPr>
          <a:xfrm>
            <a:off x="2191416" y="2878834"/>
            <a:ext cx="3869792" cy="600164"/>
          </a:xfrm>
          <a:prstGeom prst="rect">
            <a:avLst/>
          </a:prstGeom>
        </p:spPr>
        <p:txBody>
          <a:bodyPr wrap="square" numCol="1" spcCol="288000">
            <a:spAutoFit/>
          </a:bodyPr>
          <a:lstStyle/>
          <a:p>
            <a:r>
              <a:rPr lang="en-AU" sz="1100" dirty="0"/>
              <a:t>Quarterly update on our insights and positions. A detailed report for advisers and a simpler client version available too.</a:t>
            </a:r>
          </a:p>
        </p:txBody>
      </p:sp>
      <p:sp>
        <p:nvSpPr>
          <p:cNvPr id="57" name="Rectangle 56">
            <a:extLst>
              <a:ext uri="{FF2B5EF4-FFF2-40B4-BE49-F238E27FC236}">
                <a16:creationId xmlns:a16="http://schemas.microsoft.com/office/drawing/2014/main" id="{DB5204AE-16F2-4FCB-BB6E-265B525934FD}"/>
              </a:ext>
            </a:extLst>
          </p:cNvPr>
          <p:cNvSpPr/>
          <p:nvPr/>
        </p:nvSpPr>
        <p:spPr>
          <a:xfrm>
            <a:off x="2180105" y="2429671"/>
            <a:ext cx="376425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a:ln>
                  <a:noFill/>
                </a:ln>
                <a:effectLst/>
                <a:uLnTx/>
                <a:uFillTx/>
                <a:latin typeface="Arial" panose="020B0604020202020204"/>
                <a:ea typeface="+mn-ea"/>
                <a:cs typeface="+mn-cs"/>
              </a:rPr>
              <a:t>Insights &amp; portfolio positioning for </a:t>
            </a:r>
            <a:r>
              <a:rPr kumimoji="0" lang="en-AU" sz="1500" b="0" i="0" u="none" strike="noStrike" kern="1200" cap="none" spc="0" normalizeH="0" baseline="0" noProof="0" dirty="0">
                <a:ln>
                  <a:noFill/>
                </a:ln>
                <a:solidFill>
                  <a:srgbClr val="D86018"/>
                </a:solidFill>
                <a:effectLst/>
                <a:uLnTx/>
                <a:uFillTx/>
                <a:latin typeface="Arial" panose="020B0604020202020204"/>
                <a:ea typeface="+mn-ea"/>
                <a:cs typeface="+mn-cs"/>
                <a:hlinkClick r:id="rId5"/>
              </a:rPr>
              <a:t>advisers</a:t>
            </a:r>
            <a:r>
              <a:rPr kumimoji="0" lang="en-AU" sz="1500" b="0" i="0" u="none" strike="noStrike" kern="1200" cap="none" spc="0" normalizeH="0" baseline="0" noProof="0" dirty="0">
                <a:ln>
                  <a:noFill/>
                </a:ln>
                <a:solidFill>
                  <a:srgbClr val="D86018"/>
                </a:solidFill>
                <a:effectLst/>
                <a:uLnTx/>
                <a:uFillTx/>
                <a:latin typeface="Arial" panose="020B0604020202020204"/>
                <a:ea typeface="+mn-ea"/>
                <a:cs typeface="+mn-cs"/>
              </a:rPr>
              <a:t> </a:t>
            </a:r>
            <a:r>
              <a:rPr kumimoji="0" lang="en-AU" sz="1500" b="0" i="0" u="none" strike="noStrike" kern="1200" cap="none" spc="0" normalizeH="0" baseline="0" noProof="0" dirty="0">
                <a:ln>
                  <a:noFill/>
                </a:ln>
                <a:effectLst/>
                <a:uLnTx/>
                <a:uFillTx/>
                <a:latin typeface="Arial" panose="020B0604020202020204"/>
                <a:ea typeface="+mn-ea"/>
                <a:cs typeface="+mn-cs"/>
              </a:rPr>
              <a:t>&amp;</a:t>
            </a:r>
            <a:r>
              <a:rPr kumimoji="0" lang="en-AU" sz="1500" b="0" i="0" u="none" strike="noStrike" kern="1200" cap="none" spc="0" normalizeH="0" baseline="0" noProof="0" dirty="0">
                <a:ln>
                  <a:noFill/>
                </a:ln>
                <a:solidFill>
                  <a:srgbClr val="D86018"/>
                </a:solidFill>
                <a:effectLst/>
                <a:uLnTx/>
                <a:uFillTx/>
                <a:latin typeface="Arial" panose="020B0604020202020204"/>
                <a:ea typeface="+mn-ea"/>
                <a:cs typeface="+mn-cs"/>
              </a:rPr>
              <a:t> </a:t>
            </a:r>
            <a:r>
              <a:rPr kumimoji="0" lang="en-AU" sz="1500" b="0" i="0" u="none" strike="noStrike" kern="1200" cap="none" spc="0" normalizeH="0" baseline="0" noProof="0" dirty="0">
                <a:ln>
                  <a:noFill/>
                </a:ln>
                <a:solidFill>
                  <a:srgbClr val="D86018"/>
                </a:solidFill>
                <a:effectLst/>
                <a:uLnTx/>
                <a:uFillTx/>
                <a:latin typeface="Arial" panose="020B0604020202020204"/>
                <a:ea typeface="+mn-ea"/>
                <a:cs typeface="+mn-cs"/>
                <a:hlinkClick r:id="rId6"/>
              </a:rPr>
              <a:t>investors</a:t>
            </a:r>
            <a:endParaRPr kumimoji="0" lang="en-AU" sz="15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58" name="Rectangle 57">
            <a:extLst>
              <a:ext uri="{FF2B5EF4-FFF2-40B4-BE49-F238E27FC236}">
                <a16:creationId xmlns:a16="http://schemas.microsoft.com/office/drawing/2014/main" id="{75D8B1FC-D4D1-4FEA-BB16-06E6D316AA3D}"/>
              </a:ext>
            </a:extLst>
          </p:cNvPr>
          <p:cNvSpPr/>
          <p:nvPr/>
        </p:nvSpPr>
        <p:spPr>
          <a:xfrm flipH="1">
            <a:off x="1895833" y="2617368"/>
            <a:ext cx="18000" cy="682257"/>
          </a:xfrm>
          <a:prstGeom prst="rect">
            <a:avLst/>
          </a:prstGeom>
          <a:solidFill>
            <a:srgbClr val="DD63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D6329"/>
              </a:solidFill>
              <a:effectLst/>
              <a:uLnTx/>
              <a:uFillTx/>
              <a:latin typeface="HelveticaNeueLT Std" panose="020B0604020202020204" pitchFamily="34" charset="0"/>
              <a:ea typeface="+mn-ea"/>
              <a:cs typeface="+mn-cs"/>
            </a:endParaRPr>
          </a:p>
        </p:txBody>
      </p:sp>
      <p:sp>
        <p:nvSpPr>
          <p:cNvPr id="69" name="Rectangle 68">
            <a:extLst>
              <a:ext uri="{FF2B5EF4-FFF2-40B4-BE49-F238E27FC236}">
                <a16:creationId xmlns:a16="http://schemas.microsoft.com/office/drawing/2014/main" id="{8DC890B7-803D-4421-AF2E-81D2169ADFAD}"/>
              </a:ext>
            </a:extLst>
          </p:cNvPr>
          <p:cNvSpPr/>
          <p:nvPr/>
        </p:nvSpPr>
        <p:spPr>
          <a:xfrm>
            <a:off x="590592" y="4508738"/>
            <a:ext cx="5406025" cy="963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1" name="Rectangle 70">
            <a:extLst>
              <a:ext uri="{FF2B5EF4-FFF2-40B4-BE49-F238E27FC236}">
                <a16:creationId xmlns:a16="http://schemas.microsoft.com/office/drawing/2014/main" id="{3988071E-120F-492B-8906-6B41B6B24ED4}"/>
              </a:ext>
            </a:extLst>
          </p:cNvPr>
          <p:cNvSpPr/>
          <p:nvPr/>
        </p:nvSpPr>
        <p:spPr>
          <a:xfrm>
            <a:off x="2187651" y="4923917"/>
            <a:ext cx="3710312" cy="430887"/>
          </a:xfrm>
          <a:prstGeom prst="rect">
            <a:avLst/>
          </a:prstGeom>
        </p:spPr>
        <p:txBody>
          <a:bodyPr wrap="square" numCol="1" spcCol="288000">
            <a:spAutoFit/>
          </a:bodyPr>
          <a:lstStyle/>
          <a:p>
            <a:r>
              <a:rPr lang="en-AU" sz="1100" dirty="0"/>
              <a:t>Monthly and quarterly reports, video updates, and portfolio activity updates.</a:t>
            </a:r>
          </a:p>
        </p:txBody>
      </p:sp>
      <p:sp>
        <p:nvSpPr>
          <p:cNvPr id="72" name="Rectangle 71">
            <a:extLst>
              <a:ext uri="{FF2B5EF4-FFF2-40B4-BE49-F238E27FC236}">
                <a16:creationId xmlns:a16="http://schemas.microsoft.com/office/drawing/2014/main" id="{308027EF-2CCC-4044-AE3A-A1C94C84208D}"/>
              </a:ext>
            </a:extLst>
          </p:cNvPr>
          <p:cNvSpPr/>
          <p:nvPr/>
        </p:nvSpPr>
        <p:spPr>
          <a:xfrm>
            <a:off x="2198766" y="4634872"/>
            <a:ext cx="379408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a:ln>
                  <a:noFill/>
                </a:ln>
                <a:solidFill>
                  <a:srgbClr val="D86018"/>
                </a:solidFill>
                <a:effectLst/>
                <a:uLnTx/>
                <a:uFillTx/>
                <a:latin typeface="Arial" panose="020B0604020202020204"/>
                <a:ea typeface="+mn-ea"/>
                <a:cs typeface="+mn-cs"/>
                <a:hlinkClick r:id="rId7"/>
              </a:rPr>
              <a:t>MLC Managed Account Strategies</a:t>
            </a:r>
            <a:endParaRPr kumimoji="0" lang="en-AU" sz="15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73" name="Rectangle 72">
            <a:extLst>
              <a:ext uri="{FF2B5EF4-FFF2-40B4-BE49-F238E27FC236}">
                <a16:creationId xmlns:a16="http://schemas.microsoft.com/office/drawing/2014/main" id="{7564EA90-D6A5-45DB-B649-092E54F3F39F}"/>
              </a:ext>
            </a:extLst>
          </p:cNvPr>
          <p:cNvSpPr/>
          <p:nvPr/>
        </p:nvSpPr>
        <p:spPr>
          <a:xfrm flipH="1">
            <a:off x="1892068" y="4681335"/>
            <a:ext cx="18000" cy="682257"/>
          </a:xfrm>
          <a:prstGeom prst="rect">
            <a:avLst/>
          </a:prstGeom>
          <a:solidFill>
            <a:srgbClr val="DD63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D6329"/>
              </a:solidFill>
              <a:effectLst/>
              <a:uLnTx/>
              <a:uFillTx/>
              <a:latin typeface="HelveticaNeueLT Std" panose="020B0604020202020204" pitchFamily="34" charset="0"/>
              <a:ea typeface="+mn-ea"/>
              <a:cs typeface="+mn-cs"/>
            </a:endParaRPr>
          </a:p>
        </p:txBody>
      </p:sp>
      <p:sp>
        <p:nvSpPr>
          <p:cNvPr id="84" name="Rectangle 83">
            <a:extLst>
              <a:ext uri="{FF2B5EF4-FFF2-40B4-BE49-F238E27FC236}">
                <a16:creationId xmlns:a16="http://schemas.microsoft.com/office/drawing/2014/main" id="{222AAE26-B8FF-4087-9148-87342F035A9C}"/>
              </a:ext>
            </a:extLst>
          </p:cNvPr>
          <p:cNvSpPr/>
          <p:nvPr/>
        </p:nvSpPr>
        <p:spPr>
          <a:xfrm>
            <a:off x="6082419" y="2450425"/>
            <a:ext cx="5508000" cy="963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6" name="Rectangle 85">
            <a:extLst>
              <a:ext uri="{FF2B5EF4-FFF2-40B4-BE49-F238E27FC236}">
                <a16:creationId xmlns:a16="http://schemas.microsoft.com/office/drawing/2014/main" id="{B325E9D5-D098-4F0C-98EE-CF8B14D5D82B}"/>
              </a:ext>
            </a:extLst>
          </p:cNvPr>
          <p:cNvSpPr/>
          <p:nvPr/>
        </p:nvSpPr>
        <p:spPr>
          <a:xfrm>
            <a:off x="7679479" y="2781497"/>
            <a:ext cx="3710312" cy="541622"/>
          </a:xfrm>
          <a:prstGeom prst="rect">
            <a:avLst/>
          </a:prstGeom>
        </p:spPr>
        <p:txBody>
          <a:bodyPr wrap="square" numCol="1" spcCol="288000">
            <a:spAutoFit/>
          </a:bodyPr>
          <a:lstStyle/>
          <a:p>
            <a:r>
              <a:rPr lang="en-AU" sz="1100" dirty="0"/>
              <a:t>Detailed analysis and resources on economic and market developments. We also have regular material on </a:t>
            </a:r>
            <a:r>
              <a:rPr lang="en-AU" sz="1100" b="1" dirty="0">
                <a:hlinkClick r:id="rId3"/>
              </a:rPr>
              <a:t>LinkedIn</a:t>
            </a:r>
            <a:r>
              <a:rPr lang="en-AU" sz="1100" dirty="0"/>
              <a:t>.</a:t>
            </a:r>
          </a:p>
        </p:txBody>
      </p:sp>
      <p:sp>
        <p:nvSpPr>
          <p:cNvPr id="87" name="Rectangle 86">
            <a:extLst>
              <a:ext uri="{FF2B5EF4-FFF2-40B4-BE49-F238E27FC236}">
                <a16:creationId xmlns:a16="http://schemas.microsoft.com/office/drawing/2014/main" id="{AFF56BBC-5F71-4AC9-B71F-ACE946365E7A}"/>
              </a:ext>
            </a:extLst>
          </p:cNvPr>
          <p:cNvSpPr/>
          <p:nvPr/>
        </p:nvSpPr>
        <p:spPr>
          <a:xfrm>
            <a:off x="7690593" y="2529640"/>
            <a:ext cx="3927015"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a:ln>
                  <a:noFill/>
                </a:ln>
                <a:solidFill>
                  <a:srgbClr val="D86018"/>
                </a:solidFill>
                <a:effectLst/>
                <a:uLnTx/>
                <a:uFillTx/>
                <a:latin typeface="Arial" panose="020B0604020202020204"/>
                <a:ea typeface="+mn-ea"/>
                <a:cs typeface="+mn-cs"/>
                <a:hlinkClick r:id="rId8"/>
              </a:rPr>
              <a:t>Adviser updates and investment insights</a:t>
            </a:r>
            <a:endParaRPr kumimoji="0" lang="en-AU" sz="15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88" name="Rectangle 87">
            <a:extLst>
              <a:ext uri="{FF2B5EF4-FFF2-40B4-BE49-F238E27FC236}">
                <a16:creationId xmlns:a16="http://schemas.microsoft.com/office/drawing/2014/main" id="{48B525B8-E901-49C5-89E6-9C4342EDB603}"/>
              </a:ext>
            </a:extLst>
          </p:cNvPr>
          <p:cNvSpPr/>
          <p:nvPr/>
        </p:nvSpPr>
        <p:spPr>
          <a:xfrm flipH="1">
            <a:off x="7383896" y="2623022"/>
            <a:ext cx="18000" cy="682257"/>
          </a:xfrm>
          <a:prstGeom prst="rect">
            <a:avLst/>
          </a:prstGeom>
          <a:solidFill>
            <a:srgbClr val="DD63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D6329"/>
              </a:solidFill>
              <a:effectLst/>
              <a:uLnTx/>
              <a:uFillTx/>
              <a:latin typeface="HelveticaNeueLT Std" panose="020B0604020202020204" pitchFamily="34" charset="0"/>
              <a:ea typeface="+mn-ea"/>
              <a:cs typeface="+mn-cs"/>
            </a:endParaRPr>
          </a:p>
        </p:txBody>
      </p:sp>
      <p:sp>
        <p:nvSpPr>
          <p:cNvPr id="99" name="Rectangle 98">
            <a:extLst>
              <a:ext uri="{FF2B5EF4-FFF2-40B4-BE49-F238E27FC236}">
                <a16:creationId xmlns:a16="http://schemas.microsoft.com/office/drawing/2014/main" id="{D082D9C8-F6EB-4E13-9047-BC31C2CB7FD5}"/>
              </a:ext>
            </a:extLst>
          </p:cNvPr>
          <p:cNvSpPr/>
          <p:nvPr/>
        </p:nvSpPr>
        <p:spPr>
          <a:xfrm>
            <a:off x="6082419" y="1420182"/>
            <a:ext cx="5508000" cy="963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1" name="Rectangle 100">
            <a:extLst>
              <a:ext uri="{FF2B5EF4-FFF2-40B4-BE49-F238E27FC236}">
                <a16:creationId xmlns:a16="http://schemas.microsoft.com/office/drawing/2014/main" id="{03028D4F-3C41-4749-A61C-12111604CCDA}"/>
              </a:ext>
            </a:extLst>
          </p:cNvPr>
          <p:cNvSpPr/>
          <p:nvPr/>
        </p:nvSpPr>
        <p:spPr>
          <a:xfrm>
            <a:off x="7679478" y="2013153"/>
            <a:ext cx="4166311" cy="430887"/>
          </a:xfrm>
          <a:prstGeom prst="rect">
            <a:avLst/>
          </a:prstGeom>
        </p:spPr>
        <p:txBody>
          <a:bodyPr wrap="square" numCol="1" spcCol="288000">
            <a:spAutoFit/>
          </a:bodyPr>
          <a:lstStyle/>
          <a:p>
            <a:r>
              <a:rPr lang="en-AU" sz="1100" dirty="0"/>
              <a:t>Summary of each diversified fund’s performance, positioning and asset allocation for clients.</a:t>
            </a:r>
          </a:p>
        </p:txBody>
      </p:sp>
      <p:sp>
        <p:nvSpPr>
          <p:cNvPr id="102" name="Rectangle 101">
            <a:extLst>
              <a:ext uri="{FF2B5EF4-FFF2-40B4-BE49-F238E27FC236}">
                <a16:creationId xmlns:a16="http://schemas.microsoft.com/office/drawing/2014/main" id="{2BA1DB17-A585-46FE-AD09-BF170D5940A8}"/>
              </a:ext>
            </a:extLst>
          </p:cNvPr>
          <p:cNvSpPr/>
          <p:nvPr/>
        </p:nvSpPr>
        <p:spPr>
          <a:xfrm>
            <a:off x="7690594" y="1365830"/>
            <a:ext cx="3958780"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a:ln>
                  <a:noFill/>
                </a:ln>
                <a:solidFill>
                  <a:srgbClr val="D86018"/>
                </a:solidFill>
                <a:effectLst/>
                <a:uLnTx/>
                <a:uFillTx/>
                <a:latin typeface="Arial" panose="020B0604020202020204"/>
                <a:ea typeface="+mn-ea"/>
                <a:cs typeface="+mn-cs"/>
                <a:hlinkClick r:id="rId9"/>
              </a:rPr>
              <a:t>MultiSeries, MultiActive, Index Plus, Real Return, Horizon and Inflation Plus quarterly reports</a:t>
            </a:r>
            <a:endParaRPr kumimoji="0" lang="en-AU" sz="15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103" name="Rectangle 102">
            <a:extLst>
              <a:ext uri="{FF2B5EF4-FFF2-40B4-BE49-F238E27FC236}">
                <a16:creationId xmlns:a16="http://schemas.microsoft.com/office/drawing/2014/main" id="{AFAC78D0-6612-441E-A1E9-074FB48042D1}"/>
              </a:ext>
            </a:extLst>
          </p:cNvPr>
          <p:cNvSpPr/>
          <p:nvPr/>
        </p:nvSpPr>
        <p:spPr>
          <a:xfrm flipH="1">
            <a:off x="7383896" y="1592780"/>
            <a:ext cx="18000" cy="682257"/>
          </a:xfrm>
          <a:prstGeom prst="rect">
            <a:avLst/>
          </a:prstGeom>
          <a:solidFill>
            <a:srgbClr val="DD63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D6329"/>
              </a:solidFill>
              <a:effectLst/>
              <a:uLnTx/>
              <a:uFillTx/>
              <a:latin typeface="HelveticaNeueLT Std" panose="020B0604020202020204" pitchFamily="34" charset="0"/>
              <a:ea typeface="+mn-ea"/>
              <a:cs typeface="+mn-cs"/>
            </a:endParaRPr>
          </a:p>
        </p:txBody>
      </p:sp>
      <p:sp>
        <p:nvSpPr>
          <p:cNvPr id="114" name="Rectangle 113">
            <a:extLst>
              <a:ext uri="{FF2B5EF4-FFF2-40B4-BE49-F238E27FC236}">
                <a16:creationId xmlns:a16="http://schemas.microsoft.com/office/drawing/2014/main" id="{36A01439-8038-41B2-9DC4-0FD880E8D4E7}"/>
              </a:ext>
            </a:extLst>
          </p:cNvPr>
          <p:cNvSpPr/>
          <p:nvPr/>
        </p:nvSpPr>
        <p:spPr>
          <a:xfrm>
            <a:off x="6078654" y="3484150"/>
            <a:ext cx="5508000" cy="963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6" name="Rectangle 115">
            <a:extLst>
              <a:ext uri="{FF2B5EF4-FFF2-40B4-BE49-F238E27FC236}">
                <a16:creationId xmlns:a16="http://schemas.microsoft.com/office/drawing/2014/main" id="{0148CCFD-7D35-4ABD-B40E-D9B66C5E6F96}"/>
              </a:ext>
            </a:extLst>
          </p:cNvPr>
          <p:cNvSpPr/>
          <p:nvPr/>
        </p:nvSpPr>
        <p:spPr>
          <a:xfrm>
            <a:off x="7693132" y="3973229"/>
            <a:ext cx="3710312" cy="430887"/>
          </a:xfrm>
          <a:prstGeom prst="rect">
            <a:avLst/>
          </a:prstGeom>
        </p:spPr>
        <p:txBody>
          <a:bodyPr wrap="square" numCol="1" spcCol="288000">
            <a:spAutoFit/>
          </a:bodyPr>
          <a:lstStyle/>
          <a:p>
            <a:r>
              <a:rPr lang="en-US" sz="1100" dirty="0">
                <a:solidFill>
                  <a:srgbClr val="000000"/>
                </a:solidFill>
              </a:rPr>
              <a:t>Client reports on performance and positioning of underlying investment strategies.</a:t>
            </a:r>
          </a:p>
        </p:txBody>
      </p:sp>
      <p:sp>
        <p:nvSpPr>
          <p:cNvPr id="117" name="Rectangle 116">
            <a:extLst>
              <a:ext uri="{FF2B5EF4-FFF2-40B4-BE49-F238E27FC236}">
                <a16:creationId xmlns:a16="http://schemas.microsoft.com/office/drawing/2014/main" id="{8C60D0A8-6920-423E-8999-87B00A79DF41}"/>
              </a:ext>
            </a:extLst>
          </p:cNvPr>
          <p:cNvSpPr/>
          <p:nvPr/>
        </p:nvSpPr>
        <p:spPr>
          <a:xfrm>
            <a:off x="7686829" y="3524067"/>
            <a:ext cx="3794086"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a:ln>
                  <a:noFill/>
                </a:ln>
                <a:solidFill>
                  <a:srgbClr val="D86018"/>
                </a:solidFill>
                <a:effectLst/>
                <a:uLnTx/>
                <a:uFillTx/>
                <a:latin typeface="Arial" panose="020B0604020202020204"/>
                <a:ea typeface="+mn-ea"/>
                <a:cs typeface="+mn-cs"/>
                <a:hlinkClick r:id="rId10"/>
              </a:rPr>
              <a:t>Alternatives and other strategy commentaries</a:t>
            </a:r>
            <a:endParaRPr kumimoji="0" lang="en-AU" sz="15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118" name="Rectangle 117">
            <a:extLst>
              <a:ext uri="{FF2B5EF4-FFF2-40B4-BE49-F238E27FC236}">
                <a16:creationId xmlns:a16="http://schemas.microsoft.com/office/drawing/2014/main" id="{EC7C2296-2EDF-4EB3-8153-93B3397FC87D}"/>
              </a:ext>
            </a:extLst>
          </p:cNvPr>
          <p:cNvSpPr/>
          <p:nvPr/>
        </p:nvSpPr>
        <p:spPr>
          <a:xfrm flipH="1">
            <a:off x="7380131" y="3656747"/>
            <a:ext cx="18000" cy="682257"/>
          </a:xfrm>
          <a:prstGeom prst="rect">
            <a:avLst/>
          </a:prstGeom>
          <a:solidFill>
            <a:srgbClr val="DD63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D6329"/>
              </a:solidFill>
              <a:effectLst/>
              <a:uLnTx/>
              <a:uFillTx/>
              <a:latin typeface="HelveticaNeueLT Std" panose="020B0604020202020204" pitchFamily="34" charset="0"/>
              <a:ea typeface="+mn-ea"/>
              <a:cs typeface="+mn-cs"/>
            </a:endParaRPr>
          </a:p>
        </p:txBody>
      </p:sp>
      <p:sp>
        <p:nvSpPr>
          <p:cNvPr id="129" name="Rectangle 128">
            <a:extLst>
              <a:ext uri="{FF2B5EF4-FFF2-40B4-BE49-F238E27FC236}">
                <a16:creationId xmlns:a16="http://schemas.microsoft.com/office/drawing/2014/main" id="{3E1FD843-5C7E-425A-9620-036F158802BB}"/>
              </a:ext>
            </a:extLst>
          </p:cNvPr>
          <p:cNvSpPr/>
          <p:nvPr/>
        </p:nvSpPr>
        <p:spPr>
          <a:xfrm>
            <a:off x="586827" y="1412911"/>
            <a:ext cx="5406025" cy="963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130" name="Group 129">
            <a:extLst>
              <a:ext uri="{FF2B5EF4-FFF2-40B4-BE49-F238E27FC236}">
                <a16:creationId xmlns:a16="http://schemas.microsoft.com/office/drawing/2014/main" id="{B632844B-DA52-41E1-B481-B4E4A1F678DA}"/>
              </a:ext>
            </a:extLst>
          </p:cNvPr>
          <p:cNvGrpSpPr>
            <a:grpSpLocks noChangeAspect="1"/>
          </p:cNvGrpSpPr>
          <p:nvPr/>
        </p:nvGrpSpPr>
        <p:grpSpPr>
          <a:xfrm>
            <a:off x="983267" y="1648382"/>
            <a:ext cx="515763" cy="524634"/>
            <a:chOff x="566738" y="1712748"/>
            <a:chExt cx="3768303" cy="4322900"/>
          </a:xfrm>
          <a:solidFill>
            <a:schemeClr val="accent1"/>
          </a:solidFill>
        </p:grpSpPr>
        <p:grpSp>
          <p:nvGrpSpPr>
            <p:cNvPr id="134" name="Group 133">
              <a:extLst>
                <a:ext uri="{FF2B5EF4-FFF2-40B4-BE49-F238E27FC236}">
                  <a16:creationId xmlns:a16="http://schemas.microsoft.com/office/drawing/2014/main" id="{3273C295-E138-4FE9-AFBF-ECF74AD7646A}"/>
                </a:ext>
              </a:extLst>
            </p:cNvPr>
            <p:cNvGrpSpPr>
              <a:grpSpLocks noChangeAspect="1"/>
            </p:cNvGrpSpPr>
            <p:nvPr/>
          </p:nvGrpSpPr>
          <p:grpSpPr bwMode="auto">
            <a:xfrm>
              <a:off x="566738" y="1712748"/>
              <a:ext cx="3768303" cy="4322900"/>
              <a:chOff x="2368" y="1574"/>
              <a:chExt cx="1026" cy="1177"/>
            </a:xfrm>
            <a:grpFill/>
          </p:grpSpPr>
          <p:sp>
            <p:nvSpPr>
              <p:cNvPr id="138" name="Freeform 19">
                <a:extLst>
                  <a:ext uri="{FF2B5EF4-FFF2-40B4-BE49-F238E27FC236}">
                    <a16:creationId xmlns:a16="http://schemas.microsoft.com/office/drawing/2014/main" id="{4C633B98-596C-47EF-8ED5-1EC06EF5658F}"/>
                  </a:ext>
                </a:extLst>
              </p:cNvPr>
              <p:cNvSpPr>
                <a:spLocks/>
              </p:cNvSpPr>
              <p:nvPr/>
            </p:nvSpPr>
            <p:spPr bwMode="auto">
              <a:xfrm>
                <a:off x="2368" y="1574"/>
                <a:ext cx="1026" cy="160"/>
              </a:xfrm>
              <a:custGeom>
                <a:avLst/>
                <a:gdLst>
                  <a:gd name="T0" fmla="*/ 397 w 431"/>
                  <a:gd name="T1" fmla="*/ 0 h 67"/>
                  <a:gd name="T2" fmla="*/ 34 w 431"/>
                  <a:gd name="T3" fmla="*/ 0 h 67"/>
                  <a:gd name="T4" fmla="*/ 0 w 431"/>
                  <a:gd name="T5" fmla="*/ 34 h 67"/>
                  <a:gd name="T6" fmla="*/ 34 w 431"/>
                  <a:gd name="T7" fmla="*/ 67 h 67"/>
                  <a:gd name="T8" fmla="*/ 397 w 431"/>
                  <a:gd name="T9" fmla="*/ 67 h 67"/>
                  <a:gd name="T10" fmla="*/ 431 w 431"/>
                  <a:gd name="T11" fmla="*/ 34 h 67"/>
                  <a:gd name="T12" fmla="*/ 397 w 431"/>
                  <a:gd name="T13" fmla="*/ 0 h 67"/>
                </a:gdLst>
                <a:ahLst/>
                <a:cxnLst>
                  <a:cxn ang="0">
                    <a:pos x="T0" y="T1"/>
                  </a:cxn>
                  <a:cxn ang="0">
                    <a:pos x="T2" y="T3"/>
                  </a:cxn>
                  <a:cxn ang="0">
                    <a:pos x="T4" y="T5"/>
                  </a:cxn>
                  <a:cxn ang="0">
                    <a:pos x="T6" y="T7"/>
                  </a:cxn>
                  <a:cxn ang="0">
                    <a:pos x="T8" y="T9"/>
                  </a:cxn>
                  <a:cxn ang="0">
                    <a:pos x="T10" y="T11"/>
                  </a:cxn>
                  <a:cxn ang="0">
                    <a:pos x="T12" y="T13"/>
                  </a:cxn>
                </a:cxnLst>
                <a:rect l="0" t="0" r="r" b="b"/>
                <a:pathLst>
                  <a:path w="431" h="67">
                    <a:moveTo>
                      <a:pt x="397" y="0"/>
                    </a:moveTo>
                    <a:cubicBezTo>
                      <a:pt x="34" y="0"/>
                      <a:pt x="34" y="0"/>
                      <a:pt x="34" y="0"/>
                    </a:cubicBezTo>
                    <a:cubicBezTo>
                      <a:pt x="16" y="0"/>
                      <a:pt x="0" y="15"/>
                      <a:pt x="0" y="34"/>
                    </a:cubicBezTo>
                    <a:cubicBezTo>
                      <a:pt x="0" y="52"/>
                      <a:pt x="16" y="67"/>
                      <a:pt x="34" y="67"/>
                    </a:cubicBezTo>
                    <a:cubicBezTo>
                      <a:pt x="397" y="67"/>
                      <a:pt x="397" y="67"/>
                      <a:pt x="397" y="67"/>
                    </a:cubicBezTo>
                    <a:cubicBezTo>
                      <a:pt x="415" y="67"/>
                      <a:pt x="431" y="52"/>
                      <a:pt x="431" y="34"/>
                    </a:cubicBezTo>
                    <a:cubicBezTo>
                      <a:pt x="431" y="15"/>
                      <a:pt x="415" y="0"/>
                      <a:pt x="3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9" name="Freeform 24">
                <a:extLst>
                  <a:ext uri="{FF2B5EF4-FFF2-40B4-BE49-F238E27FC236}">
                    <a16:creationId xmlns:a16="http://schemas.microsoft.com/office/drawing/2014/main" id="{BBB636D8-0D24-4AD8-8CB2-B4A1DBEF3640}"/>
                  </a:ext>
                </a:extLst>
              </p:cNvPr>
              <p:cNvSpPr>
                <a:spLocks/>
              </p:cNvSpPr>
              <p:nvPr/>
            </p:nvSpPr>
            <p:spPr bwMode="auto">
              <a:xfrm>
                <a:off x="2630" y="2537"/>
                <a:ext cx="176" cy="204"/>
              </a:xfrm>
              <a:custGeom>
                <a:avLst/>
                <a:gdLst>
                  <a:gd name="T0" fmla="*/ 62 w 74"/>
                  <a:gd name="T1" fmla="*/ 4 h 86"/>
                  <a:gd name="T2" fmla="*/ 5 w 74"/>
                  <a:gd name="T3" fmla="*/ 61 h 86"/>
                  <a:gd name="T4" fmla="*/ 5 w 74"/>
                  <a:gd name="T5" fmla="*/ 81 h 86"/>
                  <a:gd name="T6" fmla="*/ 24 w 74"/>
                  <a:gd name="T7" fmla="*/ 81 h 86"/>
                  <a:gd name="T8" fmla="*/ 74 w 74"/>
                  <a:gd name="T9" fmla="*/ 30 h 86"/>
                  <a:gd name="T10" fmla="*/ 74 w 74"/>
                  <a:gd name="T11" fmla="*/ 1 h 86"/>
                  <a:gd name="T12" fmla="*/ 62 w 74"/>
                  <a:gd name="T13" fmla="*/ 4 h 86"/>
                </a:gdLst>
                <a:ahLst/>
                <a:cxnLst>
                  <a:cxn ang="0">
                    <a:pos x="T0" y="T1"/>
                  </a:cxn>
                  <a:cxn ang="0">
                    <a:pos x="T2" y="T3"/>
                  </a:cxn>
                  <a:cxn ang="0">
                    <a:pos x="T4" y="T5"/>
                  </a:cxn>
                  <a:cxn ang="0">
                    <a:pos x="T6" y="T7"/>
                  </a:cxn>
                  <a:cxn ang="0">
                    <a:pos x="T8" y="T9"/>
                  </a:cxn>
                  <a:cxn ang="0">
                    <a:pos x="T10" y="T11"/>
                  </a:cxn>
                  <a:cxn ang="0">
                    <a:pos x="T12" y="T13"/>
                  </a:cxn>
                </a:cxnLst>
                <a:rect l="0" t="0" r="r" b="b"/>
                <a:pathLst>
                  <a:path w="74" h="86">
                    <a:moveTo>
                      <a:pt x="62" y="4"/>
                    </a:moveTo>
                    <a:cubicBezTo>
                      <a:pt x="5" y="61"/>
                      <a:pt x="5" y="61"/>
                      <a:pt x="5" y="61"/>
                    </a:cubicBezTo>
                    <a:cubicBezTo>
                      <a:pt x="0" y="67"/>
                      <a:pt x="0" y="75"/>
                      <a:pt x="5" y="81"/>
                    </a:cubicBezTo>
                    <a:cubicBezTo>
                      <a:pt x="10" y="86"/>
                      <a:pt x="19" y="86"/>
                      <a:pt x="24" y="81"/>
                    </a:cubicBezTo>
                    <a:cubicBezTo>
                      <a:pt x="74" y="30"/>
                      <a:pt x="74" y="30"/>
                      <a:pt x="74" y="30"/>
                    </a:cubicBezTo>
                    <a:cubicBezTo>
                      <a:pt x="74" y="1"/>
                      <a:pt x="74" y="1"/>
                      <a:pt x="74" y="1"/>
                    </a:cubicBezTo>
                    <a:cubicBezTo>
                      <a:pt x="70" y="0"/>
                      <a:pt x="65" y="1"/>
                      <a:pt x="6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0" name="Freeform 25">
                <a:extLst>
                  <a:ext uri="{FF2B5EF4-FFF2-40B4-BE49-F238E27FC236}">
                    <a16:creationId xmlns:a16="http://schemas.microsoft.com/office/drawing/2014/main" id="{E644C2F1-A85F-4719-ABC2-17ECEA86FC54}"/>
                  </a:ext>
                </a:extLst>
              </p:cNvPr>
              <p:cNvSpPr>
                <a:spLocks/>
              </p:cNvSpPr>
              <p:nvPr/>
            </p:nvSpPr>
            <p:spPr bwMode="auto">
              <a:xfrm>
                <a:off x="2956" y="2537"/>
                <a:ext cx="176" cy="204"/>
              </a:xfrm>
              <a:custGeom>
                <a:avLst/>
                <a:gdLst>
                  <a:gd name="T0" fmla="*/ 12 w 74"/>
                  <a:gd name="T1" fmla="*/ 4 h 86"/>
                  <a:gd name="T2" fmla="*/ 0 w 74"/>
                  <a:gd name="T3" fmla="*/ 1 h 86"/>
                  <a:gd name="T4" fmla="*/ 0 w 74"/>
                  <a:gd name="T5" fmla="*/ 30 h 86"/>
                  <a:gd name="T6" fmla="*/ 50 w 74"/>
                  <a:gd name="T7" fmla="*/ 81 h 86"/>
                  <a:gd name="T8" fmla="*/ 69 w 74"/>
                  <a:gd name="T9" fmla="*/ 81 h 86"/>
                  <a:gd name="T10" fmla="*/ 69 w 74"/>
                  <a:gd name="T11" fmla="*/ 61 h 86"/>
                  <a:gd name="T12" fmla="*/ 12 w 74"/>
                  <a:gd name="T13" fmla="*/ 4 h 86"/>
                </a:gdLst>
                <a:ahLst/>
                <a:cxnLst>
                  <a:cxn ang="0">
                    <a:pos x="T0" y="T1"/>
                  </a:cxn>
                  <a:cxn ang="0">
                    <a:pos x="T2" y="T3"/>
                  </a:cxn>
                  <a:cxn ang="0">
                    <a:pos x="T4" y="T5"/>
                  </a:cxn>
                  <a:cxn ang="0">
                    <a:pos x="T6" y="T7"/>
                  </a:cxn>
                  <a:cxn ang="0">
                    <a:pos x="T8" y="T9"/>
                  </a:cxn>
                  <a:cxn ang="0">
                    <a:pos x="T10" y="T11"/>
                  </a:cxn>
                  <a:cxn ang="0">
                    <a:pos x="T12" y="T13"/>
                  </a:cxn>
                </a:cxnLst>
                <a:rect l="0" t="0" r="r" b="b"/>
                <a:pathLst>
                  <a:path w="74" h="86">
                    <a:moveTo>
                      <a:pt x="12" y="4"/>
                    </a:moveTo>
                    <a:cubicBezTo>
                      <a:pt x="9" y="1"/>
                      <a:pt x="4" y="0"/>
                      <a:pt x="0" y="1"/>
                    </a:cubicBezTo>
                    <a:cubicBezTo>
                      <a:pt x="0" y="30"/>
                      <a:pt x="0" y="30"/>
                      <a:pt x="0" y="30"/>
                    </a:cubicBezTo>
                    <a:cubicBezTo>
                      <a:pt x="50" y="81"/>
                      <a:pt x="50" y="81"/>
                      <a:pt x="50" y="81"/>
                    </a:cubicBezTo>
                    <a:cubicBezTo>
                      <a:pt x="55" y="86"/>
                      <a:pt x="64" y="86"/>
                      <a:pt x="69" y="81"/>
                    </a:cubicBezTo>
                    <a:cubicBezTo>
                      <a:pt x="74" y="75"/>
                      <a:pt x="74" y="67"/>
                      <a:pt x="69" y="61"/>
                    </a:cubicBez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1" name="Freeform 26">
                <a:extLst>
                  <a:ext uri="{FF2B5EF4-FFF2-40B4-BE49-F238E27FC236}">
                    <a16:creationId xmlns:a16="http://schemas.microsoft.com/office/drawing/2014/main" id="{34CD5F80-BF53-4CF2-9BBA-10041911CF47}"/>
                  </a:ext>
                </a:extLst>
              </p:cNvPr>
              <p:cNvSpPr>
                <a:spLocks/>
              </p:cNvSpPr>
              <p:nvPr/>
            </p:nvSpPr>
            <p:spPr bwMode="auto">
              <a:xfrm>
                <a:off x="2849" y="2432"/>
                <a:ext cx="64" cy="319"/>
              </a:xfrm>
              <a:custGeom>
                <a:avLst/>
                <a:gdLst>
                  <a:gd name="T0" fmla="*/ 0 w 27"/>
                  <a:gd name="T1" fmla="*/ 120 h 134"/>
                  <a:gd name="T2" fmla="*/ 13 w 27"/>
                  <a:gd name="T3" fmla="*/ 134 h 134"/>
                  <a:gd name="T4" fmla="*/ 27 w 27"/>
                  <a:gd name="T5" fmla="*/ 120 h 134"/>
                  <a:gd name="T6" fmla="*/ 27 w 27"/>
                  <a:gd name="T7" fmla="*/ 0 h 134"/>
                  <a:gd name="T8" fmla="*/ 0 w 27"/>
                  <a:gd name="T9" fmla="*/ 0 h 134"/>
                  <a:gd name="T10" fmla="*/ 0 w 27"/>
                  <a:gd name="T11" fmla="*/ 120 h 134"/>
                </a:gdLst>
                <a:ahLst/>
                <a:cxnLst>
                  <a:cxn ang="0">
                    <a:pos x="T0" y="T1"/>
                  </a:cxn>
                  <a:cxn ang="0">
                    <a:pos x="T2" y="T3"/>
                  </a:cxn>
                  <a:cxn ang="0">
                    <a:pos x="T4" y="T5"/>
                  </a:cxn>
                  <a:cxn ang="0">
                    <a:pos x="T6" y="T7"/>
                  </a:cxn>
                  <a:cxn ang="0">
                    <a:pos x="T8" y="T9"/>
                  </a:cxn>
                  <a:cxn ang="0">
                    <a:pos x="T10" y="T11"/>
                  </a:cxn>
                </a:cxnLst>
                <a:rect l="0" t="0" r="r" b="b"/>
                <a:pathLst>
                  <a:path w="27" h="134">
                    <a:moveTo>
                      <a:pt x="0" y="120"/>
                    </a:moveTo>
                    <a:cubicBezTo>
                      <a:pt x="0" y="128"/>
                      <a:pt x="6" y="134"/>
                      <a:pt x="13" y="134"/>
                    </a:cubicBezTo>
                    <a:cubicBezTo>
                      <a:pt x="21" y="134"/>
                      <a:pt x="27" y="128"/>
                      <a:pt x="27" y="120"/>
                    </a:cubicBezTo>
                    <a:cubicBezTo>
                      <a:pt x="27" y="0"/>
                      <a:pt x="27" y="0"/>
                      <a:pt x="27" y="0"/>
                    </a:cubicBezTo>
                    <a:cubicBezTo>
                      <a:pt x="0" y="0"/>
                      <a:pt x="0" y="0"/>
                      <a:pt x="0" y="0"/>
                    </a:cubicBezTo>
                    <a:lnTo>
                      <a:pt x="0"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2" name="Freeform 27">
                <a:extLst>
                  <a:ext uri="{FF2B5EF4-FFF2-40B4-BE49-F238E27FC236}">
                    <a16:creationId xmlns:a16="http://schemas.microsoft.com/office/drawing/2014/main" id="{E22629E4-DDBB-4D0E-9B82-34AE1C6668A6}"/>
                  </a:ext>
                </a:extLst>
              </p:cNvPr>
              <p:cNvSpPr>
                <a:spLocks/>
              </p:cNvSpPr>
              <p:nvPr/>
            </p:nvSpPr>
            <p:spPr bwMode="auto">
              <a:xfrm>
                <a:off x="2409" y="1762"/>
                <a:ext cx="945" cy="630"/>
              </a:xfrm>
              <a:custGeom>
                <a:avLst/>
                <a:gdLst>
                  <a:gd name="T0" fmla="*/ 374 w 397"/>
                  <a:gd name="T1" fmla="*/ 4 h 265"/>
                  <a:gd name="T2" fmla="*/ 374 w 397"/>
                  <a:gd name="T3" fmla="*/ 232 h 265"/>
                  <a:gd name="T4" fmla="*/ 363 w 397"/>
                  <a:gd name="T5" fmla="*/ 243 h 265"/>
                  <a:gd name="T6" fmla="*/ 33 w 397"/>
                  <a:gd name="T7" fmla="*/ 243 h 265"/>
                  <a:gd name="T8" fmla="*/ 23 w 397"/>
                  <a:gd name="T9" fmla="*/ 232 h 265"/>
                  <a:gd name="T10" fmla="*/ 23 w 397"/>
                  <a:gd name="T11" fmla="*/ 4 h 265"/>
                  <a:gd name="T12" fmla="*/ 17 w 397"/>
                  <a:gd name="T13" fmla="*/ 4 h 265"/>
                  <a:gd name="T14" fmla="*/ 0 w 397"/>
                  <a:gd name="T15" fmla="*/ 0 h 265"/>
                  <a:gd name="T16" fmla="*/ 0 w 397"/>
                  <a:gd name="T17" fmla="*/ 232 h 265"/>
                  <a:gd name="T18" fmla="*/ 33 w 397"/>
                  <a:gd name="T19" fmla="*/ 265 h 265"/>
                  <a:gd name="T20" fmla="*/ 363 w 397"/>
                  <a:gd name="T21" fmla="*/ 265 h 265"/>
                  <a:gd name="T22" fmla="*/ 397 w 397"/>
                  <a:gd name="T23" fmla="*/ 232 h 265"/>
                  <a:gd name="T24" fmla="*/ 397 w 397"/>
                  <a:gd name="T25" fmla="*/ 0 h 265"/>
                  <a:gd name="T26" fmla="*/ 380 w 397"/>
                  <a:gd name="T27" fmla="*/ 4 h 265"/>
                  <a:gd name="T28" fmla="*/ 374 w 397"/>
                  <a:gd name="T29" fmla="*/ 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7" h="265">
                    <a:moveTo>
                      <a:pt x="374" y="4"/>
                    </a:moveTo>
                    <a:cubicBezTo>
                      <a:pt x="374" y="232"/>
                      <a:pt x="374" y="232"/>
                      <a:pt x="374" y="232"/>
                    </a:cubicBezTo>
                    <a:cubicBezTo>
                      <a:pt x="374" y="238"/>
                      <a:pt x="370" y="243"/>
                      <a:pt x="363" y="243"/>
                    </a:cubicBezTo>
                    <a:cubicBezTo>
                      <a:pt x="33" y="243"/>
                      <a:pt x="33" y="243"/>
                      <a:pt x="33" y="243"/>
                    </a:cubicBezTo>
                    <a:cubicBezTo>
                      <a:pt x="27" y="243"/>
                      <a:pt x="23" y="238"/>
                      <a:pt x="23" y="232"/>
                    </a:cubicBezTo>
                    <a:cubicBezTo>
                      <a:pt x="23" y="4"/>
                      <a:pt x="23" y="4"/>
                      <a:pt x="23" y="4"/>
                    </a:cubicBezTo>
                    <a:cubicBezTo>
                      <a:pt x="17" y="4"/>
                      <a:pt x="17" y="4"/>
                      <a:pt x="17" y="4"/>
                    </a:cubicBezTo>
                    <a:cubicBezTo>
                      <a:pt x="11" y="4"/>
                      <a:pt x="6" y="2"/>
                      <a:pt x="0" y="0"/>
                    </a:cubicBezTo>
                    <a:cubicBezTo>
                      <a:pt x="0" y="232"/>
                      <a:pt x="0" y="232"/>
                      <a:pt x="0" y="232"/>
                    </a:cubicBezTo>
                    <a:cubicBezTo>
                      <a:pt x="0" y="250"/>
                      <a:pt x="15" y="265"/>
                      <a:pt x="33" y="265"/>
                    </a:cubicBezTo>
                    <a:cubicBezTo>
                      <a:pt x="363" y="265"/>
                      <a:pt x="363" y="265"/>
                      <a:pt x="363" y="265"/>
                    </a:cubicBezTo>
                    <a:cubicBezTo>
                      <a:pt x="382" y="265"/>
                      <a:pt x="397" y="250"/>
                      <a:pt x="397" y="232"/>
                    </a:cubicBezTo>
                    <a:cubicBezTo>
                      <a:pt x="397" y="0"/>
                      <a:pt x="397" y="0"/>
                      <a:pt x="397" y="0"/>
                    </a:cubicBezTo>
                    <a:cubicBezTo>
                      <a:pt x="391" y="2"/>
                      <a:pt x="386" y="4"/>
                      <a:pt x="380" y="4"/>
                    </a:cubicBezTo>
                    <a:lnTo>
                      <a:pt x="37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35" name="Rectangle 134">
              <a:extLst>
                <a:ext uri="{FF2B5EF4-FFF2-40B4-BE49-F238E27FC236}">
                  <a16:creationId xmlns:a16="http://schemas.microsoft.com/office/drawing/2014/main" id="{6FAF7CB8-A017-43BD-9F06-F045F11907C0}"/>
                </a:ext>
              </a:extLst>
            </p:cNvPr>
            <p:cNvSpPr>
              <a:spLocks noChangeArrowheads="1"/>
            </p:cNvSpPr>
            <p:nvPr/>
          </p:nvSpPr>
          <p:spPr bwMode="auto">
            <a:xfrm>
              <a:off x="1319664" y="3494058"/>
              <a:ext cx="532557" cy="749253"/>
            </a:xfrm>
            <a:prstGeom prst="rect">
              <a:avLst/>
            </a:prstGeom>
            <a:solidFill>
              <a:schemeClr val="accent2"/>
            </a:solid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6" name="Rectangle 135">
              <a:extLst>
                <a:ext uri="{FF2B5EF4-FFF2-40B4-BE49-F238E27FC236}">
                  <a16:creationId xmlns:a16="http://schemas.microsoft.com/office/drawing/2014/main" id="{6F7C0136-C8D4-4E41-891A-0165C72F01F9}"/>
                </a:ext>
              </a:extLst>
            </p:cNvPr>
            <p:cNvSpPr>
              <a:spLocks noChangeArrowheads="1"/>
            </p:cNvSpPr>
            <p:nvPr/>
          </p:nvSpPr>
          <p:spPr bwMode="auto">
            <a:xfrm>
              <a:off x="2186447" y="3119431"/>
              <a:ext cx="532557" cy="1123880"/>
            </a:xfrm>
            <a:prstGeom prst="rect">
              <a:avLst/>
            </a:prstGeom>
            <a:solidFill>
              <a:schemeClr val="accent2"/>
            </a:solid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7" name="Rectangle 136">
              <a:extLst>
                <a:ext uri="{FF2B5EF4-FFF2-40B4-BE49-F238E27FC236}">
                  <a16:creationId xmlns:a16="http://schemas.microsoft.com/office/drawing/2014/main" id="{213CC4A7-E571-46BB-B393-02821DE7D3E7}"/>
                </a:ext>
              </a:extLst>
            </p:cNvPr>
            <p:cNvSpPr>
              <a:spLocks noChangeArrowheads="1"/>
            </p:cNvSpPr>
            <p:nvPr/>
          </p:nvSpPr>
          <p:spPr bwMode="auto">
            <a:xfrm>
              <a:off x="3049558" y="2821934"/>
              <a:ext cx="532557" cy="142137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31" name="Rectangle 130">
            <a:extLst>
              <a:ext uri="{FF2B5EF4-FFF2-40B4-BE49-F238E27FC236}">
                <a16:creationId xmlns:a16="http://schemas.microsoft.com/office/drawing/2014/main" id="{1D1C7ECF-0DD6-481A-BB87-CABF56553BDE}"/>
              </a:ext>
            </a:extLst>
          </p:cNvPr>
          <p:cNvSpPr/>
          <p:nvPr/>
        </p:nvSpPr>
        <p:spPr>
          <a:xfrm>
            <a:off x="2183886" y="1901991"/>
            <a:ext cx="3710312" cy="388857"/>
          </a:xfrm>
          <a:prstGeom prst="rect">
            <a:avLst/>
          </a:prstGeom>
        </p:spPr>
        <p:txBody>
          <a:bodyPr wrap="square" numCol="1" spcCol="288000">
            <a:spAutoFit/>
          </a:bodyPr>
          <a:lstStyle/>
          <a:p>
            <a:r>
              <a:rPr lang="en-AU" sz="1100" dirty="0"/>
              <a:t>Presentation of fund and market performance, updated quarterly.</a:t>
            </a:r>
          </a:p>
        </p:txBody>
      </p:sp>
      <p:sp>
        <p:nvSpPr>
          <p:cNvPr id="132" name="Rectangle 131">
            <a:extLst>
              <a:ext uri="{FF2B5EF4-FFF2-40B4-BE49-F238E27FC236}">
                <a16:creationId xmlns:a16="http://schemas.microsoft.com/office/drawing/2014/main" id="{9DA3B27F-FD9F-48B6-B8F8-97806DC0D848}"/>
              </a:ext>
            </a:extLst>
          </p:cNvPr>
          <p:cNvSpPr/>
          <p:nvPr/>
        </p:nvSpPr>
        <p:spPr>
          <a:xfrm>
            <a:off x="2195001" y="1452828"/>
            <a:ext cx="3794086"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a:ln>
                  <a:noFill/>
                </a:ln>
                <a:solidFill>
                  <a:srgbClr val="D86018"/>
                </a:solidFill>
                <a:effectLst/>
                <a:uLnTx/>
                <a:uFillTx/>
                <a:latin typeface="Arial" panose="020B0604020202020204"/>
                <a:ea typeface="+mn-ea"/>
                <a:cs typeface="+mn-cs"/>
                <a:hlinkClick r:id="rId11"/>
              </a:rPr>
              <a:t>Investment update on MLC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500" dirty="0">
                <a:solidFill>
                  <a:srgbClr val="D86018"/>
                </a:solidFill>
                <a:latin typeface="Arial" panose="020B0604020202020204"/>
                <a:hlinkClick r:id="rId11"/>
              </a:rPr>
              <a:t>diversified</a:t>
            </a:r>
            <a:r>
              <a:rPr kumimoji="0" lang="en-AU" sz="1500" b="0" i="0" u="none" strike="noStrike" kern="1200" cap="none" spc="0" normalizeH="0" baseline="0" noProof="0" dirty="0">
                <a:ln>
                  <a:noFill/>
                </a:ln>
                <a:solidFill>
                  <a:srgbClr val="D86018"/>
                </a:solidFill>
                <a:effectLst/>
                <a:uLnTx/>
                <a:uFillTx/>
                <a:latin typeface="Arial" panose="020B0604020202020204"/>
                <a:ea typeface="+mn-ea"/>
                <a:cs typeface="+mn-cs"/>
                <a:hlinkClick r:id="rId11"/>
              </a:rPr>
              <a:t> funds</a:t>
            </a:r>
            <a:endParaRPr kumimoji="0" lang="en-AU" sz="15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133" name="Rectangle 132">
            <a:extLst>
              <a:ext uri="{FF2B5EF4-FFF2-40B4-BE49-F238E27FC236}">
                <a16:creationId xmlns:a16="http://schemas.microsoft.com/office/drawing/2014/main" id="{D84C409F-DB45-487D-9CFE-C09A0C3A7B1B}"/>
              </a:ext>
            </a:extLst>
          </p:cNvPr>
          <p:cNvSpPr/>
          <p:nvPr/>
        </p:nvSpPr>
        <p:spPr>
          <a:xfrm flipH="1">
            <a:off x="1888303" y="1585508"/>
            <a:ext cx="18000" cy="682257"/>
          </a:xfrm>
          <a:prstGeom prst="rect">
            <a:avLst/>
          </a:prstGeom>
          <a:solidFill>
            <a:srgbClr val="DD63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D6329"/>
              </a:solidFill>
              <a:effectLst/>
              <a:uLnTx/>
              <a:uFillTx/>
              <a:latin typeface="HelveticaNeueLT Std" panose="020B0604020202020204" pitchFamily="34" charset="0"/>
              <a:ea typeface="+mn-ea"/>
              <a:cs typeface="+mn-cs"/>
            </a:endParaRPr>
          </a:p>
        </p:txBody>
      </p:sp>
      <p:sp>
        <p:nvSpPr>
          <p:cNvPr id="144" name="Rectangle 143">
            <a:extLst>
              <a:ext uri="{FF2B5EF4-FFF2-40B4-BE49-F238E27FC236}">
                <a16:creationId xmlns:a16="http://schemas.microsoft.com/office/drawing/2014/main" id="{6F1B4C2E-43BC-40E6-96FC-BC954641CD85}"/>
              </a:ext>
            </a:extLst>
          </p:cNvPr>
          <p:cNvSpPr/>
          <p:nvPr/>
        </p:nvSpPr>
        <p:spPr>
          <a:xfrm>
            <a:off x="6057039" y="4527227"/>
            <a:ext cx="5508000" cy="963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46" name="Rectangle 145">
            <a:extLst>
              <a:ext uri="{FF2B5EF4-FFF2-40B4-BE49-F238E27FC236}">
                <a16:creationId xmlns:a16="http://schemas.microsoft.com/office/drawing/2014/main" id="{D5418AE0-8D74-43C6-886D-3F79857F1371}"/>
              </a:ext>
            </a:extLst>
          </p:cNvPr>
          <p:cNvSpPr/>
          <p:nvPr/>
        </p:nvSpPr>
        <p:spPr>
          <a:xfrm>
            <a:off x="7654099" y="4960710"/>
            <a:ext cx="3710312" cy="430887"/>
          </a:xfrm>
          <a:prstGeom prst="rect">
            <a:avLst/>
          </a:prstGeom>
        </p:spPr>
        <p:txBody>
          <a:bodyPr wrap="square" numCol="1" spcCol="288000">
            <a:spAutoFit/>
          </a:bodyPr>
          <a:lstStyle/>
          <a:p>
            <a:r>
              <a:rPr lang="en-AU" sz="1100" dirty="0"/>
              <a:t>Client report on fund performance for the quarter and year, available on the Fund Profile Tool.</a:t>
            </a:r>
          </a:p>
        </p:txBody>
      </p:sp>
      <p:sp>
        <p:nvSpPr>
          <p:cNvPr id="147" name="Rectangle 146">
            <a:extLst>
              <a:ext uri="{FF2B5EF4-FFF2-40B4-BE49-F238E27FC236}">
                <a16:creationId xmlns:a16="http://schemas.microsoft.com/office/drawing/2014/main" id="{56663116-3405-4761-A5A9-1405ADB2E6CC}"/>
              </a:ext>
            </a:extLst>
          </p:cNvPr>
          <p:cNvSpPr/>
          <p:nvPr/>
        </p:nvSpPr>
        <p:spPr>
          <a:xfrm>
            <a:off x="7665214" y="4708615"/>
            <a:ext cx="379408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a:ln>
                  <a:noFill/>
                </a:ln>
                <a:solidFill>
                  <a:srgbClr val="D86018"/>
                </a:solidFill>
                <a:effectLst/>
                <a:uLnTx/>
                <a:uFillTx/>
                <a:latin typeface="Arial" panose="020B0604020202020204"/>
                <a:ea typeface="+mn-ea"/>
                <a:cs typeface="+mn-cs"/>
                <a:hlinkClick r:id="rId12"/>
              </a:rPr>
              <a:t>Fund performance commentaries</a:t>
            </a:r>
            <a:endParaRPr kumimoji="0" lang="en-AU" sz="1500" b="0" i="0" u="none" strike="noStrike" kern="1200" cap="none" spc="0" normalizeH="0" baseline="0" noProof="0" dirty="0">
              <a:ln>
                <a:noFill/>
              </a:ln>
              <a:solidFill>
                <a:srgbClr val="D86018"/>
              </a:solidFill>
              <a:effectLst/>
              <a:uLnTx/>
              <a:uFillTx/>
              <a:latin typeface="Arial" panose="020B0604020202020204"/>
              <a:ea typeface="+mn-ea"/>
              <a:cs typeface="+mn-cs"/>
            </a:endParaRPr>
          </a:p>
        </p:txBody>
      </p:sp>
      <p:sp>
        <p:nvSpPr>
          <p:cNvPr id="148" name="Rectangle 147">
            <a:extLst>
              <a:ext uri="{FF2B5EF4-FFF2-40B4-BE49-F238E27FC236}">
                <a16:creationId xmlns:a16="http://schemas.microsoft.com/office/drawing/2014/main" id="{EBCE3B0F-1BCF-43C3-BF14-A177FBA63788}"/>
              </a:ext>
            </a:extLst>
          </p:cNvPr>
          <p:cNvSpPr/>
          <p:nvPr/>
        </p:nvSpPr>
        <p:spPr>
          <a:xfrm flipH="1">
            <a:off x="7358516" y="4699824"/>
            <a:ext cx="18000" cy="682257"/>
          </a:xfrm>
          <a:prstGeom prst="rect">
            <a:avLst/>
          </a:prstGeom>
          <a:solidFill>
            <a:srgbClr val="DD63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D6329"/>
              </a:solidFill>
              <a:effectLst/>
              <a:uLnTx/>
              <a:uFillTx/>
              <a:latin typeface="HelveticaNeueLT Std" panose="020B0604020202020204" pitchFamily="34" charset="0"/>
              <a:ea typeface="+mn-ea"/>
              <a:cs typeface="+mn-cs"/>
            </a:endParaRPr>
          </a:p>
        </p:txBody>
      </p:sp>
      <p:grpSp>
        <p:nvGrpSpPr>
          <p:cNvPr id="45" name="Group 44">
            <a:extLst>
              <a:ext uri="{FF2B5EF4-FFF2-40B4-BE49-F238E27FC236}">
                <a16:creationId xmlns:a16="http://schemas.microsoft.com/office/drawing/2014/main" id="{95C9BF02-1264-7843-8863-15A994D7E3DA}"/>
              </a:ext>
            </a:extLst>
          </p:cNvPr>
          <p:cNvGrpSpPr>
            <a:grpSpLocks noChangeAspect="1"/>
          </p:cNvGrpSpPr>
          <p:nvPr/>
        </p:nvGrpSpPr>
        <p:grpSpPr>
          <a:xfrm>
            <a:off x="993179" y="2697816"/>
            <a:ext cx="415270" cy="454044"/>
            <a:chOff x="6557961" y="5795963"/>
            <a:chExt cx="627062" cy="754062"/>
          </a:xfrm>
          <a:solidFill>
            <a:schemeClr val="accent1"/>
          </a:solidFill>
        </p:grpSpPr>
        <p:sp>
          <p:nvSpPr>
            <p:cNvPr id="46" name="Freeform 164">
              <a:extLst>
                <a:ext uri="{FF2B5EF4-FFF2-40B4-BE49-F238E27FC236}">
                  <a16:creationId xmlns:a16="http://schemas.microsoft.com/office/drawing/2014/main" id="{32C64364-6400-FD44-B0BB-AEA0A98ADE5C}"/>
                </a:ext>
              </a:extLst>
            </p:cNvPr>
            <p:cNvSpPr>
              <a:spLocks noEditPoints="1"/>
            </p:cNvSpPr>
            <p:nvPr/>
          </p:nvSpPr>
          <p:spPr bwMode="auto">
            <a:xfrm>
              <a:off x="6557961" y="5795963"/>
              <a:ext cx="627062" cy="754062"/>
            </a:xfrm>
            <a:custGeom>
              <a:avLst/>
              <a:gdLst>
                <a:gd name="T0" fmla="*/ 0 w 395"/>
                <a:gd name="T1" fmla="*/ 0 h 475"/>
                <a:gd name="T2" fmla="*/ 0 w 395"/>
                <a:gd name="T3" fmla="*/ 475 h 475"/>
                <a:gd name="T4" fmla="*/ 291 w 395"/>
                <a:gd name="T5" fmla="*/ 475 h 475"/>
                <a:gd name="T6" fmla="*/ 395 w 395"/>
                <a:gd name="T7" fmla="*/ 371 h 475"/>
                <a:gd name="T8" fmla="*/ 395 w 395"/>
                <a:gd name="T9" fmla="*/ 0 h 475"/>
                <a:gd name="T10" fmla="*/ 0 w 395"/>
                <a:gd name="T11" fmla="*/ 0 h 475"/>
                <a:gd name="T12" fmla="*/ 366 w 395"/>
                <a:gd name="T13" fmla="*/ 357 h 475"/>
                <a:gd name="T14" fmla="*/ 277 w 395"/>
                <a:gd name="T15" fmla="*/ 357 h 475"/>
                <a:gd name="T16" fmla="*/ 277 w 395"/>
                <a:gd name="T17" fmla="*/ 445 h 475"/>
                <a:gd name="T18" fmla="*/ 30 w 395"/>
                <a:gd name="T19" fmla="*/ 445 h 475"/>
                <a:gd name="T20" fmla="*/ 30 w 395"/>
                <a:gd name="T21" fmla="*/ 29 h 475"/>
                <a:gd name="T22" fmla="*/ 366 w 395"/>
                <a:gd name="T23" fmla="*/ 29 h 475"/>
                <a:gd name="T24" fmla="*/ 366 w 395"/>
                <a:gd name="T25" fmla="*/ 357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475">
                  <a:moveTo>
                    <a:pt x="0" y="0"/>
                  </a:moveTo>
                  <a:lnTo>
                    <a:pt x="0" y="475"/>
                  </a:lnTo>
                  <a:lnTo>
                    <a:pt x="291" y="475"/>
                  </a:lnTo>
                  <a:lnTo>
                    <a:pt x="395" y="371"/>
                  </a:lnTo>
                  <a:lnTo>
                    <a:pt x="395" y="0"/>
                  </a:lnTo>
                  <a:lnTo>
                    <a:pt x="0" y="0"/>
                  </a:lnTo>
                  <a:close/>
                  <a:moveTo>
                    <a:pt x="366" y="357"/>
                  </a:moveTo>
                  <a:lnTo>
                    <a:pt x="277" y="357"/>
                  </a:lnTo>
                  <a:lnTo>
                    <a:pt x="277" y="445"/>
                  </a:lnTo>
                  <a:lnTo>
                    <a:pt x="30" y="445"/>
                  </a:lnTo>
                  <a:lnTo>
                    <a:pt x="30" y="29"/>
                  </a:lnTo>
                  <a:lnTo>
                    <a:pt x="366" y="29"/>
                  </a:lnTo>
                  <a:lnTo>
                    <a:pt x="366" y="35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 name="Freeform 165">
              <a:extLst>
                <a:ext uri="{FF2B5EF4-FFF2-40B4-BE49-F238E27FC236}">
                  <a16:creationId xmlns:a16="http://schemas.microsoft.com/office/drawing/2014/main" id="{B5266D31-A98D-CB47-B5BF-EAD051387AE1}"/>
                </a:ext>
              </a:extLst>
            </p:cNvPr>
            <p:cNvSpPr>
              <a:spLocks/>
            </p:cNvSpPr>
            <p:nvPr/>
          </p:nvSpPr>
          <p:spPr bwMode="auto">
            <a:xfrm>
              <a:off x="6796088" y="5873750"/>
              <a:ext cx="150812" cy="204787"/>
            </a:xfrm>
            <a:custGeom>
              <a:avLst/>
              <a:gdLst>
                <a:gd name="T0" fmla="*/ 14 w 91"/>
                <a:gd name="T1" fmla="*/ 79 h 124"/>
                <a:gd name="T2" fmla="*/ 27 w 91"/>
                <a:gd name="T3" fmla="*/ 103 h 124"/>
                <a:gd name="T4" fmla="*/ 27 w 91"/>
                <a:gd name="T5" fmla="*/ 115 h 124"/>
                <a:gd name="T6" fmla="*/ 46 w 91"/>
                <a:gd name="T7" fmla="*/ 124 h 124"/>
                <a:gd name="T8" fmla="*/ 65 w 91"/>
                <a:gd name="T9" fmla="*/ 115 h 124"/>
                <a:gd name="T10" fmla="*/ 65 w 91"/>
                <a:gd name="T11" fmla="*/ 103 h 124"/>
                <a:gd name="T12" fmla="*/ 77 w 91"/>
                <a:gd name="T13" fmla="*/ 79 h 124"/>
                <a:gd name="T14" fmla="*/ 84 w 91"/>
                <a:gd name="T15" fmla="*/ 77 h 124"/>
                <a:gd name="T16" fmla="*/ 88 w 91"/>
                <a:gd name="T17" fmla="*/ 56 h 124"/>
                <a:gd name="T18" fmla="*/ 83 w 91"/>
                <a:gd name="T19" fmla="*/ 53 h 124"/>
                <a:gd name="T20" fmla="*/ 83 w 91"/>
                <a:gd name="T21" fmla="*/ 33 h 124"/>
                <a:gd name="T22" fmla="*/ 69 w 91"/>
                <a:gd name="T23" fmla="*/ 12 h 124"/>
                <a:gd name="T24" fmla="*/ 46 w 91"/>
                <a:gd name="T25" fmla="*/ 0 h 124"/>
                <a:gd name="T26" fmla="*/ 8 w 91"/>
                <a:gd name="T27" fmla="*/ 31 h 124"/>
                <a:gd name="T28" fmla="*/ 8 w 91"/>
                <a:gd name="T29" fmla="*/ 53 h 124"/>
                <a:gd name="T30" fmla="*/ 3 w 91"/>
                <a:gd name="T31" fmla="*/ 56 h 124"/>
                <a:gd name="T32" fmla="*/ 7 w 91"/>
                <a:gd name="T33" fmla="*/ 77 h 124"/>
                <a:gd name="T34" fmla="*/ 14 w 91"/>
                <a:gd name="T35" fmla="*/ 7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 h="124">
                  <a:moveTo>
                    <a:pt x="14" y="79"/>
                  </a:moveTo>
                  <a:cubicBezTo>
                    <a:pt x="27" y="103"/>
                    <a:pt x="27" y="103"/>
                    <a:pt x="27" y="103"/>
                  </a:cubicBezTo>
                  <a:cubicBezTo>
                    <a:pt x="27" y="115"/>
                    <a:pt x="27" y="115"/>
                    <a:pt x="27" y="115"/>
                  </a:cubicBezTo>
                  <a:cubicBezTo>
                    <a:pt x="46" y="124"/>
                    <a:pt x="46" y="124"/>
                    <a:pt x="46" y="124"/>
                  </a:cubicBezTo>
                  <a:cubicBezTo>
                    <a:pt x="65" y="115"/>
                    <a:pt x="65" y="115"/>
                    <a:pt x="65" y="115"/>
                  </a:cubicBezTo>
                  <a:cubicBezTo>
                    <a:pt x="65" y="103"/>
                    <a:pt x="65" y="103"/>
                    <a:pt x="65" y="103"/>
                  </a:cubicBezTo>
                  <a:cubicBezTo>
                    <a:pt x="77" y="79"/>
                    <a:pt x="77" y="79"/>
                    <a:pt x="77" y="79"/>
                  </a:cubicBezTo>
                  <a:cubicBezTo>
                    <a:pt x="77" y="79"/>
                    <a:pt x="81" y="79"/>
                    <a:pt x="84" y="77"/>
                  </a:cubicBezTo>
                  <a:cubicBezTo>
                    <a:pt x="89" y="73"/>
                    <a:pt x="91" y="62"/>
                    <a:pt x="88" y="56"/>
                  </a:cubicBezTo>
                  <a:cubicBezTo>
                    <a:pt x="86" y="52"/>
                    <a:pt x="83" y="53"/>
                    <a:pt x="83" y="53"/>
                  </a:cubicBezTo>
                  <a:cubicBezTo>
                    <a:pt x="83" y="53"/>
                    <a:pt x="83" y="44"/>
                    <a:pt x="83" y="33"/>
                  </a:cubicBezTo>
                  <a:cubicBezTo>
                    <a:pt x="83" y="20"/>
                    <a:pt x="79" y="12"/>
                    <a:pt x="69" y="12"/>
                  </a:cubicBezTo>
                  <a:cubicBezTo>
                    <a:pt x="65" y="4"/>
                    <a:pt x="56" y="0"/>
                    <a:pt x="46" y="0"/>
                  </a:cubicBezTo>
                  <a:cubicBezTo>
                    <a:pt x="22" y="0"/>
                    <a:pt x="8" y="13"/>
                    <a:pt x="8" y="31"/>
                  </a:cubicBezTo>
                  <a:cubicBezTo>
                    <a:pt x="8" y="42"/>
                    <a:pt x="8" y="53"/>
                    <a:pt x="8" y="53"/>
                  </a:cubicBezTo>
                  <a:cubicBezTo>
                    <a:pt x="8" y="53"/>
                    <a:pt x="6" y="52"/>
                    <a:pt x="3" y="56"/>
                  </a:cubicBezTo>
                  <a:cubicBezTo>
                    <a:pt x="0" y="62"/>
                    <a:pt x="3" y="73"/>
                    <a:pt x="7" y="77"/>
                  </a:cubicBezTo>
                  <a:cubicBezTo>
                    <a:pt x="10" y="79"/>
                    <a:pt x="14" y="79"/>
                    <a:pt x="14"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 name="Freeform 166">
              <a:extLst>
                <a:ext uri="{FF2B5EF4-FFF2-40B4-BE49-F238E27FC236}">
                  <a16:creationId xmlns:a16="http://schemas.microsoft.com/office/drawing/2014/main" id="{A9FE49A5-4D8F-C444-A791-C945A4FE219D}"/>
                </a:ext>
              </a:extLst>
            </p:cNvPr>
            <p:cNvSpPr>
              <a:spLocks/>
            </p:cNvSpPr>
            <p:nvPr/>
          </p:nvSpPr>
          <p:spPr bwMode="auto">
            <a:xfrm>
              <a:off x="6667500" y="6072188"/>
              <a:ext cx="409575" cy="320674"/>
            </a:xfrm>
            <a:custGeom>
              <a:avLst/>
              <a:gdLst/>
              <a:ahLst/>
              <a:cxnLst/>
              <a:rect l="l" t="t" r="r" b="b"/>
              <a:pathLst>
                <a:path w="409575" h="320674">
                  <a:moveTo>
                    <a:pt x="0" y="290512"/>
                  </a:moveTo>
                  <a:lnTo>
                    <a:pt x="298450" y="290512"/>
                  </a:lnTo>
                  <a:lnTo>
                    <a:pt x="298450" y="320674"/>
                  </a:lnTo>
                  <a:lnTo>
                    <a:pt x="0" y="320674"/>
                  </a:lnTo>
                  <a:close/>
                  <a:moveTo>
                    <a:pt x="0" y="227012"/>
                  </a:moveTo>
                  <a:lnTo>
                    <a:pt x="409575" y="227012"/>
                  </a:lnTo>
                  <a:lnTo>
                    <a:pt x="409575" y="258762"/>
                  </a:lnTo>
                  <a:lnTo>
                    <a:pt x="0" y="258762"/>
                  </a:lnTo>
                  <a:close/>
                  <a:moveTo>
                    <a:pt x="0" y="163512"/>
                  </a:moveTo>
                  <a:lnTo>
                    <a:pt x="409575" y="163512"/>
                  </a:lnTo>
                  <a:lnTo>
                    <a:pt x="409575" y="195262"/>
                  </a:lnTo>
                  <a:lnTo>
                    <a:pt x="0" y="195262"/>
                  </a:lnTo>
                  <a:close/>
                  <a:moveTo>
                    <a:pt x="155370" y="0"/>
                  </a:moveTo>
                  <a:cubicBezTo>
                    <a:pt x="155375" y="20"/>
                    <a:pt x="155785" y="1577"/>
                    <a:pt x="188335" y="125174"/>
                  </a:cubicBezTo>
                  <a:cubicBezTo>
                    <a:pt x="188335" y="125160"/>
                    <a:pt x="188335" y="124244"/>
                    <a:pt x="188335" y="62587"/>
                  </a:cubicBezTo>
                  <a:cubicBezTo>
                    <a:pt x="188338" y="62581"/>
                    <a:pt x="188386" y="62466"/>
                    <a:pt x="189365" y="60117"/>
                  </a:cubicBezTo>
                  <a:lnTo>
                    <a:pt x="196577" y="42823"/>
                  </a:lnTo>
                  <a:cubicBezTo>
                    <a:pt x="196572" y="42816"/>
                    <a:pt x="196509" y="42715"/>
                    <a:pt x="195547" y="41176"/>
                  </a:cubicBezTo>
                  <a:lnTo>
                    <a:pt x="188335" y="29647"/>
                  </a:lnTo>
                  <a:cubicBezTo>
                    <a:pt x="188340" y="29642"/>
                    <a:pt x="188437" y="29555"/>
                    <a:pt x="190396" y="27794"/>
                  </a:cubicBezTo>
                  <a:lnTo>
                    <a:pt x="204818" y="14823"/>
                  </a:lnTo>
                  <a:cubicBezTo>
                    <a:pt x="204822" y="14828"/>
                    <a:pt x="204908" y="14914"/>
                    <a:pt x="206672" y="16676"/>
                  </a:cubicBezTo>
                  <a:lnTo>
                    <a:pt x="219652" y="29647"/>
                  </a:lnTo>
                  <a:cubicBezTo>
                    <a:pt x="219648" y="29654"/>
                    <a:pt x="219585" y="29755"/>
                    <a:pt x="218622" y="31294"/>
                  </a:cubicBezTo>
                  <a:lnTo>
                    <a:pt x="211411" y="42823"/>
                  </a:lnTo>
                  <a:cubicBezTo>
                    <a:pt x="211413" y="42829"/>
                    <a:pt x="211461" y="42944"/>
                    <a:pt x="212441" y="45293"/>
                  </a:cubicBezTo>
                  <a:lnTo>
                    <a:pt x="219652" y="62587"/>
                  </a:lnTo>
                  <a:cubicBezTo>
                    <a:pt x="219652" y="62601"/>
                    <a:pt x="219652" y="63510"/>
                    <a:pt x="219652" y="125174"/>
                  </a:cubicBezTo>
                  <a:cubicBezTo>
                    <a:pt x="219658" y="125154"/>
                    <a:pt x="220089" y="123594"/>
                    <a:pt x="254266" y="0"/>
                  </a:cubicBezTo>
                  <a:cubicBezTo>
                    <a:pt x="254317" y="14"/>
                    <a:pt x="339978" y="23061"/>
                    <a:pt x="348217" y="29647"/>
                  </a:cubicBezTo>
                  <a:cubicBezTo>
                    <a:pt x="359755" y="37882"/>
                    <a:pt x="376237" y="100469"/>
                    <a:pt x="376237" y="131762"/>
                  </a:cubicBezTo>
                  <a:cubicBezTo>
                    <a:pt x="376212" y="131762"/>
                    <a:pt x="373319" y="131762"/>
                    <a:pt x="31750" y="131762"/>
                  </a:cubicBezTo>
                  <a:cubicBezTo>
                    <a:pt x="31750" y="100469"/>
                    <a:pt x="48233" y="37882"/>
                    <a:pt x="59771" y="29647"/>
                  </a:cubicBezTo>
                  <a:cubicBezTo>
                    <a:pt x="69658" y="23060"/>
                    <a:pt x="155328" y="11"/>
                    <a:pt x="1553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 name="Group 3">
            <a:extLst>
              <a:ext uri="{FF2B5EF4-FFF2-40B4-BE49-F238E27FC236}">
                <a16:creationId xmlns:a16="http://schemas.microsoft.com/office/drawing/2014/main" id="{ABBDA3A4-5067-CB41-AE01-882E5D0EC6B9}"/>
              </a:ext>
            </a:extLst>
          </p:cNvPr>
          <p:cNvGrpSpPr/>
          <p:nvPr/>
        </p:nvGrpSpPr>
        <p:grpSpPr>
          <a:xfrm>
            <a:off x="6379550" y="1680784"/>
            <a:ext cx="566043" cy="417104"/>
            <a:chOff x="6124858" y="5085092"/>
            <a:chExt cx="682410" cy="557203"/>
          </a:xfrm>
        </p:grpSpPr>
        <p:sp>
          <p:nvSpPr>
            <p:cNvPr id="49" name="Freeform 114">
              <a:extLst>
                <a:ext uri="{FF2B5EF4-FFF2-40B4-BE49-F238E27FC236}">
                  <a16:creationId xmlns:a16="http://schemas.microsoft.com/office/drawing/2014/main" id="{73EB155C-E49C-3449-85F3-49CAE8C647B2}"/>
                </a:ext>
              </a:extLst>
            </p:cNvPr>
            <p:cNvSpPr>
              <a:spLocks noEditPoints="1"/>
            </p:cNvSpPr>
            <p:nvPr/>
          </p:nvSpPr>
          <p:spPr bwMode="auto">
            <a:xfrm>
              <a:off x="6124858" y="5085092"/>
              <a:ext cx="682410" cy="557203"/>
            </a:xfrm>
            <a:custGeom>
              <a:avLst/>
              <a:gdLst>
                <a:gd name="T0" fmla="*/ 419 w 457"/>
                <a:gd name="T1" fmla="*/ 57 h 457"/>
                <a:gd name="T2" fmla="*/ 362 w 457"/>
                <a:gd name="T3" fmla="*/ 57 h 457"/>
                <a:gd name="T4" fmla="*/ 362 w 457"/>
                <a:gd name="T5" fmla="*/ 19 h 457"/>
                <a:gd name="T6" fmla="*/ 343 w 457"/>
                <a:gd name="T7" fmla="*/ 0 h 457"/>
                <a:gd name="T8" fmla="*/ 324 w 457"/>
                <a:gd name="T9" fmla="*/ 19 h 457"/>
                <a:gd name="T10" fmla="*/ 324 w 457"/>
                <a:gd name="T11" fmla="*/ 57 h 457"/>
                <a:gd name="T12" fmla="*/ 133 w 457"/>
                <a:gd name="T13" fmla="*/ 57 h 457"/>
                <a:gd name="T14" fmla="*/ 133 w 457"/>
                <a:gd name="T15" fmla="*/ 19 h 457"/>
                <a:gd name="T16" fmla="*/ 114 w 457"/>
                <a:gd name="T17" fmla="*/ 0 h 457"/>
                <a:gd name="T18" fmla="*/ 95 w 457"/>
                <a:gd name="T19" fmla="*/ 19 h 457"/>
                <a:gd name="T20" fmla="*/ 95 w 457"/>
                <a:gd name="T21" fmla="*/ 57 h 457"/>
                <a:gd name="T22" fmla="*/ 38 w 457"/>
                <a:gd name="T23" fmla="*/ 57 h 457"/>
                <a:gd name="T24" fmla="*/ 0 w 457"/>
                <a:gd name="T25" fmla="*/ 95 h 457"/>
                <a:gd name="T26" fmla="*/ 0 w 457"/>
                <a:gd name="T27" fmla="*/ 419 h 457"/>
                <a:gd name="T28" fmla="*/ 38 w 457"/>
                <a:gd name="T29" fmla="*/ 457 h 457"/>
                <a:gd name="T30" fmla="*/ 419 w 457"/>
                <a:gd name="T31" fmla="*/ 457 h 457"/>
                <a:gd name="T32" fmla="*/ 457 w 457"/>
                <a:gd name="T33" fmla="*/ 419 h 457"/>
                <a:gd name="T34" fmla="*/ 457 w 457"/>
                <a:gd name="T35" fmla="*/ 95 h 457"/>
                <a:gd name="T36" fmla="*/ 419 w 457"/>
                <a:gd name="T37" fmla="*/ 57 h 457"/>
                <a:gd name="T38" fmla="*/ 324 w 457"/>
                <a:gd name="T39" fmla="*/ 90 h 457"/>
                <a:gd name="T40" fmla="*/ 324 w 457"/>
                <a:gd name="T41" fmla="*/ 104 h 457"/>
                <a:gd name="T42" fmla="*/ 343 w 457"/>
                <a:gd name="T43" fmla="*/ 123 h 457"/>
                <a:gd name="T44" fmla="*/ 362 w 457"/>
                <a:gd name="T45" fmla="*/ 104 h 457"/>
                <a:gd name="T46" fmla="*/ 362 w 457"/>
                <a:gd name="T47" fmla="*/ 90 h 457"/>
                <a:gd name="T48" fmla="*/ 374 w 457"/>
                <a:gd name="T49" fmla="*/ 114 h 457"/>
                <a:gd name="T50" fmla="*/ 343 w 457"/>
                <a:gd name="T51" fmla="*/ 145 h 457"/>
                <a:gd name="T52" fmla="*/ 312 w 457"/>
                <a:gd name="T53" fmla="*/ 114 h 457"/>
                <a:gd name="T54" fmla="*/ 324 w 457"/>
                <a:gd name="T55" fmla="*/ 90 h 457"/>
                <a:gd name="T56" fmla="*/ 95 w 457"/>
                <a:gd name="T57" fmla="*/ 90 h 457"/>
                <a:gd name="T58" fmla="*/ 95 w 457"/>
                <a:gd name="T59" fmla="*/ 104 h 457"/>
                <a:gd name="T60" fmla="*/ 114 w 457"/>
                <a:gd name="T61" fmla="*/ 123 h 457"/>
                <a:gd name="T62" fmla="*/ 133 w 457"/>
                <a:gd name="T63" fmla="*/ 104 h 457"/>
                <a:gd name="T64" fmla="*/ 133 w 457"/>
                <a:gd name="T65" fmla="*/ 90 h 457"/>
                <a:gd name="T66" fmla="*/ 145 w 457"/>
                <a:gd name="T67" fmla="*/ 114 h 457"/>
                <a:gd name="T68" fmla="*/ 114 w 457"/>
                <a:gd name="T69" fmla="*/ 145 h 457"/>
                <a:gd name="T70" fmla="*/ 83 w 457"/>
                <a:gd name="T71" fmla="*/ 114 h 457"/>
                <a:gd name="T72" fmla="*/ 95 w 457"/>
                <a:gd name="T73" fmla="*/ 90 h 457"/>
                <a:gd name="T74" fmla="*/ 419 w 457"/>
                <a:gd name="T75" fmla="*/ 419 h 457"/>
                <a:gd name="T76" fmla="*/ 38 w 457"/>
                <a:gd name="T77" fmla="*/ 419 h 457"/>
                <a:gd name="T78" fmla="*/ 38 w 457"/>
                <a:gd name="T79" fmla="*/ 171 h 457"/>
                <a:gd name="T80" fmla="*/ 419 w 457"/>
                <a:gd name="T81" fmla="*/ 171 h 457"/>
                <a:gd name="T82" fmla="*/ 419 w 457"/>
                <a:gd name="T83" fmla="*/ 419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7" h="457">
                  <a:moveTo>
                    <a:pt x="419" y="57"/>
                  </a:moveTo>
                  <a:cubicBezTo>
                    <a:pt x="362" y="57"/>
                    <a:pt x="362" y="57"/>
                    <a:pt x="362" y="57"/>
                  </a:cubicBezTo>
                  <a:cubicBezTo>
                    <a:pt x="362" y="19"/>
                    <a:pt x="362" y="19"/>
                    <a:pt x="362" y="19"/>
                  </a:cubicBezTo>
                  <a:cubicBezTo>
                    <a:pt x="362" y="8"/>
                    <a:pt x="353" y="0"/>
                    <a:pt x="343" y="0"/>
                  </a:cubicBezTo>
                  <a:cubicBezTo>
                    <a:pt x="332" y="0"/>
                    <a:pt x="324" y="8"/>
                    <a:pt x="324" y="19"/>
                  </a:cubicBezTo>
                  <a:cubicBezTo>
                    <a:pt x="324" y="57"/>
                    <a:pt x="324" y="57"/>
                    <a:pt x="324" y="57"/>
                  </a:cubicBezTo>
                  <a:cubicBezTo>
                    <a:pt x="133" y="57"/>
                    <a:pt x="133" y="57"/>
                    <a:pt x="133" y="57"/>
                  </a:cubicBezTo>
                  <a:cubicBezTo>
                    <a:pt x="133" y="19"/>
                    <a:pt x="133" y="19"/>
                    <a:pt x="133" y="19"/>
                  </a:cubicBezTo>
                  <a:cubicBezTo>
                    <a:pt x="133" y="8"/>
                    <a:pt x="125" y="0"/>
                    <a:pt x="114" y="0"/>
                  </a:cubicBezTo>
                  <a:cubicBezTo>
                    <a:pt x="103" y="0"/>
                    <a:pt x="95" y="8"/>
                    <a:pt x="95" y="19"/>
                  </a:cubicBezTo>
                  <a:cubicBezTo>
                    <a:pt x="95" y="57"/>
                    <a:pt x="95" y="57"/>
                    <a:pt x="95" y="57"/>
                  </a:cubicBezTo>
                  <a:cubicBezTo>
                    <a:pt x="38" y="57"/>
                    <a:pt x="38" y="57"/>
                    <a:pt x="38" y="57"/>
                  </a:cubicBezTo>
                  <a:cubicBezTo>
                    <a:pt x="17" y="57"/>
                    <a:pt x="0" y="74"/>
                    <a:pt x="0" y="95"/>
                  </a:cubicBezTo>
                  <a:cubicBezTo>
                    <a:pt x="0" y="419"/>
                    <a:pt x="0" y="419"/>
                    <a:pt x="0" y="419"/>
                  </a:cubicBezTo>
                  <a:cubicBezTo>
                    <a:pt x="0" y="440"/>
                    <a:pt x="17" y="457"/>
                    <a:pt x="38" y="457"/>
                  </a:cubicBezTo>
                  <a:cubicBezTo>
                    <a:pt x="419" y="457"/>
                    <a:pt x="419" y="457"/>
                    <a:pt x="419" y="457"/>
                  </a:cubicBezTo>
                  <a:cubicBezTo>
                    <a:pt x="440" y="457"/>
                    <a:pt x="457" y="440"/>
                    <a:pt x="457" y="419"/>
                  </a:cubicBezTo>
                  <a:cubicBezTo>
                    <a:pt x="457" y="95"/>
                    <a:pt x="457" y="95"/>
                    <a:pt x="457" y="95"/>
                  </a:cubicBezTo>
                  <a:cubicBezTo>
                    <a:pt x="457" y="74"/>
                    <a:pt x="440" y="57"/>
                    <a:pt x="419" y="57"/>
                  </a:cubicBezTo>
                  <a:close/>
                  <a:moveTo>
                    <a:pt x="324" y="90"/>
                  </a:moveTo>
                  <a:cubicBezTo>
                    <a:pt x="324" y="104"/>
                    <a:pt x="324" y="104"/>
                    <a:pt x="324" y="104"/>
                  </a:cubicBezTo>
                  <a:cubicBezTo>
                    <a:pt x="324" y="115"/>
                    <a:pt x="332" y="123"/>
                    <a:pt x="343" y="123"/>
                  </a:cubicBezTo>
                  <a:cubicBezTo>
                    <a:pt x="353" y="123"/>
                    <a:pt x="362" y="115"/>
                    <a:pt x="362" y="104"/>
                  </a:cubicBezTo>
                  <a:cubicBezTo>
                    <a:pt x="362" y="90"/>
                    <a:pt x="362" y="90"/>
                    <a:pt x="362" y="90"/>
                  </a:cubicBezTo>
                  <a:cubicBezTo>
                    <a:pt x="369" y="95"/>
                    <a:pt x="374" y="104"/>
                    <a:pt x="374" y="114"/>
                  </a:cubicBezTo>
                  <a:cubicBezTo>
                    <a:pt x="374" y="131"/>
                    <a:pt x="360" y="145"/>
                    <a:pt x="343" y="145"/>
                  </a:cubicBezTo>
                  <a:cubicBezTo>
                    <a:pt x="326" y="145"/>
                    <a:pt x="312" y="131"/>
                    <a:pt x="312" y="114"/>
                  </a:cubicBezTo>
                  <a:cubicBezTo>
                    <a:pt x="312" y="104"/>
                    <a:pt x="316" y="95"/>
                    <a:pt x="324" y="90"/>
                  </a:cubicBezTo>
                  <a:close/>
                  <a:moveTo>
                    <a:pt x="95" y="90"/>
                  </a:moveTo>
                  <a:cubicBezTo>
                    <a:pt x="95" y="104"/>
                    <a:pt x="95" y="104"/>
                    <a:pt x="95" y="104"/>
                  </a:cubicBezTo>
                  <a:cubicBezTo>
                    <a:pt x="95" y="115"/>
                    <a:pt x="103" y="123"/>
                    <a:pt x="114" y="123"/>
                  </a:cubicBezTo>
                  <a:cubicBezTo>
                    <a:pt x="125" y="123"/>
                    <a:pt x="133" y="115"/>
                    <a:pt x="133" y="104"/>
                  </a:cubicBezTo>
                  <a:cubicBezTo>
                    <a:pt x="133" y="90"/>
                    <a:pt x="133" y="90"/>
                    <a:pt x="133" y="90"/>
                  </a:cubicBezTo>
                  <a:cubicBezTo>
                    <a:pt x="140" y="95"/>
                    <a:pt x="145" y="104"/>
                    <a:pt x="145" y="114"/>
                  </a:cubicBezTo>
                  <a:cubicBezTo>
                    <a:pt x="145" y="131"/>
                    <a:pt x="131" y="145"/>
                    <a:pt x="114" y="145"/>
                  </a:cubicBezTo>
                  <a:cubicBezTo>
                    <a:pt x="97" y="145"/>
                    <a:pt x="83" y="131"/>
                    <a:pt x="83" y="114"/>
                  </a:cubicBezTo>
                  <a:cubicBezTo>
                    <a:pt x="83" y="104"/>
                    <a:pt x="88" y="95"/>
                    <a:pt x="95" y="90"/>
                  </a:cubicBezTo>
                  <a:close/>
                  <a:moveTo>
                    <a:pt x="419" y="419"/>
                  </a:moveTo>
                  <a:cubicBezTo>
                    <a:pt x="38" y="419"/>
                    <a:pt x="38" y="419"/>
                    <a:pt x="38" y="419"/>
                  </a:cubicBezTo>
                  <a:cubicBezTo>
                    <a:pt x="38" y="171"/>
                    <a:pt x="38" y="171"/>
                    <a:pt x="38" y="171"/>
                  </a:cubicBezTo>
                  <a:cubicBezTo>
                    <a:pt x="419" y="171"/>
                    <a:pt x="419" y="171"/>
                    <a:pt x="419" y="171"/>
                  </a:cubicBezTo>
                  <a:lnTo>
                    <a:pt x="419" y="4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 name="TextBox 49">
              <a:extLst>
                <a:ext uri="{FF2B5EF4-FFF2-40B4-BE49-F238E27FC236}">
                  <a16:creationId xmlns:a16="http://schemas.microsoft.com/office/drawing/2014/main" id="{BB04DA29-7BC6-5A4B-9C4F-28DBE4652A1C}"/>
                </a:ext>
              </a:extLst>
            </p:cNvPr>
            <p:cNvSpPr txBox="1"/>
            <p:nvPr/>
          </p:nvSpPr>
          <p:spPr>
            <a:xfrm>
              <a:off x="6229673" y="5242856"/>
              <a:ext cx="564672" cy="3710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81312F"/>
                  </a:solidFill>
                  <a:effectLst/>
                  <a:uLnTx/>
                  <a:uFillTx/>
                  <a:latin typeface="Arial" panose="020B0604020202020204"/>
                  <a:ea typeface="+mn-ea"/>
                  <a:cs typeface="+mn-cs"/>
                </a:rPr>
                <a:t>31</a:t>
              </a:r>
            </a:p>
          </p:txBody>
        </p:sp>
      </p:grpSp>
      <p:grpSp>
        <p:nvGrpSpPr>
          <p:cNvPr id="42" name="Group 41">
            <a:extLst>
              <a:ext uri="{FF2B5EF4-FFF2-40B4-BE49-F238E27FC236}">
                <a16:creationId xmlns:a16="http://schemas.microsoft.com/office/drawing/2014/main" id="{BD6F20F9-B29B-824A-A29E-5ECD3CD7C453}"/>
              </a:ext>
            </a:extLst>
          </p:cNvPr>
          <p:cNvGrpSpPr/>
          <p:nvPr/>
        </p:nvGrpSpPr>
        <p:grpSpPr>
          <a:xfrm>
            <a:off x="953954" y="4807356"/>
            <a:ext cx="511834" cy="434238"/>
            <a:chOff x="4049713" y="2346326"/>
            <a:chExt cx="628650" cy="630238"/>
          </a:xfrm>
          <a:solidFill>
            <a:schemeClr val="accent1"/>
          </a:solidFill>
        </p:grpSpPr>
        <p:sp>
          <p:nvSpPr>
            <p:cNvPr id="43" name="Freeform 35">
              <a:extLst>
                <a:ext uri="{FF2B5EF4-FFF2-40B4-BE49-F238E27FC236}">
                  <a16:creationId xmlns:a16="http://schemas.microsoft.com/office/drawing/2014/main" id="{449EE1DD-174D-894A-82CA-4176C2625897}"/>
                </a:ext>
              </a:extLst>
            </p:cNvPr>
            <p:cNvSpPr>
              <a:spLocks/>
            </p:cNvSpPr>
            <p:nvPr/>
          </p:nvSpPr>
          <p:spPr bwMode="auto">
            <a:xfrm>
              <a:off x="4219576" y="2451101"/>
              <a:ext cx="182563" cy="314325"/>
            </a:xfrm>
            <a:custGeom>
              <a:avLst/>
              <a:gdLst>
                <a:gd name="T0" fmla="*/ 72 w 144"/>
                <a:gd name="T1" fmla="*/ 49 h 248"/>
                <a:gd name="T2" fmla="*/ 108 w 144"/>
                <a:gd name="T3" fmla="*/ 83 h 248"/>
                <a:gd name="T4" fmla="*/ 144 w 144"/>
                <a:gd name="T5" fmla="*/ 83 h 248"/>
                <a:gd name="T6" fmla="*/ 93 w 144"/>
                <a:gd name="T7" fmla="*/ 26 h 248"/>
                <a:gd name="T8" fmla="*/ 93 w 144"/>
                <a:gd name="T9" fmla="*/ 0 h 248"/>
                <a:gd name="T10" fmla="*/ 51 w 144"/>
                <a:gd name="T11" fmla="*/ 0 h 248"/>
                <a:gd name="T12" fmla="*/ 51 w 144"/>
                <a:gd name="T13" fmla="*/ 26 h 248"/>
                <a:gd name="T14" fmla="*/ 0 w 144"/>
                <a:gd name="T15" fmla="*/ 80 h 248"/>
                <a:gd name="T16" fmla="*/ 66 w 144"/>
                <a:gd name="T17" fmla="*/ 142 h 248"/>
                <a:gd name="T18" fmla="*/ 108 w 144"/>
                <a:gd name="T19" fmla="*/ 173 h 248"/>
                <a:gd name="T20" fmla="*/ 72 w 144"/>
                <a:gd name="T21" fmla="*/ 199 h 248"/>
                <a:gd name="T22" fmla="*/ 36 w 144"/>
                <a:gd name="T23" fmla="*/ 166 h 248"/>
                <a:gd name="T24" fmla="*/ 0 w 144"/>
                <a:gd name="T25" fmla="*/ 166 h 248"/>
                <a:gd name="T26" fmla="*/ 51 w 144"/>
                <a:gd name="T27" fmla="*/ 223 h 248"/>
                <a:gd name="T28" fmla="*/ 51 w 144"/>
                <a:gd name="T29" fmla="*/ 248 h 248"/>
                <a:gd name="T30" fmla="*/ 93 w 144"/>
                <a:gd name="T31" fmla="*/ 248 h 248"/>
                <a:gd name="T32" fmla="*/ 93 w 144"/>
                <a:gd name="T33" fmla="*/ 223 h 248"/>
                <a:gd name="T34" fmla="*/ 144 w 144"/>
                <a:gd name="T35" fmla="*/ 169 h 248"/>
                <a:gd name="T36" fmla="*/ 78 w 144"/>
                <a:gd name="T37" fmla="*/ 106 h 248"/>
                <a:gd name="T38" fmla="*/ 36 w 144"/>
                <a:gd name="T39" fmla="*/ 76 h 248"/>
                <a:gd name="T40" fmla="*/ 72 w 144"/>
                <a:gd name="T41" fmla="*/ 4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248">
                  <a:moveTo>
                    <a:pt x="72" y="49"/>
                  </a:moveTo>
                  <a:cubicBezTo>
                    <a:pt x="96" y="49"/>
                    <a:pt x="108" y="70"/>
                    <a:pt x="108" y="83"/>
                  </a:cubicBezTo>
                  <a:cubicBezTo>
                    <a:pt x="144" y="83"/>
                    <a:pt x="144" y="83"/>
                    <a:pt x="144" y="83"/>
                  </a:cubicBezTo>
                  <a:cubicBezTo>
                    <a:pt x="144" y="57"/>
                    <a:pt x="123" y="33"/>
                    <a:pt x="93" y="26"/>
                  </a:cubicBezTo>
                  <a:cubicBezTo>
                    <a:pt x="93" y="0"/>
                    <a:pt x="93" y="0"/>
                    <a:pt x="93" y="0"/>
                  </a:cubicBezTo>
                  <a:cubicBezTo>
                    <a:pt x="51" y="0"/>
                    <a:pt x="51" y="0"/>
                    <a:pt x="51" y="0"/>
                  </a:cubicBezTo>
                  <a:cubicBezTo>
                    <a:pt x="51" y="26"/>
                    <a:pt x="51" y="26"/>
                    <a:pt x="51" y="26"/>
                  </a:cubicBezTo>
                  <a:cubicBezTo>
                    <a:pt x="4" y="33"/>
                    <a:pt x="0" y="68"/>
                    <a:pt x="0" y="80"/>
                  </a:cubicBezTo>
                  <a:cubicBezTo>
                    <a:pt x="0" y="100"/>
                    <a:pt x="8" y="126"/>
                    <a:pt x="66" y="142"/>
                  </a:cubicBezTo>
                  <a:cubicBezTo>
                    <a:pt x="92" y="150"/>
                    <a:pt x="108" y="156"/>
                    <a:pt x="108" y="173"/>
                  </a:cubicBezTo>
                  <a:cubicBezTo>
                    <a:pt x="108" y="185"/>
                    <a:pt x="96" y="199"/>
                    <a:pt x="72" y="199"/>
                  </a:cubicBezTo>
                  <a:cubicBezTo>
                    <a:pt x="41" y="199"/>
                    <a:pt x="36" y="178"/>
                    <a:pt x="36" y="166"/>
                  </a:cubicBezTo>
                  <a:cubicBezTo>
                    <a:pt x="0" y="166"/>
                    <a:pt x="0" y="166"/>
                    <a:pt x="0" y="166"/>
                  </a:cubicBezTo>
                  <a:cubicBezTo>
                    <a:pt x="0" y="177"/>
                    <a:pt x="4" y="215"/>
                    <a:pt x="51" y="223"/>
                  </a:cubicBezTo>
                  <a:cubicBezTo>
                    <a:pt x="51" y="248"/>
                    <a:pt x="51" y="248"/>
                    <a:pt x="51" y="248"/>
                  </a:cubicBezTo>
                  <a:cubicBezTo>
                    <a:pt x="93" y="248"/>
                    <a:pt x="93" y="248"/>
                    <a:pt x="93" y="248"/>
                  </a:cubicBezTo>
                  <a:cubicBezTo>
                    <a:pt x="93" y="223"/>
                    <a:pt x="93" y="223"/>
                    <a:pt x="93" y="223"/>
                  </a:cubicBezTo>
                  <a:cubicBezTo>
                    <a:pt x="140" y="215"/>
                    <a:pt x="144" y="181"/>
                    <a:pt x="144" y="169"/>
                  </a:cubicBezTo>
                  <a:cubicBezTo>
                    <a:pt x="144" y="136"/>
                    <a:pt x="118" y="118"/>
                    <a:pt x="78" y="106"/>
                  </a:cubicBezTo>
                  <a:cubicBezTo>
                    <a:pt x="56" y="100"/>
                    <a:pt x="36" y="92"/>
                    <a:pt x="36" y="76"/>
                  </a:cubicBezTo>
                  <a:cubicBezTo>
                    <a:pt x="36" y="63"/>
                    <a:pt x="48" y="49"/>
                    <a:pt x="72" y="49"/>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 name="Freeform 36">
              <a:extLst>
                <a:ext uri="{FF2B5EF4-FFF2-40B4-BE49-F238E27FC236}">
                  <a16:creationId xmlns:a16="http://schemas.microsoft.com/office/drawing/2014/main" id="{D1C90B01-E6A7-0E41-AAA8-F5AE8793E604}"/>
                </a:ext>
              </a:extLst>
            </p:cNvPr>
            <p:cNvSpPr>
              <a:spLocks noEditPoints="1"/>
            </p:cNvSpPr>
            <p:nvPr/>
          </p:nvSpPr>
          <p:spPr bwMode="auto">
            <a:xfrm>
              <a:off x="4049713" y="2346326"/>
              <a:ext cx="628650" cy="630238"/>
            </a:xfrm>
            <a:custGeom>
              <a:avLst/>
              <a:gdLst>
                <a:gd name="T0" fmla="*/ 489 w 495"/>
                <a:gd name="T1" fmla="*/ 444 h 496"/>
                <a:gd name="T2" fmla="*/ 373 w 495"/>
                <a:gd name="T3" fmla="*/ 328 h 496"/>
                <a:gd name="T4" fmla="*/ 413 w 495"/>
                <a:gd name="T5" fmla="*/ 206 h 496"/>
                <a:gd name="T6" fmla="*/ 206 w 495"/>
                <a:gd name="T7" fmla="*/ 0 h 496"/>
                <a:gd name="T8" fmla="*/ 0 w 495"/>
                <a:gd name="T9" fmla="*/ 206 h 496"/>
                <a:gd name="T10" fmla="*/ 206 w 495"/>
                <a:gd name="T11" fmla="*/ 413 h 496"/>
                <a:gd name="T12" fmla="*/ 328 w 495"/>
                <a:gd name="T13" fmla="*/ 373 h 496"/>
                <a:gd name="T14" fmla="*/ 444 w 495"/>
                <a:gd name="T15" fmla="*/ 489 h 496"/>
                <a:gd name="T16" fmla="*/ 459 w 495"/>
                <a:gd name="T17" fmla="*/ 496 h 496"/>
                <a:gd name="T18" fmla="*/ 474 w 495"/>
                <a:gd name="T19" fmla="*/ 490 h 496"/>
                <a:gd name="T20" fmla="*/ 489 w 495"/>
                <a:gd name="T21" fmla="*/ 474 h 496"/>
                <a:gd name="T22" fmla="*/ 495 w 495"/>
                <a:gd name="T23" fmla="*/ 459 h 496"/>
                <a:gd name="T24" fmla="*/ 489 w 495"/>
                <a:gd name="T25" fmla="*/ 444 h 496"/>
                <a:gd name="T26" fmla="*/ 206 w 495"/>
                <a:gd name="T27" fmla="*/ 374 h 496"/>
                <a:gd name="T28" fmla="*/ 38 w 495"/>
                <a:gd name="T29" fmla="*/ 206 h 496"/>
                <a:gd name="T30" fmla="*/ 206 w 495"/>
                <a:gd name="T31" fmla="*/ 39 h 496"/>
                <a:gd name="T32" fmla="*/ 374 w 495"/>
                <a:gd name="T33" fmla="*/ 206 h 496"/>
                <a:gd name="T34" fmla="*/ 206 w 495"/>
                <a:gd name="T35" fmla="*/ 374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5" h="496">
                  <a:moveTo>
                    <a:pt x="489" y="444"/>
                  </a:moveTo>
                  <a:cubicBezTo>
                    <a:pt x="373" y="328"/>
                    <a:pt x="373" y="328"/>
                    <a:pt x="373" y="328"/>
                  </a:cubicBezTo>
                  <a:cubicBezTo>
                    <a:pt x="398" y="294"/>
                    <a:pt x="413" y="252"/>
                    <a:pt x="413" y="206"/>
                  </a:cubicBezTo>
                  <a:cubicBezTo>
                    <a:pt x="413" y="92"/>
                    <a:pt x="320" y="0"/>
                    <a:pt x="206" y="0"/>
                  </a:cubicBezTo>
                  <a:cubicBezTo>
                    <a:pt x="92" y="0"/>
                    <a:pt x="0" y="92"/>
                    <a:pt x="0" y="206"/>
                  </a:cubicBezTo>
                  <a:cubicBezTo>
                    <a:pt x="0" y="320"/>
                    <a:pt x="92" y="413"/>
                    <a:pt x="206" y="413"/>
                  </a:cubicBezTo>
                  <a:cubicBezTo>
                    <a:pt x="252" y="413"/>
                    <a:pt x="294" y="398"/>
                    <a:pt x="328" y="373"/>
                  </a:cubicBezTo>
                  <a:cubicBezTo>
                    <a:pt x="444" y="489"/>
                    <a:pt x="444" y="489"/>
                    <a:pt x="444" y="489"/>
                  </a:cubicBezTo>
                  <a:cubicBezTo>
                    <a:pt x="448" y="493"/>
                    <a:pt x="454" y="496"/>
                    <a:pt x="459" y="496"/>
                  </a:cubicBezTo>
                  <a:cubicBezTo>
                    <a:pt x="464" y="496"/>
                    <a:pt x="470" y="494"/>
                    <a:pt x="474" y="490"/>
                  </a:cubicBezTo>
                  <a:cubicBezTo>
                    <a:pt x="489" y="474"/>
                    <a:pt x="489" y="474"/>
                    <a:pt x="489" y="474"/>
                  </a:cubicBezTo>
                  <a:cubicBezTo>
                    <a:pt x="493" y="470"/>
                    <a:pt x="495" y="465"/>
                    <a:pt x="495" y="459"/>
                  </a:cubicBezTo>
                  <a:cubicBezTo>
                    <a:pt x="495" y="454"/>
                    <a:pt x="493" y="448"/>
                    <a:pt x="489" y="444"/>
                  </a:cubicBezTo>
                  <a:close/>
                  <a:moveTo>
                    <a:pt x="206" y="374"/>
                  </a:moveTo>
                  <a:cubicBezTo>
                    <a:pt x="113" y="374"/>
                    <a:pt x="38" y="299"/>
                    <a:pt x="38" y="206"/>
                  </a:cubicBezTo>
                  <a:cubicBezTo>
                    <a:pt x="38" y="114"/>
                    <a:pt x="113" y="39"/>
                    <a:pt x="206" y="39"/>
                  </a:cubicBezTo>
                  <a:cubicBezTo>
                    <a:pt x="299" y="39"/>
                    <a:pt x="374" y="114"/>
                    <a:pt x="374" y="206"/>
                  </a:cubicBezTo>
                  <a:cubicBezTo>
                    <a:pt x="374" y="299"/>
                    <a:pt x="299" y="374"/>
                    <a:pt x="206" y="37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pic>
        <p:nvPicPr>
          <p:cNvPr id="24" name="Picture 23">
            <a:extLst>
              <a:ext uri="{FF2B5EF4-FFF2-40B4-BE49-F238E27FC236}">
                <a16:creationId xmlns:a16="http://schemas.microsoft.com/office/drawing/2014/main" id="{18CCF47D-C9AE-4F3F-8318-2324B333820E}"/>
              </a:ext>
            </a:extLst>
          </p:cNvPr>
          <p:cNvPicPr>
            <a:picLocks noChangeAspect="1"/>
          </p:cNvPicPr>
          <p:nvPr/>
        </p:nvPicPr>
        <p:blipFill>
          <a:blip r:embed="rId13"/>
          <a:stretch>
            <a:fillRect/>
          </a:stretch>
        </p:blipFill>
        <p:spPr>
          <a:xfrm>
            <a:off x="856711" y="3749987"/>
            <a:ext cx="724030" cy="512672"/>
          </a:xfrm>
          <a:prstGeom prst="rect">
            <a:avLst/>
          </a:prstGeom>
        </p:spPr>
      </p:pic>
      <p:pic>
        <p:nvPicPr>
          <p:cNvPr id="38" name="Picture 37">
            <a:extLst>
              <a:ext uri="{FF2B5EF4-FFF2-40B4-BE49-F238E27FC236}">
                <a16:creationId xmlns:a16="http://schemas.microsoft.com/office/drawing/2014/main" id="{4024256A-FE88-4519-A30B-904436DA76E6}"/>
              </a:ext>
            </a:extLst>
          </p:cNvPr>
          <p:cNvPicPr>
            <a:picLocks noChangeAspect="1"/>
          </p:cNvPicPr>
          <p:nvPr/>
        </p:nvPicPr>
        <p:blipFill>
          <a:blip r:embed="rId14"/>
          <a:stretch>
            <a:fillRect/>
          </a:stretch>
        </p:blipFill>
        <p:spPr>
          <a:xfrm>
            <a:off x="6336119" y="2644402"/>
            <a:ext cx="638189" cy="526287"/>
          </a:xfrm>
          <a:prstGeom prst="rect">
            <a:avLst/>
          </a:prstGeom>
        </p:spPr>
      </p:pic>
      <p:pic>
        <p:nvPicPr>
          <p:cNvPr id="158" name="Picture 157">
            <a:extLst>
              <a:ext uri="{FF2B5EF4-FFF2-40B4-BE49-F238E27FC236}">
                <a16:creationId xmlns:a16="http://schemas.microsoft.com/office/drawing/2014/main" id="{84716030-FDA8-4D8D-AF7B-42095DB5C1DA}"/>
              </a:ext>
            </a:extLst>
          </p:cNvPr>
          <p:cNvPicPr>
            <a:picLocks noChangeAspect="1"/>
          </p:cNvPicPr>
          <p:nvPr/>
        </p:nvPicPr>
        <p:blipFill>
          <a:blip r:embed="rId15"/>
          <a:stretch>
            <a:fillRect/>
          </a:stretch>
        </p:blipFill>
        <p:spPr>
          <a:xfrm>
            <a:off x="6367988" y="3735895"/>
            <a:ext cx="560881" cy="445650"/>
          </a:xfrm>
          <a:prstGeom prst="rect">
            <a:avLst/>
          </a:prstGeom>
        </p:spPr>
      </p:pic>
      <p:grpSp>
        <p:nvGrpSpPr>
          <p:cNvPr id="159" name="Group 158">
            <a:extLst>
              <a:ext uri="{FF2B5EF4-FFF2-40B4-BE49-F238E27FC236}">
                <a16:creationId xmlns:a16="http://schemas.microsoft.com/office/drawing/2014/main" id="{D5879BDB-DB68-46FD-B2D0-F915AD43701D}"/>
              </a:ext>
            </a:extLst>
          </p:cNvPr>
          <p:cNvGrpSpPr>
            <a:grpSpLocks noChangeAspect="1"/>
          </p:cNvGrpSpPr>
          <p:nvPr/>
        </p:nvGrpSpPr>
        <p:grpSpPr>
          <a:xfrm>
            <a:off x="6398317" y="4814828"/>
            <a:ext cx="611728" cy="525813"/>
            <a:chOff x="4061930" y="2826545"/>
            <a:chExt cx="1035051" cy="985838"/>
          </a:xfrm>
          <a:solidFill>
            <a:srgbClr val="00B0B9"/>
          </a:solidFill>
        </p:grpSpPr>
        <p:sp>
          <p:nvSpPr>
            <p:cNvPr id="160" name="Oval 159">
              <a:extLst>
                <a:ext uri="{FF2B5EF4-FFF2-40B4-BE49-F238E27FC236}">
                  <a16:creationId xmlns:a16="http://schemas.microsoft.com/office/drawing/2014/main" id="{BE237B22-AD6C-4BDD-B1F5-5ED792017FC4}"/>
                </a:ext>
              </a:extLst>
            </p:cNvPr>
            <p:cNvSpPr>
              <a:spLocks noChangeArrowheads="1"/>
            </p:cNvSpPr>
            <p:nvPr/>
          </p:nvSpPr>
          <p:spPr bwMode="auto">
            <a:xfrm>
              <a:off x="4149243" y="3140870"/>
              <a:ext cx="60325" cy="65088"/>
            </a:xfrm>
            <a:prstGeom prst="ellipse">
              <a:avLst/>
            </a:prstGeom>
            <a:solidFill>
              <a:schemeClr val="accent2"/>
            </a:solid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2C2A29"/>
                </a:solidFill>
                <a:effectLst/>
                <a:uLnTx/>
                <a:uFillTx/>
                <a:latin typeface="Arial"/>
                <a:ea typeface="+mn-ea"/>
                <a:cs typeface="+mn-cs"/>
              </a:endParaRPr>
            </a:p>
          </p:txBody>
        </p:sp>
        <p:sp>
          <p:nvSpPr>
            <p:cNvPr id="161" name="Freeform 48">
              <a:extLst>
                <a:ext uri="{FF2B5EF4-FFF2-40B4-BE49-F238E27FC236}">
                  <a16:creationId xmlns:a16="http://schemas.microsoft.com/office/drawing/2014/main" id="{5D578635-7035-4F2A-B296-C5D25DC0411B}"/>
                </a:ext>
              </a:extLst>
            </p:cNvPr>
            <p:cNvSpPr>
              <a:spLocks noEditPoints="1"/>
            </p:cNvSpPr>
            <p:nvPr/>
          </p:nvSpPr>
          <p:spPr bwMode="auto">
            <a:xfrm>
              <a:off x="4061930" y="2826545"/>
              <a:ext cx="931863" cy="696913"/>
            </a:xfrm>
            <a:custGeom>
              <a:avLst/>
              <a:gdLst>
                <a:gd name="T0" fmla="*/ 62 w 246"/>
                <a:gd name="T1" fmla="*/ 170 h 184"/>
                <a:gd name="T2" fmla="*/ 62 w 246"/>
                <a:gd name="T3" fmla="*/ 14 h 184"/>
                <a:gd name="T4" fmla="*/ 226 w 246"/>
                <a:gd name="T5" fmla="*/ 14 h 184"/>
                <a:gd name="T6" fmla="*/ 232 w 246"/>
                <a:gd name="T7" fmla="*/ 20 h 184"/>
                <a:gd name="T8" fmla="*/ 232 w 246"/>
                <a:gd name="T9" fmla="*/ 126 h 184"/>
                <a:gd name="T10" fmla="*/ 246 w 246"/>
                <a:gd name="T11" fmla="*/ 128 h 184"/>
                <a:gd name="T12" fmla="*/ 246 w 246"/>
                <a:gd name="T13" fmla="*/ 20 h 184"/>
                <a:gd name="T14" fmla="*/ 226 w 246"/>
                <a:gd name="T15" fmla="*/ 0 h 184"/>
                <a:gd name="T16" fmla="*/ 20 w 246"/>
                <a:gd name="T17" fmla="*/ 0 h 184"/>
                <a:gd name="T18" fmla="*/ 0 w 246"/>
                <a:gd name="T19" fmla="*/ 20 h 184"/>
                <a:gd name="T20" fmla="*/ 0 w 246"/>
                <a:gd name="T21" fmla="*/ 164 h 184"/>
                <a:gd name="T22" fmla="*/ 20 w 246"/>
                <a:gd name="T23" fmla="*/ 184 h 184"/>
                <a:gd name="T24" fmla="*/ 135 w 246"/>
                <a:gd name="T25" fmla="*/ 184 h 184"/>
                <a:gd name="T26" fmla="*/ 132 w 246"/>
                <a:gd name="T27" fmla="*/ 170 h 184"/>
                <a:gd name="T28" fmla="*/ 62 w 246"/>
                <a:gd name="T29" fmla="*/ 170 h 184"/>
                <a:gd name="T30" fmla="*/ 14 w 246"/>
                <a:gd name="T31" fmla="*/ 164 h 184"/>
                <a:gd name="T32" fmla="*/ 14 w 246"/>
                <a:gd name="T33" fmla="*/ 20 h 184"/>
                <a:gd name="T34" fmla="*/ 20 w 246"/>
                <a:gd name="T35" fmla="*/ 14 h 184"/>
                <a:gd name="T36" fmla="*/ 48 w 246"/>
                <a:gd name="T37" fmla="*/ 14 h 184"/>
                <a:gd name="T38" fmla="*/ 48 w 246"/>
                <a:gd name="T39" fmla="*/ 170 h 184"/>
                <a:gd name="T40" fmla="*/ 20 w 246"/>
                <a:gd name="T41" fmla="*/ 170 h 184"/>
                <a:gd name="T42" fmla="*/ 14 w 246"/>
                <a:gd name="T43" fmla="*/ 16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6" h="184">
                  <a:moveTo>
                    <a:pt x="62" y="170"/>
                  </a:moveTo>
                  <a:cubicBezTo>
                    <a:pt x="62" y="14"/>
                    <a:pt x="62" y="14"/>
                    <a:pt x="62" y="14"/>
                  </a:cubicBezTo>
                  <a:cubicBezTo>
                    <a:pt x="226" y="14"/>
                    <a:pt x="226" y="14"/>
                    <a:pt x="226" y="14"/>
                  </a:cubicBezTo>
                  <a:cubicBezTo>
                    <a:pt x="229" y="14"/>
                    <a:pt x="232" y="17"/>
                    <a:pt x="232" y="20"/>
                  </a:cubicBezTo>
                  <a:cubicBezTo>
                    <a:pt x="232" y="126"/>
                    <a:pt x="232" y="126"/>
                    <a:pt x="232" y="126"/>
                  </a:cubicBezTo>
                  <a:cubicBezTo>
                    <a:pt x="246" y="128"/>
                    <a:pt x="246" y="128"/>
                    <a:pt x="246" y="128"/>
                  </a:cubicBezTo>
                  <a:cubicBezTo>
                    <a:pt x="246" y="20"/>
                    <a:pt x="246" y="20"/>
                    <a:pt x="246" y="20"/>
                  </a:cubicBezTo>
                  <a:cubicBezTo>
                    <a:pt x="246" y="9"/>
                    <a:pt x="237" y="0"/>
                    <a:pt x="226" y="0"/>
                  </a:cubicBezTo>
                  <a:cubicBezTo>
                    <a:pt x="20" y="0"/>
                    <a:pt x="20" y="0"/>
                    <a:pt x="20" y="0"/>
                  </a:cubicBezTo>
                  <a:cubicBezTo>
                    <a:pt x="9" y="0"/>
                    <a:pt x="0" y="9"/>
                    <a:pt x="0" y="20"/>
                  </a:cubicBezTo>
                  <a:cubicBezTo>
                    <a:pt x="0" y="164"/>
                    <a:pt x="0" y="164"/>
                    <a:pt x="0" y="164"/>
                  </a:cubicBezTo>
                  <a:cubicBezTo>
                    <a:pt x="0" y="175"/>
                    <a:pt x="9" y="184"/>
                    <a:pt x="20" y="184"/>
                  </a:cubicBezTo>
                  <a:cubicBezTo>
                    <a:pt x="135" y="184"/>
                    <a:pt x="135" y="184"/>
                    <a:pt x="135" y="184"/>
                  </a:cubicBezTo>
                  <a:cubicBezTo>
                    <a:pt x="132" y="170"/>
                    <a:pt x="132" y="170"/>
                    <a:pt x="132" y="170"/>
                  </a:cubicBezTo>
                  <a:lnTo>
                    <a:pt x="62" y="170"/>
                  </a:lnTo>
                  <a:close/>
                  <a:moveTo>
                    <a:pt x="14" y="164"/>
                  </a:moveTo>
                  <a:cubicBezTo>
                    <a:pt x="14" y="20"/>
                    <a:pt x="14" y="20"/>
                    <a:pt x="14" y="20"/>
                  </a:cubicBezTo>
                  <a:cubicBezTo>
                    <a:pt x="14" y="17"/>
                    <a:pt x="17" y="14"/>
                    <a:pt x="20" y="14"/>
                  </a:cubicBezTo>
                  <a:cubicBezTo>
                    <a:pt x="48" y="14"/>
                    <a:pt x="48" y="14"/>
                    <a:pt x="48" y="14"/>
                  </a:cubicBezTo>
                  <a:cubicBezTo>
                    <a:pt x="48" y="170"/>
                    <a:pt x="48" y="170"/>
                    <a:pt x="48" y="170"/>
                  </a:cubicBezTo>
                  <a:cubicBezTo>
                    <a:pt x="20" y="170"/>
                    <a:pt x="20" y="170"/>
                    <a:pt x="20" y="170"/>
                  </a:cubicBezTo>
                  <a:cubicBezTo>
                    <a:pt x="17" y="170"/>
                    <a:pt x="14" y="167"/>
                    <a:pt x="14" y="16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2C2A29"/>
                </a:solidFill>
                <a:effectLst/>
                <a:uLnTx/>
                <a:uFillTx/>
                <a:latin typeface="Arial"/>
                <a:ea typeface="+mn-ea"/>
                <a:cs typeface="+mn-cs"/>
              </a:endParaRPr>
            </a:p>
          </p:txBody>
        </p:sp>
        <p:sp>
          <p:nvSpPr>
            <p:cNvPr id="162" name="Freeform 49">
              <a:extLst>
                <a:ext uri="{FF2B5EF4-FFF2-40B4-BE49-F238E27FC236}">
                  <a16:creationId xmlns:a16="http://schemas.microsoft.com/office/drawing/2014/main" id="{65982EA0-C3C2-402B-BB1A-43FA55D4454F}"/>
                </a:ext>
              </a:extLst>
            </p:cNvPr>
            <p:cNvSpPr>
              <a:spLocks/>
            </p:cNvSpPr>
            <p:nvPr/>
          </p:nvSpPr>
          <p:spPr bwMode="auto">
            <a:xfrm>
              <a:off x="4365143" y="2947195"/>
              <a:ext cx="500063" cy="46038"/>
            </a:xfrm>
            <a:custGeom>
              <a:avLst/>
              <a:gdLst>
                <a:gd name="T0" fmla="*/ 132 w 132"/>
                <a:gd name="T1" fmla="*/ 6 h 12"/>
                <a:gd name="T2" fmla="*/ 126 w 132"/>
                <a:gd name="T3" fmla="*/ 0 h 12"/>
                <a:gd name="T4" fmla="*/ 6 w 132"/>
                <a:gd name="T5" fmla="*/ 0 h 12"/>
                <a:gd name="T6" fmla="*/ 0 w 132"/>
                <a:gd name="T7" fmla="*/ 6 h 12"/>
                <a:gd name="T8" fmla="*/ 6 w 132"/>
                <a:gd name="T9" fmla="*/ 12 h 12"/>
                <a:gd name="T10" fmla="*/ 126 w 132"/>
                <a:gd name="T11" fmla="*/ 12 h 12"/>
                <a:gd name="T12" fmla="*/ 132 w 132"/>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132" h="12">
                  <a:moveTo>
                    <a:pt x="132" y="6"/>
                  </a:moveTo>
                  <a:cubicBezTo>
                    <a:pt x="132" y="2"/>
                    <a:pt x="129" y="0"/>
                    <a:pt x="126" y="0"/>
                  </a:cubicBezTo>
                  <a:cubicBezTo>
                    <a:pt x="6" y="0"/>
                    <a:pt x="6" y="0"/>
                    <a:pt x="6" y="0"/>
                  </a:cubicBezTo>
                  <a:cubicBezTo>
                    <a:pt x="2" y="0"/>
                    <a:pt x="0" y="2"/>
                    <a:pt x="0" y="6"/>
                  </a:cubicBezTo>
                  <a:cubicBezTo>
                    <a:pt x="0" y="9"/>
                    <a:pt x="2" y="12"/>
                    <a:pt x="6" y="12"/>
                  </a:cubicBezTo>
                  <a:cubicBezTo>
                    <a:pt x="126" y="12"/>
                    <a:pt x="126" y="12"/>
                    <a:pt x="126" y="12"/>
                  </a:cubicBezTo>
                  <a:cubicBezTo>
                    <a:pt x="129" y="12"/>
                    <a:pt x="132" y="9"/>
                    <a:pt x="132" y="6"/>
                  </a:cubicBezTo>
                  <a:close/>
                </a:path>
              </a:pathLst>
            </a:custGeom>
            <a:solidFill>
              <a:schemeClr val="accent2"/>
            </a:solid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2C2A29"/>
                </a:solidFill>
                <a:effectLst/>
                <a:uLnTx/>
                <a:uFillTx/>
                <a:latin typeface="Arial"/>
                <a:ea typeface="+mn-ea"/>
                <a:cs typeface="+mn-cs"/>
              </a:endParaRPr>
            </a:p>
          </p:txBody>
        </p:sp>
        <p:sp>
          <p:nvSpPr>
            <p:cNvPr id="163" name="Freeform 50">
              <a:extLst>
                <a:ext uri="{FF2B5EF4-FFF2-40B4-BE49-F238E27FC236}">
                  <a16:creationId xmlns:a16="http://schemas.microsoft.com/office/drawing/2014/main" id="{60CAC140-290F-4228-A465-CDF6BEF31FCE}"/>
                </a:ext>
              </a:extLst>
            </p:cNvPr>
            <p:cNvSpPr>
              <a:spLocks/>
            </p:cNvSpPr>
            <p:nvPr/>
          </p:nvSpPr>
          <p:spPr bwMode="auto">
            <a:xfrm>
              <a:off x="4365143" y="3050383"/>
              <a:ext cx="360363" cy="44450"/>
            </a:xfrm>
            <a:custGeom>
              <a:avLst/>
              <a:gdLst>
                <a:gd name="T0" fmla="*/ 95 w 95"/>
                <a:gd name="T1" fmla="*/ 0 h 12"/>
                <a:gd name="T2" fmla="*/ 94 w 95"/>
                <a:gd name="T3" fmla="*/ 0 h 12"/>
                <a:gd name="T4" fmla="*/ 6 w 95"/>
                <a:gd name="T5" fmla="*/ 0 h 12"/>
                <a:gd name="T6" fmla="*/ 0 w 95"/>
                <a:gd name="T7" fmla="*/ 6 h 12"/>
                <a:gd name="T8" fmla="*/ 6 w 95"/>
                <a:gd name="T9" fmla="*/ 12 h 12"/>
                <a:gd name="T10" fmla="*/ 86 w 95"/>
                <a:gd name="T11" fmla="*/ 12 h 12"/>
                <a:gd name="T12" fmla="*/ 95 w 9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5" h="12">
                  <a:moveTo>
                    <a:pt x="95" y="0"/>
                  </a:moveTo>
                  <a:cubicBezTo>
                    <a:pt x="95" y="0"/>
                    <a:pt x="95" y="0"/>
                    <a:pt x="94" y="0"/>
                  </a:cubicBezTo>
                  <a:cubicBezTo>
                    <a:pt x="6" y="0"/>
                    <a:pt x="6" y="0"/>
                    <a:pt x="6" y="0"/>
                  </a:cubicBezTo>
                  <a:cubicBezTo>
                    <a:pt x="2" y="0"/>
                    <a:pt x="0" y="3"/>
                    <a:pt x="0" y="6"/>
                  </a:cubicBezTo>
                  <a:cubicBezTo>
                    <a:pt x="0" y="9"/>
                    <a:pt x="2" y="12"/>
                    <a:pt x="6" y="12"/>
                  </a:cubicBezTo>
                  <a:cubicBezTo>
                    <a:pt x="86" y="12"/>
                    <a:pt x="86" y="12"/>
                    <a:pt x="86" y="12"/>
                  </a:cubicBezTo>
                  <a:cubicBezTo>
                    <a:pt x="88" y="7"/>
                    <a:pt x="92" y="3"/>
                    <a:pt x="95" y="0"/>
                  </a:cubicBezTo>
                  <a:close/>
                </a:path>
              </a:pathLst>
            </a:custGeom>
            <a:solidFill>
              <a:schemeClr val="accent2"/>
            </a:solid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2C2A29"/>
                </a:solidFill>
                <a:effectLst/>
                <a:uLnTx/>
                <a:uFillTx/>
                <a:latin typeface="Arial"/>
                <a:ea typeface="+mn-ea"/>
                <a:cs typeface="+mn-cs"/>
              </a:endParaRPr>
            </a:p>
          </p:txBody>
        </p:sp>
        <p:sp>
          <p:nvSpPr>
            <p:cNvPr id="164" name="Freeform 51">
              <a:extLst>
                <a:ext uri="{FF2B5EF4-FFF2-40B4-BE49-F238E27FC236}">
                  <a16:creationId xmlns:a16="http://schemas.microsoft.com/office/drawing/2014/main" id="{A9651D98-E97C-4F62-97D5-AB055EABD09F}"/>
                </a:ext>
              </a:extLst>
            </p:cNvPr>
            <p:cNvSpPr>
              <a:spLocks/>
            </p:cNvSpPr>
            <p:nvPr/>
          </p:nvSpPr>
          <p:spPr bwMode="auto">
            <a:xfrm>
              <a:off x="4365143" y="3356770"/>
              <a:ext cx="193675" cy="46038"/>
            </a:xfrm>
            <a:custGeom>
              <a:avLst/>
              <a:gdLst>
                <a:gd name="T0" fmla="*/ 0 w 51"/>
                <a:gd name="T1" fmla="*/ 6 h 12"/>
                <a:gd name="T2" fmla="*/ 6 w 51"/>
                <a:gd name="T3" fmla="*/ 12 h 12"/>
                <a:gd name="T4" fmla="*/ 49 w 51"/>
                <a:gd name="T5" fmla="*/ 12 h 12"/>
                <a:gd name="T6" fmla="*/ 51 w 51"/>
                <a:gd name="T7" fmla="*/ 0 h 12"/>
                <a:gd name="T8" fmla="*/ 6 w 51"/>
                <a:gd name="T9" fmla="*/ 0 h 12"/>
                <a:gd name="T10" fmla="*/ 0 w 51"/>
                <a:gd name="T11" fmla="*/ 6 h 12"/>
              </a:gdLst>
              <a:ahLst/>
              <a:cxnLst>
                <a:cxn ang="0">
                  <a:pos x="T0" y="T1"/>
                </a:cxn>
                <a:cxn ang="0">
                  <a:pos x="T2" y="T3"/>
                </a:cxn>
                <a:cxn ang="0">
                  <a:pos x="T4" y="T5"/>
                </a:cxn>
                <a:cxn ang="0">
                  <a:pos x="T6" y="T7"/>
                </a:cxn>
                <a:cxn ang="0">
                  <a:pos x="T8" y="T9"/>
                </a:cxn>
                <a:cxn ang="0">
                  <a:pos x="T10" y="T11"/>
                </a:cxn>
              </a:cxnLst>
              <a:rect l="0" t="0" r="r" b="b"/>
              <a:pathLst>
                <a:path w="51" h="12">
                  <a:moveTo>
                    <a:pt x="0" y="6"/>
                  </a:moveTo>
                  <a:cubicBezTo>
                    <a:pt x="0" y="9"/>
                    <a:pt x="2" y="12"/>
                    <a:pt x="6" y="12"/>
                  </a:cubicBezTo>
                  <a:cubicBezTo>
                    <a:pt x="49" y="12"/>
                    <a:pt x="49" y="12"/>
                    <a:pt x="49" y="12"/>
                  </a:cubicBezTo>
                  <a:cubicBezTo>
                    <a:pt x="50" y="8"/>
                    <a:pt x="48" y="4"/>
                    <a:pt x="51" y="0"/>
                  </a:cubicBezTo>
                  <a:cubicBezTo>
                    <a:pt x="6" y="0"/>
                    <a:pt x="6" y="0"/>
                    <a:pt x="6" y="0"/>
                  </a:cubicBezTo>
                  <a:cubicBezTo>
                    <a:pt x="2" y="0"/>
                    <a:pt x="0" y="3"/>
                    <a:pt x="0" y="6"/>
                  </a:cubicBezTo>
                  <a:close/>
                </a:path>
              </a:pathLst>
            </a:custGeom>
            <a:solidFill>
              <a:schemeClr val="accent2"/>
            </a:solid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2C2A29"/>
                </a:solidFill>
                <a:effectLst/>
                <a:uLnTx/>
                <a:uFillTx/>
                <a:latin typeface="Arial"/>
                <a:ea typeface="+mn-ea"/>
                <a:cs typeface="+mn-cs"/>
              </a:endParaRPr>
            </a:p>
          </p:txBody>
        </p:sp>
        <p:sp>
          <p:nvSpPr>
            <p:cNvPr id="165" name="Freeform 52">
              <a:extLst>
                <a:ext uri="{FF2B5EF4-FFF2-40B4-BE49-F238E27FC236}">
                  <a16:creationId xmlns:a16="http://schemas.microsoft.com/office/drawing/2014/main" id="{56DC0972-08A4-494B-A0E9-D9B019B7AB47}"/>
                </a:ext>
              </a:extLst>
            </p:cNvPr>
            <p:cNvSpPr>
              <a:spLocks/>
            </p:cNvSpPr>
            <p:nvPr/>
          </p:nvSpPr>
          <p:spPr bwMode="auto">
            <a:xfrm>
              <a:off x="4365143" y="3151983"/>
              <a:ext cx="314325" cy="46038"/>
            </a:xfrm>
            <a:custGeom>
              <a:avLst/>
              <a:gdLst>
                <a:gd name="T0" fmla="*/ 83 w 83"/>
                <a:gd name="T1" fmla="*/ 0 h 12"/>
                <a:gd name="T2" fmla="*/ 6 w 83"/>
                <a:gd name="T3" fmla="*/ 0 h 12"/>
                <a:gd name="T4" fmla="*/ 0 w 83"/>
                <a:gd name="T5" fmla="*/ 6 h 12"/>
                <a:gd name="T6" fmla="*/ 6 w 83"/>
                <a:gd name="T7" fmla="*/ 12 h 12"/>
                <a:gd name="T8" fmla="*/ 83 w 83"/>
                <a:gd name="T9" fmla="*/ 12 h 12"/>
                <a:gd name="T10" fmla="*/ 83 w 83"/>
                <a:gd name="T11" fmla="*/ 0 h 12"/>
              </a:gdLst>
              <a:ahLst/>
              <a:cxnLst>
                <a:cxn ang="0">
                  <a:pos x="T0" y="T1"/>
                </a:cxn>
                <a:cxn ang="0">
                  <a:pos x="T2" y="T3"/>
                </a:cxn>
                <a:cxn ang="0">
                  <a:pos x="T4" y="T5"/>
                </a:cxn>
                <a:cxn ang="0">
                  <a:pos x="T6" y="T7"/>
                </a:cxn>
                <a:cxn ang="0">
                  <a:pos x="T8" y="T9"/>
                </a:cxn>
                <a:cxn ang="0">
                  <a:pos x="T10" y="T11"/>
                </a:cxn>
              </a:cxnLst>
              <a:rect l="0" t="0" r="r" b="b"/>
              <a:pathLst>
                <a:path w="83" h="12">
                  <a:moveTo>
                    <a:pt x="83" y="0"/>
                  </a:moveTo>
                  <a:cubicBezTo>
                    <a:pt x="6" y="0"/>
                    <a:pt x="6" y="0"/>
                    <a:pt x="6" y="0"/>
                  </a:cubicBezTo>
                  <a:cubicBezTo>
                    <a:pt x="2" y="0"/>
                    <a:pt x="0" y="3"/>
                    <a:pt x="0" y="6"/>
                  </a:cubicBezTo>
                  <a:cubicBezTo>
                    <a:pt x="0" y="9"/>
                    <a:pt x="2" y="12"/>
                    <a:pt x="6" y="12"/>
                  </a:cubicBezTo>
                  <a:cubicBezTo>
                    <a:pt x="83" y="12"/>
                    <a:pt x="83" y="12"/>
                    <a:pt x="83" y="12"/>
                  </a:cubicBezTo>
                  <a:lnTo>
                    <a:pt x="83" y="0"/>
                  </a:lnTo>
                  <a:close/>
                </a:path>
              </a:pathLst>
            </a:custGeom>
            <a:solidFill>
              <a:schemeClr val="accent2"/>
            </a:solid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2C2A29"/>
                </a:solidFill>
                <a:effectLst/>
                <a:uLnTx/>
                <a:uFillTx/>
                <a:latin typeface="Arial"/>
                <a:ea typeface="+mn-ea"/>
                <a:cs typeface="+mn-cs"/>
              </a:endParaRPr>
            </a:p>
          </p:txBody>
        </p:sp>
        <p:sp>
          <p:nvSpPr>
            <p:cNvPr id="166" name="Freeform 53">
              <a:extLst>
                <a:ext uri="{FF2B5EF4-FFF2-40B4-BE49-F238E27FC236}">
                  <a16:creationId xmlns:a16="http://schemas.microsoft.com/office/drawing/2014/main" id="{28EDD8D4-D8C9-4936-81D5-C36B8757AEE5}"/>
                </a:ext>
              </a:extLst>
            </p:cNvPr>
            <p:cNvSpPr>
              <a:spLocks/>
            </p:cNvSpPr>
            <p:nvPr/>
          </p:nvSpPr>
          <p:spPr bwMode="auto">
            <a:xfrm>
              <a:off x="4365143" y="3255170"/>
              <a:ext cx="314325" cy="44450"/>
            </a:xfrm>
            <a:custGeom>
              <a:avLst/>
              <a:gdLst>
                <a:gd name="T0" fmla="*/ 83 w 83"/>
                <a:gd name="T1" fmla="*/ 0 h 12"/>
                <a:gd name="T2" fmla="*/ 6 w 83"/>
                <a:gd name="T3" fmla="*/ 0 h 12"/>
                <a:gd name="T4" fmla="*/ 0 w 83"/>
                <a:gd name="T5" fmla="*/ 6 h 12"/>
                <a:gd name="T6" fmla="*/ 6 w 83"/>
                <a:gd name="T7" fmla="*/ 12 h 12"/>
                <a:gd name="T8" fmla="*/ 83 w 83"/>
                <a:gd name="T9" fmla="*/ 12 h 12"/>
                <a:gd name="T10" fmla="*/ 83 w 83"/>
                <a:gd name="T11" fmla="*/ 0 h 12"/>
              </a:gdLst>
              <a:ahLst/>
              <a:cxnLst>
                <a:cxn ang="0">
                  <a:pos x="T0" y="T1"/>
                </a:cxn>
                <a:cxn ang="0">
                  <a:pos x="T2" y="T3"/>
                </a:cxn>
                <a:cxn ang="0">
                  <a:pos x="T4" y="T5"/>
                </a:cxn>
                <a:cxn ang="0">
                  <a:pos x="T6" y="T7"/>
                </a:cxn>
                <a:cxn ang="0">
                  <a:pos x="T8" y="T9"/>
                </a:cxn>
                <a:cxn ang="0">
                  <a:pos x="T10" y="T11"/>
                </a:cxn>
              </a:cxnLst>
              <a:rect l="0" t="0" r="r" b="b"/>
              <a:pathLst>
                <a:path w="83" h="12">
                  <a:moveTo>
                    <a:pt x="83" y="0"/>
                  </a:moveTo>
                  <a:cubicBezTo>
                    <a:pt x="6" y="0"/>
                    <a:pt x="6" y="0"/>
                    <a:pt x="6" y="0"/>
                  </a:cubicBezTo>
                  <a:cubicBezTo>
                    <a:pt x="2" y="0"/>
                    <a:pt x="0" y="3"/>
                    <a:pt x="0" y="6"/>
                  </a:cubicBezTo>
                  <a:cubicBezTo>
                    <a:pt x="0" y="9"/>
                    <a:pt x="2" y="12"/>
                    <a:pt x="6" y="12"/>
                  </a:cubicBezTo>
                  <a:cubicBezTo>
                    <a:pt x="83" y="12"/>
                    <a:pt x="83" y="12"/>
                    <a:pt x="83" y="12"/>
                  </a:cubicBezTo>
                  <a:lnTo>
                    <a:pt x="83" y="0"/>
                  </a:lnTo>
                  <a:close/>
                </a:path>
              </a:pathLst>
            </a:custGeom>
            <a:solidFill>
              <a:schemeClr val="accent2"/>
            </a:solid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2C2A29"/>
                </a:solidFill>
                <a:effectLst/>
                <a:uLnTx/>
                <a:uFillTx/>
                <a:latin typeface="Arial"/>
                <a:ea typeface="+mn-ea"/>
                <a:cs typeface="+mn-cs"/>
              </a:endParaRPr>
            </a:p>
          </p:txBody>
        </p:sp>
        <p:sp>
          <p:nvSpPr>
            <p:cNvPr id="167" name="Freeform 54">
              <a:extLst>
                <a:ext uri="{FF2B5EF4-FFF2-40B4-BE49-F238E27FC236}">
                  <a16:creationId xmlns:a16="http://schemas.microsoft.com/office/drawing/2014/main" id="{96C69BC8-128D-4392-B505-6B1D576639D9}"/>
                </a:ext>
              </a:extLst>
            </p:cNvPr>
            <p:cNvSpPr>
              <a:spLocks/>
            </p:cNvSpPr>
            <p:nvPr/>
          </p:nvSpPr>
          <p:spPr bwMode="auto">
            <a:xfrm>
              <a:off x="4577868" y="3080545"/>
              <a:ext cx="519113" cy="731838"/>
            </a:xfrm>
            <a:custGeom>
              <a:avLst/>
              <a:gdLst>
                <a:gd name="T0" fmla="*/ 137 w 137"/>
                <a:gd name="T1" fmla="*/ 148 h 193"/>
                <a:gd name="T2" fmla="*/ 136 w 137"/>
                <a:gd name="T3" fmla="*/ 94 h 193"/>
                <a:gd name="T4" fmla="*/ 121 w 137"/>
                <a:gd name="T5" fmla="*/ 80 h 193"/>
                <a:gd name="T6" fmla="*/ 112 w 137"/>
                <a:gd name="T7" fmla="*/ 83 h 193"/>
                <a:gd name="T8" fmla="*/ 98 w 137"/>
                <a:gd name="T9" fmla="*/ 71 h 193"/>
                <a:gd name="T10" fmla="*/ 89 w 137"/>
                <a:gd name="T11" fmla="*/ 74 h 193"/>
                <a:gd name="T12" fmla="*/ 74 w 137"/>
                <a:gd name="T13" fmla="*/ 62 h 193"/>
                <a:gd name="T14" fmla="*/ 65 w 137"/>
                <a:gd name="T15" fmla="*/ 65 h 193"/>
                <a:gd name="T16" fmla="*/ 65 w 137"/>
                <a:gd name="T17" fmla="*/ 15 h 193"/>
                <a:gd name="T18" fmla="*/ 50 w 137"/>
                <a:gd name="T19" fmla="*/ 0 h 193"/>
                <a:gd name="T20" fmla="*/ 36 w 137"/>
                <a:gd name="T21" fmla="*/ 15 h 193"/>
                <a:gd name="T22" fmla="*/ 36 w 137"/>
                <a:gd name="T23" fmla="*/ 98 h 193"/>
                <a:gd name="T24" fmla="*/ 30 w 137"/>
                <a:gd name="T25" fmla="*/ 73 h 193"/>
                <a:gd name="T26" fmla="*/ 12 w 137"/>
                <a:gd name="T27" fmla="*/ 63 h 193"/>
                <a:gd name="T28" fmla="*/ 2 w 137"/>
                <a:gd name="T29" fmla="*/ 80 h 193"/>
                <a:gd name="T30" fmla="*/ 15 w 137"/>
                <a:gd name="T31" fmla="*/ 134 h 193"/>
                <a:gd name="T32" fmla="*/ 17 w 137"/>
                <a:gd name="T33" fmla="*/ 139 h 193"/>
                <a:gd name="T34" fmla="*/ 51 w 137"/>
                <a:gd name="T35" fmla="*/ 191 h 193"/>
                <a:gd name="T36" fmla="*/ 124 w 137"/>
                <a:gd name="T37" fmla="*/ 191 h 193"/>
                <a:gd name="T38" fmla="*/ 124 w 137"/>
                <a:gd name="T39" fmla="*/ 177 h 193"/>
                <a:gd name="T40" fmla="*/ 137 w 137"/>
                <a:gd name="T41" fmla="*/ 148 h 193"/>
                <a:gd name="T42" fmla="*/ 137 w 137"/>
                <a:gd name="T43" fmla="*/ 14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7" h="193">
                  <a:moveTo>
                    <a:pt x="137" y="148"/>
                  </a:moveTo>
                  <a:cubicBezTo>
                    <a:pt x="136" y="94"/>
                    <a:pt x="136" y="94"/>
                    <a:pt x="136" y="94"/>
                  </a:cubicBezTo>
                  <a:cubicBezTo>
                    <a:pt x="136" y="86"/>
                    <a:pt x="129" y="79"/>
                    <a:pt x="121" y="80"/>
                  </a:cubicBezTo>
                  <a:cubicBezTo>
                    <a:pt x="117" y="80"/>
                    <a:pt x="114" y="81"/>
                    <a:pt x="112" y="83"/>
                  </a:cubicBezTo>
                  <a:cubicBezTo>
                    <a:pt x="111" y="76"/>
                    <a:pt x="105" y="71"/>
                    <a:pt x="98" y="71"/>
                  </a:cubicBezTo>
                  <a:cubicBezTo>
                    <a:pt x="94" y="71"/>
                    <a:pt x="91" y="72"/>
                    <a:pt x="89" y="74"/>
                  </a:cubicBezTo>
                  <a:cubicBezTo>
                    <a:pt x="87" y="67"/>
                    <a:pt x="81" y="62"/>
                    <a:pt x="74" y="62"/>
                  </a:cubicBezTo>
                  <a:cubicBezTo>
                    <a:pt x="70" y="62"/>
                    <a:pt x="67" y="63"/>
                    <a:pt x="65" y="65"/>
                  </a:cubicBezTo>
                  <a:cubicBezTo>
                    <a:pt x="65" y="19"/>
                    <a:pt x="65" y="15"/>
                    <a:pt x="65" y="15"/>
                  </a:cubicBezTo>
                  <a:cubicBezTo>
                    <a:pt x="65" y="6"/>
                    <a:pt x="58" y="0"/>
                    <a:pt x="50" y="0"/>
                  </a:cubicBezTo>
                  <a:cubicBezTo>
                    <a:pt x="42" y="0"/>
                    <a:pt x="36" y="7"/>
                    <a:pt x="36" y="15"/>
                  </a:cubicBezTo>
                  <a:cubicBezTo>
                    <a:pt x="36" y="94"/>
                    <a:pt x="36" y="98"/>
                    <a:pt x="36" y="98"/>
                  </a:cubicBezTo>
                  <a:cubicBezTo>
                    <a:pt x="30" y="73"/>
                    <a:pt x="30" y="73"/>
                    <a:pt x="30" y="73"/>
                  </a:cubicBezTo>
                  <a:cubicBezTo>
                    <a:pt x="28" y="66"/>
                    <a:pt x="21" y="61"/>
                    <a:pt x="12" y="63"/>
                  </a:cubicBezTo>
                  <a:cubicBezTo>
                    <a:pt x="5" y="65"/>
                    <a:pt x="0" y="72"/>
                    <a:pt x="2" y="80"/>
                  </a:cubicBezTo>
                  <a:cubicBezTo>
                    <a:pt x="15" y="134"/>
                    <a:pt x="15" y="134"/>
                    <a:pt x="15" y="134"/>
                  </a:cubicBezTo>
                  <a:cubicBezTo>
                    <a:pt x="16" y="135"/>
                    <a:pt x="16" y="137"/>
                    <a:pt x="17" y="139"/>
                  </a:cubicBezTo>
                  <a:cubicBezTo>
                    <a:pt x="51" y="191"/>
                    <a:pt x="51" y="191"/>
                    <a:pt x="51" y="191"/>
                  </a:cubicBezTo>
                  <a:cubicBezTo>
                    <a:pt x="50" y="193"/>
                    <a:pt x="124" y="191"/>
                    <a:pt x="124" y="191"/>
                  </a:cubicBezTo>
                  <a:cubicBezTo>
                    <a:pt x="124" y="130"/>
                    <a:pt x="124" y="177"/>
                    <a:pt x="124" y="177"/>
                  </a:cubicBezTo>
                  <a:cubicBezTo>
                    <a:pt x="137" y="148"/>
                    <a:pt x="137" y="148"/>
                    <a:pt x="137" y="148"/>
                  </a:cubicBezTo>
                  <a:cubicBezTo>
                    <a:pt x="137" y="148"/>
                    <a:pt x="137" y="148"/>
                    <a:pt x="137" y="148"/>
                  </a:cubicBezTo>
                  <a:close/>
                </a:path>
              </a:pathLst>
            </a:custGeom>
            <a:solidFill>
              <a:schemeClr val="accent1"/>
            </a:solid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2C2A29"/>
                </a:solidFill>
                <a:effectLst/>
                <a:uLnTx/>
                <a:uFillTx/>
                <a:latin typeface="Arial"/>
                <a:ea typeface="+mn-ea"/>
                <a:cs typeface="+mn-cs"/>
              </a:endParaRPr>
            </a:p>
          </p:txBody>
        </p:sp>
      </p:grpSp>
      <p:sp>
        <p:nvSpPr>
          <p:cNvPr id="3" name="Rectangle 2">
            <a:extLst>
              <a:ext uri="{FF2B5EF4-FFF2-40B4-BE49-F238E27FC236}">
                <a16:creationId xmlns:a16="http://schemas.microsoft.com/office/drawing/2014/main" id="{45DCA698-1047-78BE-055C-D53A86C50649}"/>
              </a:ext>
            </a:extLst>
          </p:cNvPr>
          <p:cNvSpPr/>
          <p:nvPr/>
        </p:nvSpPr>
        <p:spPr>
          <a:xfrm>
            <a:off x="1240891" y="5616685"/>
            <a:ext cx="9741239" cy="697070"/>
          </a:xfrm>
          <a:prstGeom prst="rect">
            <a:avLst/>
          </a:prstGeom>
          <a:solidFill>
            <a:schemeClr val="accent5">
              <a:lumMod val="75000"/>
            </a:schemeClr>
          </a:solidFill>
          <a:ln w="12700" cap="flat" cmpd="sng" algn="ctr">
            <a:noFill/>
            <a:prstDash val="solid"/>
            <a:miter lim="800000"/>
          </a:ln>
          <a:effectLst/>
        </p:spPr>
        <p:txBody>
          <a:bodyPr wrap="square" lIns="36000" tIns="0" rIns="36000" bIns="0" rtlCol="0" anchor="ctr"/>
          <a:lstStyle/>
          <a:p>
            <a:pPr algn="ctr">
              <a:defRPr/>
            </a:pPr>
            <a:r>
              <a:rPr kumimoji="0" lang="en-AU" sz="1300" b="1" i="0" u="none" strike="noStrike" kern="1200" cap="none" spc="0" normalizeH="0" baseline="0" noProof="0" dirty="0">
                <a:ln>
                  <a:noFill/>
                </a:ln>
                <a:solidFill>
                  <a:prstClr val="white"/>
                </a:solidFill>
                <a:effectLst/>
                <a:uLnTx/>
                <a:uFillTx/>
                <a:latin typeface="Arial" panose="020B0604020202020204"/>
                <a:ea typeface="+mn-ea"/>
                <a:cs typeface="Arial" pitchFamily="34" charset="0"/>
              </a:rPr>
              <a:t>A number of these resources are also available on </a:t>
            </a:r>
            <a:r>
              <a:rPr kumimoji="0" lang="en-US" sz="1300" b="1"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hlinkClick r:id="rId16">
                  <a:extLst>
                    <a:ext uri="{A12FA001-AC4F-418D-AE19-62706E023703}">
                      <ahyp:hlinkClr xmlns:ahyp="http://schemas.microsoft.com/office/drawing/2018/hyperlinkcolor" val="tx"/>
                    </a:ext>
                  </a:extLst>
                </a:hlinkClick>
              </a:rPr>
              <a:t>investmentcentral.ioof.com.au</a:t>
            </a:r>
            <a:endParaRPr kumimoji="0" lang="en-AU" sz="1300" i="0" u="none" strike="noStrike" kern="1200" cap="none" spc="0" normalizeH="0" baseline="0" noProof="0" dirty="0">
              <a:ln>
                <a:noFill/>
              </a:ln>
              <a:solidFill>
                <a:prstClr val="white"/>
              </a:solidFill>
              <a:effectLst/>
              <a:uLnTx/>
              <a:uFillTx/>
              <a:latin typeface="Arial" panose="020B0604020202020204"/>
              <a:ea typeface="+mn-ea"/>
              <a:cs typeface="Arial" pitchFamily="34" charset="0"/>
            </a:endParaRPr>
          </a:p>
        </p:txBody>
      </p:sp>
    </p:spTree>
    <p:extLst>
      <p:ext uri="{BB962C8B-B14F-4D97-AF65-F5344CB8AC3E}">
        <p14:creationId xmlns:p14="http://schemas.microsoft.com/office/powerpoint/2010/main" val="233249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FEA0-4DCD-42CD-8F75-CF0C0C5F71D7}"/>
              </a:ext>
            </a:extLst>
          </p:cNvPr>
          <p:cNvSpPr>
            <a:spLocks noGrp="1"/>
          </p:cNvSpPr>
          <p:nvPr>
            <p:ph type="ctrTitle"/>
          </p:nvPr>
        </p:nvSpPr>
        <p:spPr/>
        <p:txBody>
          <a:bodyPr/>
          <a:lstStyle/>
          <a:p>
            <a:r>
              <a:rPr lang="en-US" dirty="0"/>
              <a:t>Appendix</a:t>
            </a:r>
            <a:endParaRPr lang="en-AU" dirty="0"/>
          </a:p>
        </p:txBody>
      </p:sp>
    </p:spTree>
    <p:extLst>
      <p:ext uri="{BB962C8B-B14F-4D97-AF65-F5344CB8AC3E}">
        <p14:creationId xmlns:p14="http://schemas.microsoft.com/office/powerpoint/2010/main" val="12510353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2646ED-67DA-4390-073D-B37989DB5D36}"/>
              </a:ext>
            </a:extLst>
          </p:cNvPr>
          <p:cNvSpPr/>
          <p:nvPr/>
        </p:nvSpPr>
        <p:spPr>
          <a:xfrm>
            <a:off x="0" y="1116531"/>
            <a:ext cx="12192000" cy="57414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373664" y="476940"/>
            <a:ext cx="9720000" cy="516637"/>
          </a:xfrm>
        </p:spPr>
        <p:txBody>
          <a:bodyPr/>
          <a:lstStyle/>
          <a:p>
            <a:r>
              <a:rPr lang="en-AU" sz="2400" dirty="0">
                <a:solidFill>
                  <a:schemeClr val="tx1"/>
                </a:solidFill>
                <a:latin typeface="Arial" charset="0"/>
                <a:cs typeface="Arial" charset="0"/>
              </a:rPr>
              <a:t>MLC Wholesale Inflation Plus Conservative Portfolio</a:t>
            </a:r>
            <a:endParaRPr lang="en-AU" sz="2400" dirty="0">
              <a:solidFill>
                <a:schemeClr val="tx1"/>
              </a:solidFill>
            </a:endParaRPr>
          </a:p>
        </p:txBody>
      </p:sp>
      <p:sp>
        <p:nvSpPr>
          <p:cNvPr id="4" name="Text Box 4">
            <a:extLst>
              <a:ext uri="{FF2B5EF4-FFF2-40B4-BE49-F238E27FC236}">
                <a16:creationId xmlns:a16="http://schemas.microsoft.com/office/drawing/2014/main" id="{1BEA6A85-9B24-EF56-9903-A86AF01ED7D9}"/>
              </a:ext>
            </a:extLst>
          </p:cNvPr>
          <p:cNvSpPr txBox="1">
            <a:spLocks noChangeArrowheads="1"/>
          </p:cNvSpPr>
          <p:nvPr/>
        </p:nvSpPr>
        <p:spPr bwMode="auto">
          <a:xfrm>
            <a:off x="272925" y="6577206"/>
            <a:ext cx="2787898" cy="21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a:t>
            </a:r>
            <a:r>
              <a:rPr kumimoji="0" lang="en-AU"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MLC Asset Management Services Limited.</a:t>
            </a:r>
          </a:p>
        </p:txBody>
      </p:sp>
      <p:sp>
        <p:nvSpPr>
          <p:cNvPr id="8" name="Rectangle 14">
            <a:extLst>
              <a:ext uri="{FF2B5EF4-FFF2-40B4-BE49-F238E27FC236}">
                <a16:creationId xmlns:a16="http://schemas.microsoft.com/office/drawing/2014/main" id="{E3E3894B-5DC8-184D-F918-AD4D3E378887}"/>
              </a:ext>
            </a:extLst>
          </p:cNvPr>
          <p:cNvSpPr>
            <a:spLocks noChangeArrowheads="1"/>
          </p:cNvSpPr>
          <p:nvPr/>
        </p:nvSpPr>
        <p:spPr bwMode="auto">
          <a:xfrm>
            <a:off x="5429250" y="1330864"/>
            <a:ext cx="6648364" cy="5246342"/>
          </a:xfrm>
          <a:prstGeom prst="rect">
            <a:avLst/>
          </a:prstGeom>
          <a:solidFill>
            <a:schemeClr val="bg1"/>
          </a:solidFill>
          <a:ln>
            <a:noFill/>
          </a:ln>
        </p:spPr>
        <p:txBody>
          <a:bodyPr lIns="144000" tIns="72000" rIns="72000" bIns="0" anchor="t" anchorCtr="0"/>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MLC Wholesale Inflation Plus Conservative has flexible asset allocations with few constraints which enable us to target tight control of risk over each portfolio’s time horizon. </a:t>
            </a:r>
            <a:b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rPr>
              <a:t>The portfolio’s main positions are:</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120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A relatively high level of diversified market exposure spread across traditional shares and fixed income assets. These exposures are supplemented by alternative sources of return such as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Private equity, MLC opportunistic capital solutions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and</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 Insurance-related investments.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We also maintain cost conscious hedging that should offset losses in the event that diversification fails. </a:t>
            </a:r>
            <a:endParaRPr lang="en-AU" sz="1200" dirty="0">
              <a:solidFill>
                <a:prstClr val="black"/>
              </a:solidFill>
              <a:latin typeface="Arial" panose="020B0604020202020204"/>
              <a:cs typeface="Arial" pitchFamily="34" charset="0"/>
            </a:endParaRPr>
          </a:p>
          <a:p>
            <a:pPr marL="171450" marR="0" lvl="0" indent="-171450" algn="l" defTabSz="914400" rtl="0" eaLnBrk="1" fontAlgn="auto" latinLnBrk="0" hangingPunct="1">
              <a:lnSpc>
                <a:spcPct val="100000"/>
              </a:lnSpc>
              <a:spcBef>
                <a:spcPts val="0"/>
              </a:spcBef>
              <a:spcAft>
                <a:spcPts val="120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We have a defensive orientation to both the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Australian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and</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 Global share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exposures</a:t>
            </a:r>
            <a:r>
              <a:rPr kumimoji="0" lang="en-AU" sz="1200" b="1"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The</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 </a:t>
            </a:r>
            <a:r>
              <a:rPr kumimoji="0" lang="en-AU" sz="1200" i="0" u="none" strike="noStrike" kern="1200" cap="none" spc="0" normalizeH="0" baseline="0" noProof="0" dirty="0">
                <a:ln>
                  <a:noFill/>
                </a:ln>
                <a:effectLst/>
                <a:uLnTx/>
                <a:uFillTx/>
                <a:latin typeface="Arial" panose="020B0604020202020204"/>
                <a:ea typeface="+mn-ea"/>
                <a:cs typeface="Arial" pitchFamily="34" charset="0"/>
              </a:rPr>
              <a:t>strategies are </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invested in what we believe are higher quality companies protected with a level of additional risk control by hedging part of the strategy against large losses. Our focus on quality and the hedging overlay reduces the risk of</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large negative returns in falling markets at the expense of participating in speculative markets.</a:t>
            </a:r>
          </a:p>
          <a:p>
            <a:pPr marL="171450" marR="0" lvl="0" indent="-171450" algn="l" defTabSz="914400" rtl="0" eaLnBrk="1" fontAlgn="auto" latinLnBrk="0" hangingPunct="1">
              <a:lnSpc>
                <a:spcPct val="100000"/>
              </a:lnSpc>
              <a:spcBef>
                <a:spcPts val="0"/>
              </a:spcBef>
              <a:spcAft>
                <a:spcPts val="120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Within our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Derivatives and currency strategies</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we hold an exposure to Australian nominal government</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bonds to add additional duration. With yields elevated compared to the recent past, bonds once again provide diversification against growth risk. The derivatives strategy also holds an exposure to Emerging Markets.</a:t>
            </a:r>
          </a:p>
          <a:p>
            <a:pPr marL="171450" marR="0" lvl="0" indent="-171450" algn="l" defTabSz="914400" rtl="0" eaLnBrk="1" fontAlgn="auto" latinLnBrk="0" hangingPunct="1">
              <a:lnSpc>
                <a:spcPct val="100000"/>
              </a:lnSpc>
              <a:spcBef>
                <a:spcPts val="0"/>
              </a:spcBef>
              <a:spcAft>
                <a:spcPts val="1200"/>
              </a:spcAft>
              <a:buClr>
                <a:srgbClr val="D86018"/>
              </a:buClr>
              <a:buSzTx/>
              <a:buFont typeface="Arial" panose="020B0604020202020204" pitchFamily="34" charset="0"/>
              <a:buChar char="•"/>
              <a:tabLst/>
              <a:defRPr/>
            </a:pP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Inflation-linked bonds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provide important inflation protection, reducing the portfolio’s exposure to inflationary risks and protecting against expectations of lower economic growth.</a:t>
            </a:r>
          </a:p>
          <a:p>
            <a:pPr marL="171450" marR="0" lvl="0" indent="-171450" algn="l" defTabSz="914400" rtl="0" eaLnBrk="1" fontAlgn="auto" latinLnBrk="0" hangingPunct="1">
              <a:lnSpc>
                <a:spcPct val="100000"/>
              </a:lnSpc>
              <a:spcBef>
                <a:spcPts val="0"/>
              </a:spcBef>
              <a:spcAft>
                <a:spcPts val="30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Combined, t</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rPr>
              <a:t>hese exposures position MLC Wholesale Inflation Plus Conservative favourably against its risk and return objectives. </a:t>
            </a:r>
            <a:endParaRPr kumimoji="0" lang="en-AU" sz="105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p:txBody>
      </p:sp>
      <p:graphicFrame>
        <p:nvGraphicFramePr>
          <p:cNvPr id="2" name="Table 1">
            <a:extLst>
              <a:ext uri="{FF2B5EF4-FFF2-40B4-BE49-F238E27FC236}">
                <a16:creationId xmlns:a16="http://schemas.microsoft.com/office/drawing/2014/main" id="{0ED9DBCE-33D9-BFA3-7B7A-726FFF9306AC}"/>
              </a:ext>
            </a:extLst>
          </p:cNvPr>
          <p:cNvGraphicFramePr>
            <a:graphicFrameLocks noGrp="1"/>
          </p:cNvGraphicFramePr>
          <p:nvPr>
            <p:extLst>
              <p:ext uri="{D42A27DB-BD31-4B8C-83A1-F6EECF244321}">
                <p14:modId xmlns:p14="http://schemas.microsoft.com/office/powerpoint/2010/main" val="445066389"/>
              </p:ext>
            </p:extLst>
          </p:nvPr>
        </p:nvGraphicFramePr>
        <p:xfrm>
          <a:off x="114386" y="1329370"/>
          <a:ext cx="5119278" cy="4142110"/>
        </p:xfrm>
        <a:graphic>
          <a:graphicData uri="http://schemas.openxmlformats.org/drawingml/2006/table">
            <a:tbl>
              <a:tblPr firstRow="1" bandRow="1">
                <a:tableStyleId>{7DF18680-E054-41AD-8BC1-D1AEF772440D}</a:tableStyleId>
              </a:tblPr>
              <a:tblGrid>
                <a:gridCol w="2879015">
                  <a:extLst>
                    <a:ext uri="{9D8B030D-6E8A-4147-A177-3AD203B41FA5}">
                      <a16:colId xmlns:a16="http://schemas.microsoft.com/office/drawing/2014/main" val="20000"/>
                    </a:ext>
                  </a:extLst>
                </a:gridCol>
                <a:gridCol w="1110922">
                  <a:extLst>
                    <a:ext uri="{9D8B030D-6E8A-4147-A177-3AD203B41FA5}">
                      <a16:colId xmlns:a16="http://schemas.microsoft.com/office/drawing/2014/main" val="2487638598"/>
                    </a:ext>
                  </a:extLst>
                </a:gridCol>
                <a:gridCol w="1129341">
                  <a:extLst>
                    <a:ext uri="{9D8B030D-6E8A-4147-A177-3AD203B41FA5}">
                      <a16:colId xmlns:a16="http://schemas.microsoft.com/office/drawing/2014/main" val="2204207270"/>
                    </a:ext>
                  </a:extLst>
                </a:gridCol>
              </a:tblGrid>
              <a:tr h="631272">
                <a:tc>
                  <a:txBody>
                    <a:bodyPr/>
                    <a:lstStyle/>
                    <a:p>
                      <a:pPr marL="0"/>
                      <a:r>
                        <a:rPr kumimoji="0" lang="en-US" altLang="en-US" sz="1600" b="1" i="0" u="none" strike="noStrike" kern="1200" cap="none" normalizeH="0" baseline="0" dirty="0">
                          <a:ln>
                            <a:noFill/>
                          </a:ln>
                          <a:solidFill>
                            <a:srgbClr val="FFFFFF"/>
                          </a:solidFill>
                          <a:effectLst/>
                          <a:latin typeface="+mn-lt"/>
                          <a:ea typeface="ＭＳ Ｐゴシック" pitchFamily="-65" charset="-128"/>
                          <a:cs typeface="+mn-cs"/>
                        </a:rPr>
                        <a:t>Actual asset allocation</a:t>
                      </a:r>
                    </a:p>
                  </a:txBody>
                  <a:tcPr marL="121944" marR="1219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31 Mar 2025</a:t>
                      </a:r>
                      <a:br>
                        <a:rPr kumimoji="0" lang="en-AU" sz="1400" b="1" i="0" u="none" strike="noStrike" kern="1200" cap="none" normalizeH="0" baseline="0" dirty="0">
                          <a:ln>
                            <a:noFill/>
                          </a:ln>
                          <a:solidFill>
                            <a:srgbClr val="FFFFFF"/>
                          </a:solidFill>
                          <a:effectLst/>
                          <a:latin typeface="+mn-lt"/>
                          <a:ea typeface="ＭＳ Ｐゴシック" pitchFamily="-65" charset="-128"/>
                          <a:cs typeface="+mn-cs"/>
                        </a:rPr>
                      </a:b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31 Dec 2024</a:t>
                      </a:r>
                      <a:br>
                        <a:rPr kumimoji="0" lang="en-AU" sz="1400" b="1" i="0" u="none" strike="noStrike" kern="1200" cap="none" normalizeH="0" baseline="0" dirty="0">
                          <a:ln>
                            <a:noFill/>
                          </a:ln>
                          <a:solidFill>
                            <a:srgbClr val="FFFFFF"/>
                          </a:solidFill>
                          <a:effectLst/>
                          <a:latin typeface="+mn-lt"/>
                          <a:ea typeface="ＭＳ Ｐゴシック" pitchFamily="-65" charset="-128"/>
                          <a:cs typeface="+mn-cs"/>
                        </a:rPr>
                      </a:b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0"/>
                  </a:ext>
                </a:extLst>
              </a:tr>
              <a:tr h="318941">
                <a:tc>
                  <a:txBody>
                    <a:bodyPr/>
                    <a:lstStyle/>
                    <a:p>
                      <a:pPr algn="l" rtl="0" fontAlgn="ctr"/>
                      <a:r>
                        <a:rPr lang="en-AU" sz="1300" b="0" i="0" u="none" strike="noStrike" dirty="0">
                          <a:solidFill>
                            <a:srgbClr val="000000"/>
                          </a:solidFill>
                          <a:effectLst/>
                          <a:latin typeface="Arial" panose="020B0604020202020204" pitchFamily="34" charset="0"/>
                        </a:rPr>
                        <a:t>Defensive Australian shares</a:t>
                      </a:r>
                    </a:p>
                  </a:txBody>
                  <a:tcPr marL="9525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10.1</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10</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1"/>
                  </a:ext>
                </a:extLst>
              </a:tr>
              <a:tr h="318941">
                <a:tc>
                  <a:txBody>
                    <a:bodyPr/>
                    <a:lstStyle/>
                    <a:p>
                      <a:pPr algn="l" rtl="0" fontAlgn="ctr"/>
                      <a:r>
                        <a:rPr lang="en-AU" sz="1300" b="0" i="0" u="none" strike="noStrike" dirty="0">
                          <a:solidFill>
                            <a:srgbClr val="000000"/>
                          </a:solidFill>
                          <a:effectLst/>
                          <a:latin typeface="Arial" panose="020B0604020202020204" pitchFamily="34" charset="0"/>
                        </a:rPr>
                        <a:t>Global shares</a:t>
                      </a:r>
                    </a:p>
                  </a:txBody>
                  <a:tcPr marL="95250" marR="0" marT="0" marB="0" anchor="ctr">
                    <a:lnL w="12700" cap="flat" cmpd="sng" algn="ctr">
                      <a:solidFill>
                        <a:schemeClr val="bg1"/>
                      </a:solidFill>
                      <a:prstDash val="solid"/>
                      <a:round/>
                      <a:headEnd type="none" w="med" len="med"/>
                      <a:tailEnd type="none" w="med" len="med"/>
                    </a:lnL>
                    <a:solidFill>
                      <a:schemeClr val="accent4">
                        <a:lumMod val="10000"/>
                        <a:lumOff val="90000"/>
                      </a:schemeClr>
                    </a:solidFill>
                  </a:tcPr>
                </a:tc>
                <a:tc>
                  <a:txBody>
                    <a:bodyPr/>
                    <a:lstStyle/>
                    <a:p>
                      <a:pPr algn="ctr" rtl="0" fontAlgn="ctr"/>
                      <a:r>
                        <a:rPr lang="en-AU" sz="1300" b="0" i="0" u="none" strike="noStrike" dirty="0">
                          <a:solidFill>
                            <a:srgbClr val="000000"/>
                          </a:solidFill>
                          <a:effectLst/>
                          <a:latin typeface="Arial" panose="020B0604020202020204" pitchFamily="34" charset="0"/>
                        </a:rPr>
                        <a:t>15.9</a:t>
                      </a:r>
                    </a:p>
                  </a:txBody>
                  <a:tcPr marL="5443" marR="5443" marT="5443" marB="0" anchor="ctr">
                    <a:solidFill>
                      <a:schemeClr val="accent4">
                        <a:lumMod val="10000"/>
                        <a:lumOff val="90000"/>
                      </a:schemeClr>
                    </a:solidFill>
                  </a:tcPr>
                </a:tc>
                <a:tc>
                  <a:txBody>
                    <a:bodyPr/>
                    <a:lstStyle/>
                    <a:p>
                      <a:pPr algn="ctr" rtl="0" fontAlgn="ctr"/>
                      <a:r>
                        <a:rPr lang="en-AU" sz="1300" b="0" i="0" u="none" strike="noStrike" dirty="0">
                          <a:solidFill>
                            <a:srgbClr val="000000"/>
                          </a:solidFill>
                          <a:effectLst/>
                          <a:latin typeface="Arial" panose="020B0604020202020204" pitchFamily="34" charset="0"/>
                        </a:rPr>
                        <a:t>17.1</a:t>
                      </a:r>
                    </a:p>
                  </a:txBody>
                  <a:tcPr marL="5443" marR="5443" marT="5443" marB="0" anchor="ctr">
                    <a:lnR w="12700" cap="flat" cmpd="sng" algn="ctr">
                      <a:solidFill>
                        <a:schemeClr val="bg1"/>
                      </a:solidFill>
                      <a:prstDash val="solid"/>
                      <a:round/>
                      <a:headEnd type="none" w="med" len="med"/>
                      <a:tailEnd type="none" w="med" len="med"/>
                    </a:lnR>
                    <a:solidFill>
                      <a:schemeClr val="accent4">
                        <a:lumMod val="10000"/>
                        <a:lumOff val="90000"/>
                      </a:schemeClr>
                    </a:solidFill>
                  </a:tcPr>
                </a:tc>
                <a:extLst>
                  <a:ext uri="{0D108BD9-81ED-4DB2-BD59-A6C34878D82A}">
                    <a16:rowId xmlns:a16="http://schemas.microsoft.com/office/drawing/2014/main" val="10002"/>
                  </a:ext>
                </a:extLst>
              </a:tr>
              <a:tr h="318941">
                <a:tc>
                  <a:txBody>
                    <a:bodyPr/>
                    <a:lstStyle/>
                    <a:p>
                      <a:pPr algn="l" rtl="0" fontAlgn="ctr"/>
                      <a:r>
                        <a:rPr lang="en-AU" sz="1300" b="0" i="0" u="none" strike="noStrike" dirty="0">
                          <a:solidFill>
                            <a:srgbClr val="000000"/>
                          </a:solidFill>
                          <a:effectLst/>
                          <a:latin typeface="Arial" panose="020B0604020202020204" pitchFamily="34" charset="0"/>
                        </a:rPr>
                        <a:t>Infrastructure</a:t>
                      </a:r>
                    </a:p>
                  </a:txBody>
                  <a:tcPr marL="85725"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2.5</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2.2</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318941">
                <a:tc>
                  <a:txBody>
                    <a:bodyPr/>
                    <a:lstStyle/>
                    <a:p>
                      <a:pPr algn="l" rtl="0" fontAlgn="ctr"/>
                      <a:r>
                        <a:rPr lang="en-AU" sz="1300" b="0" i="0" u="none" strike="noStrike" dirty="0">
                          <a:solidFill>
                            <a:srgbClr val="000000"/>
                          </a:solidFill>
                          <a:effectLst/>
                          <a:latin typeface="Arial" panose="020B0604020202020204" pitchFamily="34" charset="0"/>
                        </a:rPr>
                        <a:t>Derivatives and currency strategies</a:t>
                      </a:r>
                    </a:p>
                  </a:txBody>
                  <a:tcPr marL="9525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11.2</a:t>
                      </a:r>
                    </a:p>
                  </a:txBody>
                  <a:tcPr marL="5443" marR="5443" marT="5443" marB="0" anchor="ctr">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10.7</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639775046"/>
                  </a:ext>
                </a:extLst>
              </a:tr>
              <a:tr h="318941">
                <a:tc>
                  <a:txBody>
                    <a:bodyPr/>
                    <a:lstStyle/>
                    <a:p>
                      <a:pPr algn="l" rtl="0" fontAlgn="ctr"/>
                      <a:r>
                        <a:rPr lang="en-AU" sz="1300" b="0" i="0" u="none" strike="noStrike" dirty="0">
                          <a:solidFill>
                            <a:srgbClr val="000000"/>
                          </a:solidFill>
                          <a:effectLst/>
                          <a:latin typeface="Arial" panose="020B0604020202020204" pitchFamily="34" charset="0"/>
                        </a:rPr>
                        <a:t>MLC opportunistic capital solutions</a:t>
                      </a:r>
                    </a:p>
                  </a:txBody>
                  <a:tcPr marL="85725"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8.0</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7.1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246305842"/>
                  </a:ext>
                </a:extLst>
              </a:tr>
              <a:tr h="318941">
                <a:tc>
                  <a:txBody>
                    <a:bodyPr/>
                    <a:lstStyle/>
                    <a:p>
                      <a:pPr algn="l" rtl="0" fontAlgn="ctr"/>
                      <a:r>
                        <a:rPr lang="en-AU" sz="1300" b="0" i="0" u="none" strike="noStrike" dirty="0">
                          <a:solidFill>
                            <a:srgbClr val="000000"/>
                          </a:solidFill>
                          <a:effectLst/>
                          <a:latin typeface="Arial" panose="020B0604020202020204" pitchFamily="34" charset="0"/>
                        </a:rPr>
                        <a:t>Insurance-related investments</a:t>
                      </a:r>
                    </a:p>
                  </a:txBody>
                  <a:tcPr marL="85725"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4.8</a:t>
                      </a:r>
                    </a:p>
                  </a:txBody>
                  <a:tcPr marL="5443" marR="5443" marT="5443" marB="0" anchor="ctr">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4.6</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283322492"/>
                  </a:ext>
                </a:extLst>
              </a:tr>
              <a:tr h="318941">
                <a:tc>
                  <a:txBody>
                    <a:bodyPr/>
                    <a:lstStyle/>
                    <a:p>
                      <a:pPr algn="l" rtl="0" fontAlgn="ctr"/>
                      <a:r>
                        <a:rPr lang="en-AU" sz="1300" b="0" i="0" u="none" strike="noStrike" dirty="0">
                          <a:solidFill>
                            <a:srgbClr val="000000"/>
                          </a:solidFill>
                          <a:effectLst/>
                          <a:latin typeface="Arial" panose="020B0604020202020204" pitchFamily="34" charset="0"/>
                        </a:rPr>
                        <a:t>All maturity debt</a:t>
                      </a:r>
                    </a:p>
                  </a:txBody>
                  <a:tcPr marL="9525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15.6</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16.4</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889201178"/>
                  </a:ext>
                </a:extLst>
              </a:tr>
              <a:tr h="318941">
                <a:tc>
                  <a:txBody>
                    <a:bodyPr/>
                    <a:lstStyle/>
                    <a:p>
                      <a:pPr marL="0" algn="l" defTabSz="914332" rtl="0" eaLnBrk="1" fontAlgn="ctr" latinLnBrk="0" hangingPunct="1"/>
                      <a:r>
                        <a:rPr lang="en-AU" sz="1300" b="0" i="0" u="none" strike="noStrike" kern="1200" dirty="0">
                          <a:solidFill>
                            <a:srgbClr val="000000"/>
                          </a:solidFill>
                          <a:effectLst/>
                          <a:latin typeface="Arial" panose="020B0604020202020204" pitchFamily="34" charset="0"/>
                          <a:ea typeface="+mn-ea"/>
                          <a:cs typeface="+mn-cs"/>
                        </a:rPr>
                        <a:t>Short maturity debt</a:t>
                      </a:r>
                    </a:p>
                  </a:txBody>
                  <a:tcPr marL="85725"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16.5</a:t>
                      </a:r>
                    </a:p>
                  </a:txBody>
                  <a:tcPr marL="5443" marR="5443" marT="5443" marB="0" anchor="ctr">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15.5</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2896802819"/>
                  </a:ext>
                </a:extLst>
              </a:tr>
              <a:tr h="321428">
                <a:tc>
                  <a:txBody>
                    <a:bodyPr/>
                    <a:lstStyle/>
                    <a:p>
                      <a:pPr algn="l" rtl="0" fontAlgn="ctr"/>
                      <a:r>
                        <a:rPr lang="en-AU" sz="1300" b="0" i="0" u="none" strike="noStrike" dirty="0">
                          <a:solidFill>
                            <a:srgbClr val="000000"/>
                          </a:solidFill>
                          <a:effectLst/>
                          <a:latin typeface="Arial" panose="020B0604020202020204" pitchFamily="34" charset="0"/>
                        </a:rPr>
                        <a:t>Australian inflation-linked bonds</a:t>
                      </a:r>
                    </a:p>
                  </a:txBody>
                  <a:tcPr marL="9525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3.3</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5.1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6"/>
                  </a:ext>
                </a:extLst>
              </a:tr>
              <a:tr h="318941">
                <a:tc>
                  <a:txBody>
                    <a:bodyPr/>
                    <a:lstStyle/>
                    <a:p>
                      <a:pPr algn="l" rtl="0" fontAlgn="ctr"/>
                      <a:r>
                        <a:rPr lang="en-AU" sz="1300" b="0" i="0" u="none" strike="noStrike" dirty="0">
                          <a:solidFill>
                            <a:srgbClr val="000000"/>
                          </a:solidFill>
                          <a:effectLst/>
                          <a:latin typeface="Arial" panose="020B0604020202020204" pitchFamily="34" charset="0"/>
                        </a:rPr>
                        <a:t>Global high yield bonds</a:t>
                      </a:r>
                    </a:p>
                  </a:txBody>
                  <a:tcPr marL="85725"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7.6</a:t>
                      </a:r>
                    </a:p>
                  </a:txBody>
                  <a:tcPr marL="5443" marR="5443" marT="5443" marB="0" anchor="ctr">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7.2</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9"/>
                  </a:ext>
                </a:extLst>
              </a:tr>
              <a:tr h="318941">
                <a:tc>
                  <a:txBody>
                    <a:bodyPr/>
                    <a:lstStyle/>
                    <a:p>
                      <a:pPr algn="l" rtl="0" fontAlgn="ctr"/>
                      <a:r>
                        <a:rPr lang="en-AU" sz="1300" b="0" i="0" u="none" strike="noStrike" dirty="0">
                          <a:solidFill>
                            <a:srgbClr val="000000"/>
                          </a:solidFill>
                          <a:effectLst/>
                          <a:latin typeface="Arial" panose="020B0604020202020204" pitchFamily="34" charset="0"/>
                        </a:rPr>
                        <a:t>Cash</a:t>
                      </a:r>
                    </a:p>
                  </a:txBody>
                  <a:tcPr marL="85725"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4.7</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3.9</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207128123"/>
                  </a:ext>
                </a:extLst>
              </a:tr>
            </a:tbl>
          </a:graphicData>
        </a:graphic>
      </p:graphicFrame>
      <p:sp>
        <p:nvSpPr>
          <p:cNvPr id="3" name="Slide Number Placeholder 2">
            <a:extLst>
              <a:ext uri="{FF2B5EF4-FFF2-40B4-BE49-F238E27FC236}">
                <a16:creationId xmlns:a16="http://schemas.microsoft.com/office/drawing/2014/main" id="{C96C7793-D682-463F-B49B-2D06E00871DE}"/>
              </a:ext>
            </a:extLst>
          </p:cNvPr>
          <p:cNvSpPr txBox="1">
            <a:spLocks/>
          </p:cNvSpPr>
          <p:nvPr/>
        </p:nvSpPr>
        <p:spPr>
          <a:xfrm>
            <a:off x="11659325" y="6508999"/>
            <a:ext cx="456365" cy="19127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630736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1415D0-E631-5415-D5DB-50E2CE039A71}"/>
              </a:ext>
            </a:extLst>
          </p:cNvPr>
          <p:cNvSpPr/>
          <p:nvPr/>
        </p:nvSpPr>
        <p:spPr>
          <a:xfrm>
            <a:off x="0" y="1116531"/>
            <a:ext cx="12192000" cy="57414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5588252-E579-4F8F-AD68-C427416D0702}"/>
              </a:ext>
            </a:extLst>
          </p:cNvPr>
          <p:cNvSpPr>
            <a:spLocks noGrp="1"/>
          </p:cNvSpPr>
          <p:nvPr>
            <p:ph type="sldNum" sz="quarter" idx="12"/>
          </p:nvPr>
        </p:nvSpPr>
        <p:spPr>
          <a:xfrm>
            <a:off x="11561161" y="6565906"/>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373664" y="468281"/>
            <a:ext cx="9720000" cy="516637"/>
          </a:xfrm>
        </p:spPr>
        <p:txBody>
          <a:bodyPr/>
          <a:lstStyle/>
          <a:p>
            <a:r>
              <a:rPr lang="en-AU" sz="2400" dirty="0">
                <a:solidFill>
                  <a:schemeClr val="tx1"/>
                </a:solidFill>
                <a:latin typeface="Arial" charset="0"/>
                <a:cs typeface="Arial" charset="0"/>
              </a:rPr>
              <a:t>MLC Real Return Moderate</a:t>
            </a:r>
            <a:endParaRPr lang="en-AU" sz="2400" dirty="0">
              <a:solidFill>
                <a:schemeClr val="tx1"/>
              </a:solidFill>
            </a:endParaRPr>
          </a:p>
        </p:txBody>
      </p:sp>
      <p:sp>
        <p:nvSpPr>
          <p:cNvPr id="3" name="Text Box 4">
            <a:extLst>
              <a:ext uri="{FF2B5EF4-FFF2-40B4-BE49-F238E27FC236}">
                <a16:creationId xmlns:a16="http://schemas.microsoft.com/office/drawing/2014/main" id="{81147C54-8BC4-24E7-E943-0564F69F7980}"/>
              </a:ext>
            </a:extLst>
          </p:cNvPr>
          <p:cNvSpPr txBox="1">
            <a:spLocks noChangeArrowheads="1"/>
          </p:cNvSpPr>
          <p:nvPr/>
        </p:nvSpPr>
        <p:spPr bwMode="auto">
          <a:xfrm>
            <a:off x="290681" y="6585865"/>
            <a:ext cx="2787898" cy="21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a:t>
            </a:r>
            <a:r>
              <a:rPr kumimoji="0" lang="en-AU"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MLC Asset Management Services Limited.</a:t>
            </a:r>
          </a:p>
        </p:txBody>
      </p:sp>
      <p:graphicFrame>
        <p:nvGraphicFramePr>
          <p:cNvPr id="2" name="Table 1">
            <a:extLst>
              <a:ext uri="{FF2B5EF4-FFF2-40B4-BE49-F238E27FC236}">
                <a16:creationId xmlns:a16="http://schemas.microsoft.com/office/drawing/2014/main" id="{6C392E9C-5B84-9F1E-FA93-1837BB5DC912}"/>
              </a:ext>
            </a:extLst>
          </p:cNvPr>
          <p:cNvGraphicFramePr>
            <a:graphicFrameLocks noGrp="1"/>
          </p:cNvGraphicFramePr>
          <p:nvPr>
            <p:extLst>
              <p:ext uri="{D42A27DB-BD31-4B8C-83A1-F6EECF244321}">
                <p14:modId xmlns:p14="http://schemas.microsoft.com/office/powerpoint/2010/main" val="538638700"/>
              </p:ext>
            </p:extLst>
          </p:nvPr>
        </p:nvGraphicFramePr>
        <p:xfrm>
          <a:off x="137430" y="1331353"/>
          <a:ext cx="5119278" cy="4461051"/>
        </p:xfrm>
        <a:graphic>
          <a:graphicData uri="http://schemas.openxmlformats.org/drawingml/2006/table">
            <a:tbl>
              <a:tblPr firstRow="1" bandRow="1">
                <a:tableStyleId>{7DF18680-E054-41AD-8BC1-D1AEF772440D}</a:tableStyleId>
              </a:tblPr>
              <a:tblGrid>
                <a:gridCol w="2879015">
                  <a:extLst>
                    <a:ext uri="{9D8B030D-6E8A-4147-A177-3AD203B41FA5}">
                      <a16:colId xmlns:a16="http://schemas.microsoft.com/office/drawing/2014/main" val="20000"/>
                    </a:ext>
                  </a:extLst>
                </a:gridCol>
                <a:gridCol w="1110922">
                  <a:extLst>
                    <a:ext uri="{9D8B030D-6E8A-4147-A177-3AD203B41FA5}">
                      <a16:colId xmlns:a16="http://schemas.microsoft.com/office/drawing/2014/main" val="2487638598"/>
                    </a:ext>
                  </a:extLst>
                </a:gridCol>
                <a:gridCol w="1129341">
                  <a:extLst>
                    <a:ext uri="{9D8B030D-6E8A-4147-A177-3AD203B41FA5}">
                      <a16:colId xmlns:a16="http://schemas.microsoft.com/office/drawing/2014/main" val="2204207270"/>
                    </a:ext>
                  </a:extLst>
                </a:gridCol>
              </a:tblGrid>
              <a:tr h="631272">
                <a:tc>
                  <a:txBody>
                    <a:bodyPr/>
                    <a:lstStyle/>
                    <a:p>
                      <a:pPr marL="0"/>
                      <a:r>
                        <a:rPr kumimoji="0" lang="en-US" altLang="en-US" sz="1600" b="1" i="0" u="none" strike="noStrike" kern="1200" cap="none" normalizeH="0" baseline="0" dirty="0">
                          <a:ln>
                            <a:noFill/>
                          </a:ln>
                          <a:solidFill>
                            <a:srgbClr val="FFFFFF"/>
                          </a:solidFill>
                          <a:effectLst/>
                          <a:latin typeface="+mn-lt"/>
                          <a:ea typeface="ＭＳ Ｐゴシック" pitchFamily="-65" charset="-128"/>
                          <a:cs typeface="+mn-cs"/>
                        </a:rPr>
                        <a:t>Actual asset allocation</a:t>
                      </a:r>
                    </a:p>
                  </a:txBody>
                  <a:tcPr marL="121944" marR="1219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31 Mar 2025</a:t>
                      </a:r>
                      <a:br>
                        <a:rPr kumimoji="0" lang="en-AU" sz="1400" b="1" i="0" u="none" strike="noStrike" kern="1200" cap="none" normalizeH="0" baseline="0" dirty="0">
                          <a:ln>
                            <a:noFill/>
                          </a:ln>
                          <a:solidFill>
                            <a:srgbClr val="FFFFFF"/>
                          </a:solidFill>
                          <a:effectLst/>
                          <a:latin typeface="+mn-lt"/>
                          <a:ea typeface="ＭＳ Ｐゴシック" pitchFamily="-65" charset="-128"/>
                          <a:cs typeface="+mn-cs"/>
                        </a:rPr>
                      </a:b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31 Dec 2024</a:t>
                      </a:r>
                      <a:br>
                        <a:rPr kumimoji="0" lang="en-AU" sz="1400" b="1" i="0" u="none" strike="noStrike" kern="1200" cap="none" normalizeH="0" baseline="0" dirty="0">
                          <a:ln>
                            <a:noFill/>
                          </a:ln>
                          <a:solidFill>
                            <a:srgbClr val="FFFFFF"/>
                          </a:solidFill>
                          <a:effectLst/>
                          <a:latin typeface="+mn-lt"/>
                          <a:ea typeface="ＭＳ Ｐゴシック" pitchFamily="-65" charset="-128"/>
                          <a:cs typeface="+mn-cs"/>
                        </a:rPr>
                      </a:b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0"/>
                  </a:ext>
                </a:extLst>
              </a:tr>
              <a:tr h="318941">
                <a:tc>
                  <a:txBody>
                    <a:bodyPr/>
                    <a:lstStyle/>
                    <a:p>
                      <a:pPr algn="l" rtl="0" fontAlgn="ctr"/>
                      <a:r>
                        <a:rPr lang="en-AU" sz="1300" b="0" i="0" u="none" strike="noStrike" dirty="0">
                          <a:solidFill>
                            <a:srgbClr val="000000"/>
                          </a:solidFill>
                          <a:effectLst/>
                          <a:latin typeface="Arial" panose="020B0604020202020204" pitchFamily="34" charset="0"/>
                        </a:rPr>
                        <a:t>Defensive Australian shares</a:t>
                      </a:r>
                    </a:p>
                  </a:txBody>
                  <a:tcPr marL="9525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11.7</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12.0</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1"/>
                  </a:ext>
                </a:extLst>
              </a:tr>
              <a:tr h="318941">
                <a:tc>
                  <a:txBody>
                    <a:bodyPr/>
                    <a:lstStyle/>
                    <a:p>
                      <a:pPr algn="l" rtl="0" fontAlgn="ctr"/>
                      <a:r>
                        <a:rPr lang="en-AU" sz="1300" b="0" i="0" u="none" strike="noStrike" dirty="0">
                          <a:solidFill>
                            <a:srgbClr val="000000"/>
                          </a:solidFill>
                          <a:effectLst/>
                          <a:latin typeface="Arial" panose="020B0604020202020204" pitchFamily="34" charset="0"/>
                        </a:rPr>
                        <a:t>Global shares</a:t>
                      </a:r>
                    </a:p>
                  </a:txBody>
                  <a:tcPr marL="95250" marR="0" marT="0" marB="0" anchor="ctr">
                    <a:lnL w="12700" cap="flat" cmpd="sng" algn="ctr">
                      <a:solidFill>
                        <a:schemeClr val="bg1"/>
                      </a:solidFill>
                      <a:prstDash val="solid"/>
                      <a:round/>
                      <a:headEnd type="none" w="med" len="med"/>
                      <a:tailEnd type="none" w="med" len="med"/>
                    </a:lnL>
                    <a:solidFill>
                      <a:schemeClr val="accent4">
                        <a:lumMod val="10000"/>
                        <a:lumOff val="90000"/>
                      </a:schemeClr>
                    </a:solidFill>
                  </a:tcPr>
                </a:tc>
                <a:tc>
                  <a:txBody>
                    <a:bodyPr/>
                    <a:lstStyle/>
                    <a:p>
                      <a:pPr algn="ctr" rtl="0" fontAlgn="ctr"/>
                      <a:r>
                        <a:rPr lang="en-AU" sz="1300" b="0" i="0" u="none" strike="noStrike" dirty="0">
                          <a:solidFill>
                            <a:srgbClr val="000000"/>
                          </a:solidFill>
                          <a:effectLst/>
                          <a:latin typeface="Arial" panose="020B0604020202020204" pitchFamily="34" charset="0"/>
                        </a:rPr>
                        <a:t>20.1</a:t>
                      </a:r>
                    </a:p>
                  </a:txBody>
                  <a:tcPr marL="5443" marR="5443" marT="5443" marB="0" anchor="ctr">
                    <a:solidFill>
                      <a:schemeClr val="accent4">
                        <a:lumMod val="10000"/>
                        <a:lumOff val="90000"/>
                      </a:schemeClr>
                    </a:solidFill>
                  </a:tcPr>
                </a:tc>
                <a:tc>
                  <a:txBody>
                    <a:bodyPr/>
                    <a:lstStyle/>
                    <a:p>
                      <a:pPr algn="ctr" rtl="0" fontAlgn="ctr"/>
                      <a:r>
                        <a:rPr lang="en-AU" sz="1300" b="0" i="0" u="none" strike="noStrike" dirty="0">
                          <a:solidFill>
                            <a:srgbClr val="000000"/>
                          </a:solidFill>
                          <a:effectLst/>
                          <a:latin typeface="Arial" panose="020B0604020202020204" pitchFamily="34" charset="0"/>
                        </a:rPr>
                        <a:t>21.0</a:t>
                      </a:r>
                    </a:p>
                  </a:txBody>
                  <a:tcPr marL="5443" marR="5443" marT="5443" marB="0" anchor="ctr">
                    <a:lnR w="12700" cap="flat" cmpd="sng" algn="ctr">
                      <a:solidFill>
                        <a:schemeClr val="bg1"/>
                      </a:solidFill>
                      <a:prstDash val="solid"/>
                      <a:round/>
                      <a:headEnd type="none" w="med" len="med"/>
                      <a:tailEnd type="none" w="med" len="med"/>
                    </a:lnR>
                    <a:solidFill>
                      <a:schemeClr val="accent4">
                        <a:lumMod val="10000"/>
                        <a:lumOff val="90000"/>
                      </a:schemeClr>
                    </a:solidFill>
                  </a:tcPr>
                </a:tc>
                <a:extLst>
                  <a:ext uri="{0D108BD9-81ED-4DB2-BD59-A6C34878D82A}">
                    <a16:rowId xmlns:a16="http://schemas.microsoft.com/office/drawing/2014/main" val="10002"/>
                  </a:ext>
                </a:extLst>
              </a:tr>
              <a:tr h="318941">
                <a:tc>
                  <a:txBody>
                    <a:bodyPr/>
                    <a:lstStyle/>
                    <a:p>
                      <a:pPr algn="l" rtl="0" fontAlgn="ctr"/>
                      <a:r>
                        <a:rPr lang="en-AU" sz="1300" b="0" i="0" u="none" strike="noStrike" dirty="0">
                          <a:solidFill>
                            <a:srgbClr val="000000"/>
                          </a:solidFill>
                          <a:effectLst/>
                          <a:latin typeface="Arial" panose="020B0604020202020204" pitchFamily="34" charset="0"/>
                        </a:rPr>
                        <a:t>Private equity</a:t>
                      </a:r>
                    </a:p>
                  </a:txBody>
                  <a:tcPr marL="9525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2.7</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2.6</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318941">
                <a:tc>
                  <a:txBody>
                    <a:bodyPr/>
                    <a:lstStyle/>
                    <a:p>
                      <a:pPr algn="l" rtl="0" fontAlgn="ctr"/>
                      <a:r>
                        <a:rPr lang="en-AU" sz="1300" b="0" i="0" u="none" strike="noStrike" dirty="0">
                          <a:solidFill>
                            <a:srgbClr val="000000"/>
                          </a:solidFill>
                          <a:effectLst/>
                          <a:latin typeface="Arial" panose="020B0604020202020204" pitchFamily="34" charset="0"/>
                        </a:rPr>
                        <a:t>Infrastructure</a:t>
                      </a:r>
                    </a:p>
                  </a:txBody>
                  <a:tcPr marL="85725"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2.9</a:t>
                      </a:r>
                    </a:p>
                  </a:txBody>
                  <a:tcPr marL="5443" marR="5443" marT="5443" marB="0" anchor="ctr">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2.8</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639775046"/>
                  </a:ext>
                </a:extLst>
              </a:tr>
              <a:tr h="318941">
                <a:tc>
                  <a:txBody>
                    <a:bodyPr/>
                    <a:lstStyle/>
                    <a:p>
                      <a:pPr algn="l" rtl="0" fontAlgn="ctr"/>
                      <a:r>
                        <a:rPr lang="en-AU" sz="1300" b="0" i="0" u="none" strike="noStrike" dirty="0">
                          <a:solidFill>
                            <a:srgbClr val="000000"/>
                          </a:solidFill>
                          <a:effectLst/>
                          <a:latin typeface="Arial" panose="020B0604020202020204" pitchFamily="34" charset="0"/>
                        </a:rPr>
                        <a:t>Derivatives and currency strategies</a:t>
                      </a:r>
                    </a:p>
                  </a:txBody>
                  <a:tcPr marL="9525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12.9</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12.9</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246305842"/>
                  </a:ext>
                </a:extLst>
              </a:tr>
              <a:tr h="318941">
                <a:tc>
                  <a:txBody>
                    <a:bodyPr/>
                    <a:lstStyle/>
                    <a:p>
                      <a:pPr algn="l" rtl="0" fontAlgn="ctr"/>
                      <a:r>
                        <a:rPr lang="en-AU" sz="1300" b="0" i="0" u="none" strike="noStrike" dirty="0">
                          <a:solidFill>
                            <a:srgbClr val="000000"/>
                          </a:solidFill>
                          <a:effectLst/>
                          <a:latin typeface="Arial" panose="020B0604020202020204" pitchFamily="34" charset="0"/>
                        </a:rPr>
                        <a:t>MLC opportunistic capital solutions</a:t>
                      </a:r>
                    </a:p>
                  </a:txBody>
                  <a:tcPr marL="85725"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6.4</a:t>
                      </a:r>
                    </a:p>
                  </a:txBody>
                  <a:tcPr marL="5443" marR="5443" marT="5443" marB="0" anchor="ctr">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5.9</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283322492"/>
                  </a:ext>
                </a:extLst>
              </a:tr>
              <a:tr h="318941">
                <a:tc>
                  <a:txBody>
                    <a:bodyPr/>
                    <a:lstStyle/>
                    <a:p>
                      <a:pPr algn="l" rtl="0" fontAlgn="ctr"/>
                      <a:r>
                        <a:rPr lang="en-AU" sz="1300" b="0" i="0" u="none" strike="noStrike" dirty="0">
                          <a:solidFill>
                            <a:srgbClr val="000000"/>
                          </a:solidFill>
                          <a:effectLst/>
                          <a:latin typeface="Arial" panose="020B0604020202020204" pitchFamily="34" charset="0"/>
                        </a:rPr>
                        <a:t>Insurance-related investments</a:t>
                      </a:r>
                    </a:p>
                  </a:txBody>
                  <a:tcPr marL="85725"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4.2</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4.3</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889201178"/>
                  </a:ext>
                </a:extLst>
              </a:tr>
              <a:tr h="318941">
                <a:tc>
                  <a:txBody>
                    <a:bodyPr/>
                    <a:lstStyle/>
                    <a:p>
                      <a:pPr algn="l" rtl="0" fontAlgn="ctr"/>
                      <a:r>
                        <a:rPr lang="en-AU" sz="1300" b="0" i="0" u="none" strike="noStrike" dirty="0">
                          <a:solidFill>
                            <a:srgbClr val="000000"/>
                          </a:solidFill>
                          <a:effectLst/>
                          <a:latin typeface="Arial" panose="020B0604020202020204" pitchFamily="34" charset="0"/>
                        </a:rPr>
                        <a:t>All maturity debt</a:t>
                      </a:r>
                    </a:p>
                  </a:txBody>
                  <a:tcPr marL="9525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13.3</a:t>
                      </a:r>
                    </a:p>
                  </a:txBody>
                  <a:tcPr marL="5443" marR="5443" marT="5443" marB="0" anchor="ctr">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13.2</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2896802819"/>
                  </a:ext>
                </a:extLst>
              </a:tr>
              <a:tr h="321428">
                <a:tc>
                  <a:txBody>
                    <a:bodyPr/>
                    <a:lstStyle/>
                    <a:p>
                      <a:pPr marL="0" algn="l" defTabSz="914332" rtl="0" eaLnBrk="1" fontAlgn="ctr" latinLnBrk="0" hangingPunct="1"/>
                      <a:r>
                        <a:rPr lang="en-AU" sz="1300" b="0" i="0" u="none" strike="noStrike" kern="1200" dirty="0">
                          <a:solidFill>
                            <a:srgbClr val="000000"/>
                          </a:solidFill>
                          <a:effectLst/>
                          <a:latin typeface="Arial" panose="020B0604020202020204" pitchFamily="34" charset="0"/>
                          <a:ea typeface="+mn-ea"/>
                          <a:cs typeface="+mn-cs"/>
                        </a:rPr>
                        <a:t>Short maturity debt</a:t>
                      </a:r>
                    </a:p>
                  </a:txBody>
                  <a:tcPr marL="85725"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12.1</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12.0</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6"/>
                  </a:ext>
                </a:extLst>
              </a:tr>
              <a:tr h="318941">
                <a:tc>
                  <a:txBody>
                    <a:bodyPr/>
                    <a:lstStyle/>
                    <a:p>
                      <a:pPr algn="l" rtl="0" fontAlgn="ctr"/>
                      <a:r>
                        <a:rPr lang="en-AU" sz="1300" b="0" i="0" u="none" strike="noStrike" dirty="0">
                          <a:solidFill>
                            <a:srgbClr val="000000"/>
                          </a:solidFill>
                          <a:effectLst/>
                          <a:latin typeface="Arial" panose="020B0604020202020204" pitchFamily="34" charset="0"/>
                        </a:rPr>
                        <a:t>Australian inflation-linked bonds</a:t>
                      </a:r>
                    </a:p>
                  </a:txBody>
                  <a:tcPr marL="9525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5.8</a:t>
                      </a:r>
                    </a:p>
                  </a:txBody>
                  <a:tcPr marL="5443" marR="5443" marT="5443" marB="0" anchor="ctr">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5.8</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9"/>
                  </a:ext>
                </a:extLst>
              </a:tr>
              <a:tr h="318941">
                <a:tc>
                  <a:txBody>
                    <a:bodyPr/>
                    <a:lstStyle/>
                    <a:p>
                      <a:pPr algn="l" rtl="0" fontAlgn="ctr"/>
                      <a:r>
                        <a:rPr lang="en-AU" sz="1300" b="0" i="0" u="none" strike="noStrike" dirty="0">
                          <a:solidFill>
                            <a:srgbClr val="000000"/>
                          </a:solidFill>
                          <a:effectLst/>
                          <a:latin typeface="Arial" panose="020B0604020202020204" pitchFamily="34" charset="0"/>
                        </a:rPr>
                        <a:t>Global high yield bonds</a:t>
                      </a:r>
                    </a:p>
                  </a:txBody>
                  <a:tcPr marL="85725"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5.4</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5.3</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207128123"/>
                  </a:ext>
                </a:extLst>
              </a:tr>
              <a:tr h="318941">
                <a:tc>
                  <a:txBody>
                    <a:bodyPr/>
                    <a:lstStyle/>
                    <a:p>
                      <a:pPr algn="l" rtl="0" fontAlgn="ctr"/>
                      <a:r>
                        <a:rPr lang="en-AU" sz="1300" b="0" i="0" u="none" strike="noStrike" dirty="0">
                          <a:solidFill>
                            <a:srgbClr val="000000"/>
                          </a:solidFill>
                          <a:effectLst/>
                          <a:latin typeface="Arial" panose="020B0604020202020204" pitchFamily="34" charset="0"/>
                        </a:rPr>
                        <a:t>Cash</a:t>
                      </a:r>
                    </a:p>
                  </a:txBody>
                  <a:tcPr marL="9525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2.5</a:t>
                      </a:r>
                    </a:p>
                  </a:txBody>
                  <a:tcPr marL="5443" marR="5443" marT="5443" marB="0" anchor="ctr">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2.0</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4171010627"/>
                  </a:ext>
                </a:extLst>
              </a:tr>
            </a:tbl>
          </a:graphicData>
        </a:graphic>
      </p:graphicFrame>
      <p:sp>
        <p:nvSpPr>
          <p:cNvPr id="7" name="Rectangle 14">
            <a:extLst>
              <a:ext uri="{FF2B5EF4-FFF2-40B4-BE49-F238E27FC236}">
                <a16:creationId xmlns:a16="http://schemas.microsoft.com/office/drawing/2014/main" id="{03974A47-FC44-782E-8D5F-112A670ACAD9}"/>
              </a:ext>
            </a:extLst>
          </p:cNvPr>
          <p:cNvSpPr>
            <a:spLocks noChangeArrowheads="1"/>
          </p:cNvSpPr>
          <p:nvPr/>
        </p:nvSpPr>
        <p:spPr bwMode="auto">
          <a:xfrm>
            <a:off x="5415390" y="1331353"/>
            <a:ext cx="6646503" cy="5093569"/>
          </a:xfrm>
          <a:prstGeom prst="rect">
            <a:avLst/>
          </a:prstGeom>
          <a:solidFill>
            <a:schemeClr val="bg1"/>
          </a:solidFill>
          <a:ln>
            <a:noFill/>
          </a:ln>
        </p:spPr>
        <p:txBody>
          <a:bodyPr lIns="144000" tIns="72000" rIns="72000" bIns="0" anchor="t" anchorCtr="0"/>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MLC Real Return portfolios have flexible asset allocations with few constraints which enable us to target tight control of risk over each portfolio’s time horizon. </a:t>
            </a:r>
            <a:b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rPr>
              <a:t>The portfolio’s main positions are:</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120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A relatively high level of diversified market exposure spread across traditional shares and fixed income assets. These exposures are supplemented by alternative sources of return such as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Private equity, MLC opportunistic capital solutions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and</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 Insurance-related investments.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We also maintain cost conscious hedging that should offset losses in the event that diversification fails. </a:t>
            </a:r>
            <a:endParaRPr lang="en-AU" sz="1200" dirty="0">
              <a:solidFill>
                <a:prstClr val="black"/>
              </a:solidFill>
              <a:latin typeface="Arial" panose="020B0604020202020204"/>
              <a:cs typeface="Arial" pitchFamily="34" charset="0"/>
            </a:endParaRPr>
          </a:p>
          <a:p>
            <a:pPr marL="171450" marR="0" lvl="0" indent="-171450" algn="l" defTabSz="914400" rtl="0" eaLnBrk="1" fontAlgn="auto" latinLnBrk="0" hangingPunct="1">
              <a:lnSpc>
                <a:spcPct val="100000"/>
              </a:lnSpc>
              <a:spcBef>
                <a:spcPts val="0"/>
              </a:spcBef>
              <a:spcAft>
                <a:spcPts val="120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We have a defensive orientation to both the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Australian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and</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 Global share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exposures</a:t>
            </a:r>
            <a:r>
              <a:rPr kumimoji="0" lang="en-AU" sz="1200" b="1"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The</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 </a:t>
            </a:r>
            <a:r>
              <a:rPr kumimoji="0" lang="en-AU" sz="1200" i="0" u="none" strike="noStrike" kern="1200" cap="none" spc="0" normalizeH="0" baseline="0" noProof="0" dirty="0">
                <a:ln>
                  <a:noFill/>
                </a:ln>
                <a:effectLst/>
                <a:uLnTx/>
                <a:uFillTx/>
                <a:latin typeface="Arial" panose="020B0604020202020204"/>
                <a:ea typeface="+mn-ea"/>
                <a:cs typeface="Arial" pitchFamily="34" charset="0"/>
              </a:rPr>
              <a:t>strategies are </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invested in what we believe are higher quality companies protected with a level of additional risk control by hedging part of the strategy against large losses. Our focus on quality and the hedging overlay reduces the risk of</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large negative returns in falling markets at the expense of participating in speculative markets.</a:t>
            </a:r>
          </a:p>
          <a:p>
            <a:pPr marL="171450" marR="0" lvl="0" indent="-171450" algn="l" defTabSz="914400" rtl="0" eaLnBrk="1" fontAlgn="auto" latinLnBrk="0" hangingPunct="1">
              <a:lnSpc>
                <a:spcPct val="100000"/>
              </a:lnSpc>
              <a:spcBef>
                <a:spcPts val="0"/>
              </a:spcBef>
              <a:spcAft>
                <a:spcPts val="120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Within our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Derivatives and currency strategies</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we hold an exposure to Australian nominal government</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bonds to add additional duration. With yields elevated compared to the recent past, bonds once again provide diversification against growth risk. The derivatives strategy also holds an exposure to Emerging Markets.</a:t>
            </a:r>
          </a:p>
          <a:p>
            <a:pPr marL="171450" marR="0" lvl="0" indent="-171450" algn="l" defTabSz="914400" rtl="0" eaLnBrk="1" fontAlgn="auto" latinLnBrk="0" hangingPunct="1">
              <a:lnSpc>
                <a:spcPct val="100000"/>
              </a:lnSpc>
              <a:spcBef>
                <a:spcPts val="0"/>
              </a:spcBef>
              <a:spcAft>
                <a:spcPts val="1200"/>
              </a:spcAft>
              <a:buClr>
                <a:srgbClr val="D86018"/>
              </a:buClr>
              <a:buSzTx/>
              <a:buFont typeface="Arial" panose="020B0604020202020204" pitchFamily="34" charset="0"/>
              <a:buChar char="•"/>
              <a:tabLst/>
              <a:defRPr/>
            </a:pP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Inflation-linked bonds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provide important inflation protection, reducing the portfolio’s exposure to inflationary risks and protecting against expectations of lower economic growth.</a:t>
            </a:r>
          </a:p>
          <a:p>
            <a:pPr marL="171450" marR="0" lvl="0" indent="-171450" algn="l" defTabSz="914400" rtl="0" eaLnBrk="1" fontAlgn="auto" latinLnBrk="0" hangingPunct="1">
              <a:lnSpc>
                <a:spcPct val="100000"/>
              </a:lnSpc>
              <a:spcBef>
                <a:spcPts val="0"/>
              </a:spcBef>
              <a:spcAft>
                <a:spcPts val="30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Combined, t</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rPr>
              <a:t>hese exposures position MLC Real Return Moderate favourably against its risk and return objectives. </a:t>
            </a:r>
          </a:p>
          <a:p>
            <a:pPr marL="171450" marR="0" lvl="0" indent="-171450" algn="l" defTabSz="914400" rtl="0" eaLnBrk="1" fontAlgn="auto" latinLnBrk="0" hangingPunct="1">
              <a:lnSpc>
                <a:spcPct val="100000"/>
              </a:lnSpc>
              <a:spcBef>
                <a:spcPts val="0"/>
              </a:spcBef>
              <a:spcAft>
                <a:spcPts val="300"/>
              </a:spcAft>
              <a:buClr>
                <a:srgbClr val="D86018"/>
              </a:buClr>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0" marR="0" lvl="0" indent="0" algn="l" defTabSz="914400" rtl="0" eaLnBrk="1" fontAlgn="auto" latinLnBrk="0" hangingPunct="1">
              <a:lnSpc>
                <a:spcPct val="100000"/>
              </a:lnSpc>
              <a:spcBef>
                <a:spcPts val="0"/>
              </a:spcBef>
              <a:spcAft>
                <a:spcPts val="300"/>
              </a:spcAft>
              <a:buClr>
                <a:srgbClr val="D86018"/>
              </a:buClr>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457200" marR="0" lvl="1" indent="0" algn="l" defTabSz="914400" rtl="0" eaLnBrk="1" fontAlgn="auto" latinLnBrk="0" hangingPunct="1">
              <a:lnSpc>
                <a:spcPct val="100000"/>
              </a:lnSpc>
              <a:spcBef>
                <a:spcPts val="0"/>
              </a:spcBef>
              <a:spcAft>
                <a:spcPts val="300"/>
              </a:spcAft>
              <a:buClr>
                <a:srgbClr val="473F3A"/>
              </a:buClr>
              <a:buSzTx/>
              <a:buFontTx/>
              <a:buNone/>
              <a:tabLst/>
              <a:defRPr/>
            </a:pPr>
            <a:endParaRPr kumimoji="0" lang="en-AU" sz="105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p:txBody>
      </p:sp>
    </p:spTree>
    <p:extLst>
      <p:ext uri="{BB962C8B-B14F-4D97-AF65-F5344CB8AC3E}">
        <p14:creationId xmlns:p14="http://schemas.microsoft.com/office/powerpoint/2010/main" val="1662489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CC94EB-B7C4-4C1F-AE24-A48FFA51B081}"/>
              </a:ext>
            </a:extLst>
          </p:cNvPr>
          <p:cNvSpPr>
            <a:spLocks noGrp="1"/>
          </p:cNvSpPr>
          <p:nvPr>
            <p:ph type="sldNum" sz="quarter" idx="12"/>
          </p:nvPr>
        </p:nvSpPr>
        <p:spPr>
          <a:xfrm>
            <a:off x="11329525" y="6205746"/>
            <a:ext cx="257175" cy="191279"/>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5</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EDC36628-0A1F-41A2-81F9-36A942C7D696}"/>
              </a:ext>
            </a:extLst>
          </p:cNvPr>
          <p:cNvSpPr>
            <a:spLocks noGrp="1"/>
          </p:cNvSpPr>
          <p:nvPr>
            <p:ph type="title"/>
          </p:nvPr>
        </p:nvSpPr>
        <p:spPr>
          <a:xfrm>
            <a:off x="439972" y="425575"/>
            <a:ext cx="9416317" cy="516637"/>
          </a:xfrm>
        </p:spPr>
        <p:txBody>
          <a:bodyPr/>
          <a:lstStyle/>
          <a:p>
            <a:r>
              <a:rPr lang="en-US" sz="2400" dirty="0"/>
              <a:t>Investment market themes</a:t>
            </a:r>
            <a:br>
              <a:rPr lang="en-US" sz="2400" dirty="0"/>
            </a:br>
            <a:r>
              <a:rPr lang="en-AU" sz="2000" b="0" dirty="0">
                <a:solidFill>
                  <a:schemeClr val="accent1"/>
                </a:solidFill>
              </a:rPr>
              <a:t>Tariff talk subdues share markets and the RBA finally cuts</a:t>
            </a:r>
            <a:br>
              <a:rPr lang="en-US" sz="2400" dirty="0"/>
            </a:br>
            <a:br>
              <a:rPr lang="en-US" sz="2400" dirty="0"/>
            </a:br>
            <a:endParaRPr lang="en-AU" b="0" dirty="0"/>
          </a:p>
        </p:txBody>
      </p:sp>
      <p:sp>
        <p:nvSpPr>
          <p:cNvPr id="6" name="Rectangle 5">
            <a:extLst>
              <a:ext uri="{FF2B5EF4-FFF2-40B4-BE49-F238E27FC236}">
                <a16:creationId xmlns:a16="http://schemas.microsoft.com/office/drawing/2014/main" id="{4B777AFC-D60D-83C4-2DC0-0F50611A875C}"/>
              </a:ext>
            </a:extLst>
          </p:cNvPr>
          <p:cNvSpPr/>
          <p:nvPr/>
        </p:nvSpPr>
        <p:spPr>
          <a:xfrm>
            <a:off x="1786136" y="1693756"/>
            <a:ext cx="1973555" cy="4320000"/>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234E5BA-E5DB-C482-93B1-FCD54308B353}"/>
              </a:ext>
            </a:extLst>
          </p:cNvPr>
          <p:cNvSpPr/>
          <p:nvPr/>
        </p:nvSpPr>
        <p:spPr>
          <a:xfrm>
            <a:off x="1781537" y="1684557"/>
            <a:ext cx="1973555" cy="1017773"/>
          </a:xfrm>
          <a:prstGeom prst="rect">
            <a:avLst/>
          </a:prstGeom>
          <a:solidFill>
            <a:srgbClr val="F4B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7BBAA572-C601-486E-1FD2-AA7A06AE8E10}"/>
              </a:ext>
            </a:extLst>
          </p:cNvPr>
          <p:cNvSpPr txBox="1"/>
          <p:nvPr/>
        </p:nvSpPr>
        <p:spPr>
          <a:xfrm>
            <a:off x="1958315" y="2859151"/>
            <a:ext cx="1626979" cy="644579"/>
          </a:xfrm>
          <a:prstGeom prst="rect">
            <a:avLst/>
          </a:prstGeom>
          <a:noFill/>
        </p:spPr>
        <p:txBody>
          <a:bodyPr wrap="square" lIns="135000" tIns="135000" rIns="10800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a:ea typeface="+mn-ea"/>
                <a:cs typeface="+mn-cs"/>
              </a:rPr>
              <a:t>A </a:t>
            </a:r>
            <a:r>
              <a:rPr lang="en-AU" sz="1200" b="1" dirty="0">
                <a:solidFill>
                  <a:prstClr val="black"/>
                </a:solidFill>
                <a:latin typeface="Arial" panose="020B0604020202020204"/>
              </a:rPr>
              <a:t>more subdued year for global </a:t>
            </a:r>
            <a:r>
              <a:rPr kumimoji="0" lang="en-AU" sz="1200" b="1" i="0" u="none" strike="noStrike" kern="1200" cap="none" spc="0" normalizeH="0" baseline="0" noProof="0" dirty="0">
                <a:ln>
                  <a:noFill/>
                </a:ln>
                <a:solidFill>
                  <a:prstClr val="black"/>
                </a:solidFill>
                <a:effectLst/>
                <a:uLnTx/>
                <a:uFillTx/>
                <a:latin typeface="Arial" panose="020B0604020202020204"/>
                <a:ea typeface="+mn-ea"/>
                <a:cs typeface="+mn-cs"/>
              </a:rPr>
              <a:t>share markets</a:t>
            </a:r>
          </a:p>
        </p:txBody>
      </p:sp>
      <p:sp>
        <p:nvSpPr>
          <p:cNvPr id="9" name="TextBox 8">
            <a:extLst>
              <a:ext uri="{FF2B5EF4-FFF2-40B4-BE49-F238E27FC236}">
                <a16:creationId xmlns:a16="http://schemas.microsoft.com/office/drawing/2014/main" id="{FA5FD75A-BC08-76DF-BF44-CE20878F214A}"/>
              </a:ext>
            </a:extLst>
          </p:cNvPr>
          <p:cNvSpPr txBox="1"/>
          <p:nvPr/>
        </p:nvSpPr>
        <p:spPr>
          <a:xfrm>
            <a:off x="1901291" y="3748486"/>
            <a:ext cx="1752031" cy="1551949"/>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rPr>
              <a:t>Global share prices declined sharply in March 2025. Concerns over US President Donald Trump’s tariff proposals generated large declines across most global share markets.</a:t>
            </a:r>
          </a:p>
        </p:txBody>
      </p:sp>
      <p:sp>
        <p:nvSpPr>
          <p:cNvPr id="11" name="Rectangle 10">
            <a:extLst>
              <a:ext uri="{FF2B5EF4-FFF2-40B4-BE49-F238E27FC236}">
                <a16:creationId xmlns:a16="http://schemas.microsoft.com/office/drawing/2014/main" id="{B0A1D947-EDE1-C8BD-A8B4-4B288241FFF7}"/>
              </a:ext>
            </a:extLst>
          </p:cNvPr>
          <p:cNvSpPr/>
          <p:nvPr/>
        </p:nvSpPr>
        <p:spPr>
          <a:xfrm>
            <a:off x="3936018" y="1700716"/>
            <a:ext cx="1973555" cy="4320000"/>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4A2E1BED-0A75-B3E9-5322-80DE039072E9}"/>
              </a:ext>
            </a:extLst>
          </p:cNvPr>
          <p:cNvSpPr/>
          <p:nvPr/>
        </p:nvSpPr>
        <p:spPr>
          <a:xfrm>
            <a:off x="3936018" y="1693756"/>
            <a:ext cx="1973555" cy="1017773"/>
          </a:xfrm>
          <a:prstGeom prst="rect">
            <a:avLst/>
          </a:prstGeom>
          <a:solidFill>
            <a:srgbClr val="F4B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solidFill>
                <a:prstClr val="white"/>
              </a:solidFill>
              <a:latin typeface="Arial" panose="020B0604020202020204"/>
            </a:endParaRPr>
          </a:p>
        </p:txBody>
      </p:sp>
      <p:sp>
        <p:nvSpPr>
          <p:cNvPr id="13" name="TextBox 12">
            <a:extLst>
              <a:ext uri="{FF2B5EF4-FFF2-40B4-BE49-F238E27FC236}">
                <a16:creationId xmlns:a16="http://schemas.microsoft.com/office/drawing/2014/main" id="{6656A43C-368B-4371-AE90-06EE55E14066}"/>
              </a:ext>
            </a:extLst>
          </p:cNvPr>
          <p:cNvSpPr txBox="1"/>
          <p:nvPr/>
        </p:nvSpPr>
        <p:spPr>
          <a:xfrm>
            <a:off x="4032145" y="2863921"/>
            <a:ext cx="1800268" cy="644579"/>
          </a:xfrm>
          <a:prstGeom prst="rect">
            <a:avLst/>
          </a:prstGeom>
          <a:noFill/>
        </p:spPr>
        <p:txBody>
          <a:bodyPr wrap="square" lIns="135000" tIns="135000" rIns="108000" bIns="0" rtlCol="0" anchor="t">
            <a:noAutofit/>
          </a:bodyPr>
          <a:lstStyle/>
          <a:p>
            <a:pPr algn="ctr">
              <a:defRPr/>
            </a:pPr>
            <a:r>
              <a:rPr lang="en-AU" sz="1200" b="1" dirty="0">
                <a:solidFill>
                  <a:prstClr val="black"/>
                </a:solidFill>
              </a:rPr>
              <a:t>Trump, tariffs and the global impact</a:t>
            </a:r>
            <a:endParaRPr lang="en-AU" sz="1200" dirty="0">
              <a:solidFill>
                <a:prstClr val="black"/>
              </a:solidFill>
              <a:latin typeface="Charlie Std Med" pitchFamily="2" charset="77"/>
              <a:ea typeface="Charlie Std Med" pitchFamily="2" charset="77"/>
            </a:endParaRPr>
          </a:p>
        </p:txBody>
      </p:sp>
      <p:sp>
        <p:nvSpPr>
          <p:cNvPr id="14" name="TextBox 13">
            <a:extLst>
              <a:ext uri="{FF2B5EF4-FFF2-40B4-BE49-F238E27FC236}">
                <a16:creationId xmlns:a16="http://schemas.microsoft.com/office/drawing/2014/main" id="{99A82C47-4C0A-E83E-B9FF-3434BC18D26B}"/>
              </a:ext>
            </a:extLst>
          </p:cNvPr>
          <p:cNvSpPr txBox="1"/>
          <p:nvPr/>
        </p:nvSpPr>
        <p:spPr>
          <a:xfrm>
            <a:off x="3987740" y="3739609"/>
            <a:ext cx="1863181" cy="1762648"/>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rPr>
              <a:t>Investors perceive the current tariff proposals as a threat to global trade relationships as well as raising prices for American consumers</a:t>
            </a:r>
            <a:r>
              <a:rPr kumimoji="0" lang="en-AU" sz="1200" b="0" i="0" u="none" strike="noStrike" kern="1200" cap="none" spc="0" normalizeH="0" baseline="0" noProof="0" dirty="0">
                <a:ln>
                  <a:noFill/>
                </a:ln>
                <a:solidFill>
                  <a:srgbClr val="000000"/>
                </a:solidFill>
                <a:effectLst/>
                <a:uLnTx/>
                <a:uFillTx/>
                <a:latin typeface="Arial" panose="020B0604020202020204"/>
                <a:ea typeface="+mn-ea"/>
                <a:cs typeface="+mn-cs"/>
              </a:rPr>
              <a:t>.  </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42756D20-42B1-F186-22F1-B165C0F7FB51}"/>
              </a:ext>
            </a:extLst>
          </p:cNvPr>
          <p:cNvSpPr/>
          <p:nvPr/>
        </p:nvSpPr>
        <p:spPr>
          <a:xfrm>
            <a:off x="6087008" y="1700716"/>
            <a:ext cx="1973555" cy="4320000"/>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619843E8-1B82-CAA0-B433-D88DFEA3B545}"/>
              </a:ext>
            </a:extLst>
          </p:cNvPr>
          <p:cNvSpPr/>
          <p:nvPr/>
        </p:nvSpPr>
        <p:spPr>
          <a:xfrm>
            <a:off x="6087008" y="1693756"/>
            <a:ext cx="1973555" cy="1017773"/>
          </a:xfrm>
          <a:prstGeom prst="rect">
            <a:avLst/>
          </a:prstGeom>
          <a:solidFill>
            <a:srgbClr val="F4B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B34F33E6-6374-49BF-E58C-BD2C1F4BB968}"/>
              </a:ext>
            </a:extLst>
          </p:cNvPr>
          <p:cNvSpPr txBox="1"/>
          <p:nvPr/>
        </p:nvSpPr>
        <p:spPr>
          <a:xfrm>
            <a:off x="6141898" y="2830123"/>
            <a:ext cx="1800267" cy="644579"/>
          </a:xfrm>
          <a:prstGeom prst="rect">
            <a:avLst/>
          </a:prstGeom>
          <a:noFill/>
        </p:spPr>
        <p:txBody>
          <a:bodyPr wrap="square" lIns="135000" tIns="135000" rIns="108000" bIns="0" rtlCol="0" anchor="t">
            <a:noAutofit/>
          </a:bodyPr>
          <a:lstStyle/>
          <a:p>
            <a:pPr algn="ctr">
              <a:defRPr/>
            </a:pPr>
            <a:r>
              <a:rPr lang="en-AU" sz="1200" b="1" dirty="0">
                <a:solidFill>
                  <a:prstClr val="black"/>
                </a:solidFill>
                <a:latin typeface="Arial" panose="020B0604020202020204"/>
              </a:rPr>
              <a:t>Mixed performance from Asian share markets</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3904E628-0CF1-A92D-90B8-D695EA39760E}"/>
              </a:ext>
            </a:extLst>
          </p:cNvPr>
          <p:cNvSpPr txBox="1"/>
          <p:nvPr/>
        </p:nvSpPr>
        <p:spPr>
          <a:xfrm>
            <a:off x="6227783" y="3730731"/>
            <a:ext cx="1692000" cy="2077765"/>
          </a:xfrm>
          <a:prstGeom prst="rect">
            <a:avLst/>
          </a:prstGeom>
          <a:noFill/>
        </p:spPr>
        <p:txBody>
          <a:bodyPr wrap="square" lIns="0" tIns="0" rIns="0" bIns="0" rtlCol="0" anchor="t">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a:ea typeface="+mn-ea"/>
                <a:cs typeface="+mn-cs"/>
              </a:rPr>
              <a:t>Chinese shares delivered a very strong return with more supportive financial measures from the government.</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AU" sz="1200" dirty="0">
              <a:solidFill>
                <a:srgbClr val="000000"/>
              </a:solidFill>
              <a:latin typeface="Arial" panose="020B0604020202020204"/>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a:ea typeface="+mn-ea"/>
                <a:cs typeface="+mn-cs"/>
              </a:rPr>
              <a:t>Japanese shares declined on prospects of interest rate rises to limit inflation. </a:t>
            </a:r>
          </a:p>
        </p:txBody>
      </p:sp>
      <p:sp>
        <p:nvSpPr>
          <p:cNvPr id="29" name="Rectangle 28">
            <a:extLst>
              <a:ext uri="{FF2B5EF4-FFF2-40B4-BE49-F238E27FC236}">
                <a16:creationId xmlns:a16="http://schemas.microsoft.com/office/drawing/2014/main" id="{D47B50AA-8EBC-D9B5-022E-03C817DC3301}"/>
              </a:ext>
            </a:extLst>
          </p:cNvPr>
          <p:cNvSpPr/>
          <p:nvPr/>
        </p:nvSpPr>
        <p:spPr>
          <a:xfrm>
            <a:off x="8218089" y="1694262"/>
            <a:ext cx="1973555" cy="4320000"/>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9396DCA9-6832-6D6B-B60E-6FE241A1229D}"/>
              </a:ext>
            </a:extLst>
          </p:cNvPr>
          <p:cNvSpPr/>
          <p:nvPr/>
        </p:nvSpPr>
        <p:spPr>
          <a:xfrm>
            <a:off x="8237235" y="1701977"/>
            <a:ext cx="1973555" cy="1017773"/>
          </a:xfrm>
          <a:prstGeom prst="rect">
            <a:avLst/>
          </a:prstGeom>
          <a:solidFill>
            <a:srgbClr val="F4B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C535AEBA-2780-0BAD-2A75-5FF8C0A13FB7}"/>
              </a:ext>
            </a:extLst>
          </p:cNvPr>
          <p:cNvSpPr txBox="1"/>
          <p:nvPr/>
        </p:nvSpPr>
        <p:spPr>
          <a:xfrm>
            <a:off x="8314350" y="2832594"/>
            <a:ext cx="1771844" cy="644579"/>
          </a:xfrm>
          <a:prstGeom prst="rect">
            <a:avLst/>
          </a:prstGeom>
          <a:noFill/>
        </p:spPr>
        <p:txBody>
          <a:bodyPr wrap="square" lIns="135000" tIns="135000" rIns="10800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a:ea typeface="+mn-ea"/>
                <a:cs typeface="+mn-cs"/>
              </a:rPr>
              <a:t>Some rate relief for Australians</a:t>
            </a:r>
          </a:p>
        </p:txBody>
      </p:sp>
      <p:sp>
        <p:nvSpPr>
          <p:cNvPr id="33" name="TextBox 32">
            <a:extLst>
              <a:ext uri="{FF2B5EF4-FFF2-40B4-BE49-F238E27FC236}">
                <a16:creationId xmlns:a16="http://schemas.microsoft.com/office/drawing/2014/main" id="{94F776D3-5A65-71CA-FBD4-72FDB1BD898E}"/>
              </a:ext>
            </a:extLst>
          </p:cNvPr>
          <p:cNvSpPr txBox="1"/>
          <p:nvPr/>
        </p:nvSpPr>
        <p:spPr>
          <a:xfrm>
            <a:off x="8323725" y="3721002"/>
            <a:ext cx="1771844" cy="1762649"/>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rPr>
              <a:t>Australia’s annual inflation rate declined to 2.4% in February according to the monthly CPI indicator.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200" dirty="0">
              <a:solidFill>
                <a:prstClr val="black"/>
              </a:solidFill>
              <a:latin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rPr>
              <a:t>Given modest Australian economic activity and milder inflation results, the RBA cut interest rates by 0.25% in February 2025. </a:t>
            </a:r>
          </a:p>
        </p:txBody>
      </p:sp>
      <p:pic>
        <p:nvPicPr>
          <p:cNvPr id="2" name="Picture 1">
            <a:extLst>
              <a:ext uri="{FF2B5EF4-FFF2-40B4-BE49-F238E27FC236}">
                <a16:creationId xmlns:a16="http://schemas.microsoft.com/office/drawing/2014/main" id="{72855DBE-5C59-F171-40B1-49A2B195DA9D}"/>
              </a:ext>
            </a:extLst>
          </p:cNvPr>
          <p:cNvPicPr>
            <a:picLocks noChangeAspect="1"/>
          </p:cNvPicPr>
          <p:nvPr/>
        </p:nvPicPr>
        <p:blipFill>
          <a:blip r:embed="rId3"/>
          <a:stretch>
            <a:fillRect/>
          </a:stretch>
        </p:blipFill>
        <p:spPr>
          <a:xfrm>
            <a:off x="2490852" y="1977545"/>
            <a:ext cx="621846" cy="579170"/>
          </a:xfrm>
          <a:prstGeom prst="rect">
            <a:avLst/>
          </a:prstGeom>
        </p:spPr>
      </p:pic>
      <p:pic>
        <p:nvPicPr>
          <p:cNvPr id="5" name="Picture 4">
            <a:extLst>
              <a:ext uri="{FF2B5EF4-FFF2-40B4-BE49-F238E27FC236}">
                <a16:creationId xmlns:a16="http://schemas.microsoft.com/office/drawing/2014/main" id="{49771AEA-35AF-A31E-D394-1C38C2F04C17}"/>
              </a:ext>
            </a:extLst>
          </p:cNvPr>
          <p:cNvPicPr>
            <a:picLocks noChangeAspect="1"/>
          </p:cNvPicPr>
          <p:nvPr/>
        </p:nvPicPr>
        <p:blipFill>
          <a:blip r:embed="rId4"/>
          <a:stretch>
            <a:fillRect/>
          </a:stretch>
        </p:blipFill>
        <p:spPr>
          <a:xfrm>
            <a:off x="4767759" y="1816028"/>
            <a:ext cx="317019" cy="701101"/>
          </a:xfrm>
          <a:prstGeom prst="rect">
            <a:avLst/>
          </a:prstGeom>
        </p:spPr>
      </p:pic>
      <p:pic>
        <p:nvPicPr>
          <p:cNvPr id="23" name="Picture 41">
            <a:extLst>
              <a:ext uri="{FF2B5EF4-FFF2-40B4-BE49-F238E27FC236}">
                <a16:creationId xmlns:a16="http://schemas.microsoft.com/office/drawing/2014/main" id="{112D224E-F01B-A77C-CC25-9B0031F2C801}"/>
              </a:ext>
            </a:extLst>
          </p:cNvPr>
          <p:cNvPicPr>
            <a:picLocks noChangeAspect="1" noChangeArrowheads="1"/>
          </p:cNvPicPr>
          <p:nvPr/>
        </p:nvPicPr>
        <p:blipFill>
          <a:blip r:embed="rId5"/>
          <a:srcRect/>
          <a:stretch/>
        </p:blipFill>
        <p:spPr bwMode="auto">
          <a:xfrm>
            <a:off x="8838901" y="1875746"/>
            <a:ext cx="814456" cy="57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5EDF04B2-289F-0E56-9C71-0F25AC15DF6E}"/>
              </a:ext>
            </a:extLst>
          </p:cNvPr>
          <p:cNvPicPr>
            <a:picLocks noChangeAspect="1"/>
          </p:cNvPicPr>
          <p:nvPr/>
        </p:nvPicPr>
        <p:blipFill>
          <a:blip r:embed="rId6"/>
          <a:stretch>
            <a:fillRect/>
          </a:stretch>
        </p:blipFill>
        <p:spPr>
          <a:xfrm>
            <a:off x="6817876" y="1911805"/>
            <a:ext cx="493819" cy="524301"/>
          </a:xfrm>
          <a:prstGeom prst="rect">
            <a:avLst/>
          </a:prstGeom>
        </p:spPr>
      </p:pic>
    </p:spTree>
    <p:extLst>
      <p:ext uri="{BB962C8B-B14F-4D97-AF65-F5344CB8AC3E}">
        <p14:creationId xmlns:p14="http://schemas.microsoft.com/office/powerpoint/2010/main" val="26061102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48C051-D300-DE21-A7A5-1568DB75CBA1}"/>
              </a:ext>
            </a:extLst>
          </p:cNvPr>
          <p:cNvSpPr/>
          <p:nvPr/>
        </p:nvSpPr>
        <p:spPr>
          <a:xfrm>
            <a:off x="0" y="1116531"/>
            <a:ext cx="12192000" cy="57414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5588252-E579-4F8F-AD68-C427416D0702}"/>
              </a:ext>
            </a:extLst>
          </p:cNvPr>
          <p:cNvSpPr>
            <a:spLocks noGrp="1"/>
          </p:cNvSpPr>
          <p:nvPr>
            <p:ph type="sldNum" sz="quarter" idx="12"/>
          </p:nvPr>
        </p:nvSpPr>
        <p:spPr>
          <a:xfrm>
            <a:off x="11835998" y="6695603"/>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373664" y="436030"/>
            <a:ext cx="9720000" cy="771995"/>
          </a:xfrm>
        </p:spPr>
        <p:txBody>
          <a:bodyPr/>
          <a:lstStyle/>
          <a:p>
            <a:r>
              <a:rPr lang="en-AU" sz="2400" dirty="0">
                <a:solidFill>
                  <a:schemeClr val="tx1"/>
                </a:solidFill>
                <a:latin typeface="Arial" charset="0"/>
                <a:cs typeface="Arial" charset="0"/>
              </a:rPr>
              <a:t>MasterKey Super Fundamentals - MLC Flexible Moderate Portfolio</a:t>
            </a:r>
            <a:endParaRPr lang="en-AU" sz="2400" dirty="0">
              <a:solidFill>
                <a:schemeClr val="tx1"/>
              </a:solidFill>
            </a:endParaRPr>
          </a:p>
        </p:txBody>
      </p:sp>
      <p:sp>
        <p:nvSpPr>
          <p:cNvPr id="6" name="Text Box 4">
            <a:extLst>
              <a:ext uri="{FF2B5EF4-FFF2-40B4-BE49-F238E27FC236}">
                <a16:creationId xmlns:a16="http://schemas.microsoft.com/office/drawing/2014/main" id="{6A719797-E3B3-F67B-6526-A3CEB79D9BB4}"/>
              </a:ext>
            </a:extLst>
          </p:cNvPr>
          <p:cNvSpPr txBox="1">
            <a:spLocks noChangeArrowheads="1"/>
          </p:cNvSpPr>
          <p:nvPr/>
        </p:nvSpPr>
        <p:spPr bwMode="auto">
          <a:xfrm>
            <a:off x="264048" y="6585864"/>
            <a:ext cx="2787898" cy="21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a:t>
            </a:r>
            <a:r>
              <a:rPr kumimoji="0" lang="en-AU"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MLC Asset Management Services Limited.</a:t>
            </a:r>
          </a:p>
        </p:txBody>
      </p:sp>
      <p:sp>
        <p:nvSpPr>
          <p:cNvPr id="2" name="Rectangle 14">
            <a:extLst>
              <a:ext uri="{FF2B5EF4-FFF2-40B4-BE49-F238E27FC236}">
                <a16:creationId xmlns:a16="http://schemas.microsoft.com/office/drawing/2014/main" id="{70C8575D-70D0-375D-B369-331B1A2DF9A9}"/>
              </a:ext>
            </a:extLst>
          </p:cNvPr>
          <p:cNvSpPr>
            <a:spLocks noChangeArrowheads="1"/>
          </p:cNvSpPr>
          <p:nvPr/>
        </p:nvSpPr>
        <p:spPr bwMode="auto">
          <a:xfrm>
            <a:off x="5413254" y="1333002"/>
            <a:ext cx="6661705" cy="5088968"/>
          </a:xfrm>
          <a:prstGeom prst="rect">
            <a:avLst/>
          </a:prstGeom>
          <a:solidFill>
            <a:schemeClr val="bg1"/>
          </a:solidFill>
          <a:ln>
            <a:noFill/>
          </a:ln>
        </p:spPr>
        <p:txBody>
          <a:bodyPr lIns="144000" tIns="72000" rIns="72000" bIns="0" anchor="t" anchorCtr="0"/>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MLC Flexible portfolios have flexible asset allocations with few constraints which enable us to target tight control of risk over each portfolio’s time horizon. </a:t>
            </a:r>
            <a:b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rPr>
              <a:t>The portfolio’s main positions are:</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120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A relatively high level of diversified market exposure spread across traditional shares and fixed income assets. These exposures are supplemented by alternative sources of return such as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Private equity, MLC opportunistic capital solutions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and</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 Insurance-related investments.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We also maintain cost conscious hedging that should offset losses in the event that diversification fails. </a:t>
            </a:r>
            <a:endParaRPr lang="en-AU" sz="1200" dirty="0">
              <a:solidFill>
                <a:prstClr val="black"/>
              </a:solidFill>
              <a:latin typeface="Arial" panose="020B0604020202020204"/>
              <a:cs typeface="Arial" pitchFamily="34" charset="0"/>
            </a:endParaRPr>
          </a:p>
          <a:p>
            <a:pPr marL="171450" marR="0" lvl="0" indent="-171450" algn="l" defTabSz="914400" rtl="0" eaLnBrk="1" fontAlgn="auto" latinLnBrk="0" hangingPunct="1">
              <a:lnSpc>
                <a:spcPct val="100000"/>
              </a:lnSpc>
              <a:spcBef>
                <a:spcPts val="0"/>
              </a:spcBef>
              <a:spcAft>
                <a:spcPts val="120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We have a defensive orientation to both the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Australian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and</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 Global share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exposures</a:t>
            </a:r>
            <a:r>
              <a:rPr kumimoji="0" lang="en-AU" sz="1200" b="1"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The</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 </a:t>
            </a:r>
            <a:r>
              <a:rPr kumimoji="0" lang="en-AU" sz="1200" i="0" u="none" strike="noStrike" kern="1200" cap="none" spc="0" normalizeH="0" baseline="0" noProof="0" dirty="0">
                <a:ln>
                  <a:noFill/>
                </a:ln>
                <a:effectLst/>
                <a:uLnTx/>
                <a:uFillTx/>
                <a:latin typeface="Arial" panose="020B0604020202020204"/>
                <a:ea typeface="+mn-ea"/>
                <a:cs typeface="Arial" pitchFamily="34" charset="0"/>
              </a:rPr>
              <a:t>strategies are </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invested in what we believe are higher quality companies protected with a level of additional risk control by hedging part of the strategy against large losses. Our focus on quality and the hedging overlay reduces the risk of</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large negative returns in falling markets at the expense of participating in speculative markets.</a:t>
            </a:r>
          </a:p>
          <a:p>
            <a:pPr marL="171450" marR="0" lvl="0" indent="-171450" algn="l" defTabSz="914400" rtl="0" eaLnBrk="1" fontAlgn="auto" latinLnBrk="0" hangingPunct="1">
              <a:lnSpc>
                <a:spcPct val="100000"/>
              </a:lnSpc>
              <a:spcBef>
                <a:spcPts val="0"/>
              </a:spcBef>
              <a:spcAft>
                <a:spcPts val="120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Within our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Derivatives and currency strategies</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we hold an exposure to Australian nominal government</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bonds to add additional duration. With yields elevated compared to the recent past, bonds once again provide diversification against growth risk. The derivatives strategy also holds an exposure to Emerging Markets.</a:t>
            </a:r>
          </a:p>
          <a:p>
            <a:pPr marL="171450" marR="0" lvl="0" indent="-171450" algn="l" defTabSz="914400" rtl="0" eaLnBrk="1" fontAlgn="auto" latinLnBrk="0" hangingPunct="1">
              <a:lnSpc>
                <a:spcPct val="100000"/>
              </a:lnSpc>
              <a:spcBef>
                <a:spcPts val="0"/>
              </a:spcBef>
              <a:spcAft>
                <a:spcPts val="1200"/>
              </a:spcAft>
              <a:buClr>
                <a:srgbClr val="D86018"/>
              </a:buClr>
              <a:buSzTx/>
              <a:buFont typeface="Arial" panose="020B0604020202020204" pitchFamily="34" charset="0"/>
              <a:buChar char="•"/>
              <a:tabLst/>
              <a:defRPr/>
            </a:pP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Inflation-linked bonds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provide important inflation protection, reducing the portfolio’s exposure to inflationary risks and protecting against expectations of lower economic growth.</a:t>
            </a:r>
          </a:p>
          <a:p>
            <a:pPr marL="171450" marR="0" lvl="0" indent="-171450" algn="l" defTabSz="914400" rtl="0" eaLnBrk="1" fontAlgn="auto" latinLnBrk="0" hangingPunct="1">
              <a:lnSpc>
                <a:spcPct val="100000"/>
              </a:lnSpc>
              <a:spcBef>
                <a:spcPts val="0"/>
              </a:spcBef>
              <a:spcAft>
                <a:spcPts val="30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Combined, t</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rPr>
              <a:t>hese exposures position MLC Flexible Moderate favourably against its risk and return objectives. </a:t>
            </a:r>
          </a:p>
        </p:txBody>
      </p:sp>
      <p:graphicFrame>
        <p:nvGraphicFramePr>
          <p:cNvPr id="3" name="Table 2">
            <a:extLst>
              <a:ext uri="{FF2B5EF4-FFF2-40B4-BE49-F238E27FC236}">
                <a16:creationId xmlns:a16="http://schemas.microsoft.com/office/drawing/2014/main" id="{D79D6D9D-1D8A-7C8A-C2D6-38CFFD6453FC}"/>
              </a:ext>
            </a:extLst>
          </p:cNvPr>
          <p:cNvGraphicFramePr>
            <a:graphicFrameLocks noGrp="1"/>
          </p:cNvGraphicFramePr>
          <p:nvPr>
            <p:extLst>
              <p:ext uri="{D42A27DB-BD31-4B8C-83A1-F6EECF244321}">
                <p14:modId xmlns:p14="http://schemas.microsoft.com/office/powerpoint/2010/main" val="1930844924"/>
              </p:ext>
            </p:extLst>
          </p:nvPr>
        </p:nvGraphicFramePr>
        <p:xfrm>
          <a:off x="138834" y="1333002"/>
          <a:ext cx="5119278" cy="4461051"/>
        </p:xfrm>
        <a:graphic>
          <a:graphicData uri="http://schemas.openxmlformats.org/drawingml/2006/table">
            <a:tbl>
              <a:tblPr firstRow="1" bandRow="1">
                <a:tableStyleId>{7DF18680-E054-41AD-8BC1-D1AEF772440D}</a:tableStyleId>
              </a:tblPr>
              <a:tblGrid>
                <a:gridCol w="2879015">
                  <a:extLst>
                    <a:ext uri="{9D8B030D-6E8A-4147-A177-3AD203B41FA5}">
                      <a16:colId xmlns:a16="http://schemas.microsoft.com/office/drawing/2014/main" val="20000"/>
                    </a:ext>
                  </a:extLst>
                </a:gridCol>
                <a:gridCol w="1110922">
                  <a:extLst>
                    <a:ext uri="{9D8B030D-6E8A-4147-A177-3AD203B41FA5}">
                      <a16:colId xmlns:a16="http://schemas.microsoft.com/office/drawing/2014/main" val="2487638598"/>
                    </a:ext>
                  </a:extLst>
                </a:gridCol>
                <a:gridCol w="1129341">
                  <a:extLst>
                    <a:ext uri="{9D8B030D-6E8A-4147-A177-3AD203B41FA5}">
                      <a16:colId xmlns:a16="http://schemas.microsoft.com/office/drawing/2014/main" val="2204207270"/>
                    </a:ext>
                  </a:extLst>
                </a:gridCol>
              </a:tblGrid>
              <a:tr h="631272">
                <a:tc>
                  <a:txBody>
                    <a:bodyPr/>
                    <a:lstStyle/>
                    <a:p>
                      <a:pPr marL="0"/>
                      <a:r>
                        <a:rPr kumimoji="0" lang="en-US" altLang="en-US" sz="1600" b="1" i="0" u="none" strike="noStrike" kern="1200" cap="none" normalizeH="0" baseline="0" dirty="0">
                          <a:ln>
                            <a:noFill/>
                          </a:ln>
                          <a:solidFill>
                            <a:srgbClr val="FFFFFF"/>
                          </a:solidFill>
                          <a:effectLst/>
                          <a:latin typeface="+mn-lt"/>
                          <a:ea typeface="ＭＳ Ｐゴシック" pitchFamily="-65" charset="-128"/>
                          <a:cs typeface="+mn-cs"/>
                        </a:rPr>
                        <a:t>Actual asset allocation</a:t>
                      </a:r>
                    </a:p>
                  </a:txBody>
                  <a:tcPr marL="121944" marR="1219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31 Mar 2025</a:t>
                      </a:r>
                      <a:br>
                        <a:rPr kumimoji="0" lang="en-AU" sz="1400" b="1" i="0" u="none" strike="noStrike" kern="1200" cap="none" normalizeH="0" baseline="0" dirty="0">
                          <a:ln>
                            <a:noFill/>
                          </a:ln>
                          <a:solidFill>
                            <a:srgbClr val="FFFFFF"/>
                          </a:solidFill>
                          <a:effectLst/>
                          <a:latin typeface="+mn-lt"/>
                          <a:ea typeface="ＭＳ Ｐゴシック" pitchFamily="-65" charset="-128"/>
                          <a:cs typeface="+mn-cs"/>
                        </a:rPr>
                      </a:b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31 Dec 2024</a:t>
                      </a:r>
                      <a:br>
                        <a:rPr kumimoji="0" lang="en-AU" sz="1400" b="1" i="0" u="none" strike="noStrike" kern="1200" cap="none" normalizeH="0" baseline="0" dirty="0">
                          <a:ln>
                            <a:noFill/>
                          </a:ln>
                          <a:solidFill>
                            <a:srgbClr val="FFFFFF"/>
                          </a:solidFill>
                          <a:effectLst/>
                          <a:latin typeface="+mn-lt"/>
                          <a:ea typeface="ＭＳ Ｐゴシック" pitchFamily="-65" charset="-128"/>
                          <a:cs typeface="+mn-cs"/>
                        </a:rPr>
                      </a:b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0"/>
                  </a:ext>
                </a:extLst>
              </a:tr>
              <a:tr h="318941">
                <a:tc>
                  <a:txBody>
                    <a:bodyPr/>
                    <a:lstStyle/>
                    <a:p>
                      <a:pPr algn="l" rtl="0" fontAlgn="ctr"/>
                      <a:r>
                        <a:rPr lang="en-AU" sz="1300" b="0" i="0" u="none" strike="noStrike" dirty="0">
                          <a:solidFill>
                            <a:srgbClr val="000000"/>
                          </a:solidFill>
                          <a:effectLst/>
                          <a:latin typeface="Arial" panose="020B0604020202020204" pitchFamily="34" charset="0"/>
                        </a:rPr>
                        <a:t>Defensive Australian shares</a:t>
                      </a:r>
                    </a:p>
                  </a:txBody>
                  <a:tcPr marL="9525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12.4</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12.8</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1"/>
                  </a:ext>
                </a:extLst>
              </a:tr>
              <a:tr h="318941">
                <a:tc>
                  <a:txBody>
                    <a:bodyPr/>
                    <a:lstStyle/>
                    <a:p>
                      <a:pPr algn="l" rtl="0" fontAlgn="ctr"/>
                      <a:r>
                        <a:rPr lang="en-AU" sz="1300" b="0" i="0" u="none" strike="noStrike" dirty="0">
                          <a:solidFill>
                            <a:srgbClr val="000000"/>
                          </a:solidFill>
                          <a:effectLst/>
                          <a:latin typeface="Arial" panose="020B0604020202020204" pitchFamily="34" charset="0"/>
                        </a:rPr>
                        <a:t>Global shares</a:t>
                      </a:r>
                    </a:p>
                  </a:txBody>
                  <a:tcPr marL="95250" marR="0" marT="0" marB="0" anchor="ctr">
                    <a:lnL w="12700" cap="flat" cmpd="sng" algn="ctr">
                      <a:solidFill>
                        <a:schemeClr val="bg1"/>
                      </a:solidFill>
                      <a:prstDash val="solid"/>
                      <a:round/>
                      <a:headEnd type="none" w="med" len="med"/>
                      <a:tailEnd type="none" w="med" len="med"/>
                    </a:lnL>
                    <a:solidFill>
                      <a:schemeClr val="accent4">
                        <a:lumMod val="10000"/>
                        <a:lumOff val="90000"/>
                      </a:schemeClr>
                    </a:solidFill>
                  </a:tcPr>
                </a:tc>
                <a:tc>
                  <a:txBody>
                    <a:bodyPr/>
                    <a:lstStyle/>
                    <a:p>
                      <a:pPr algn="ctr" rtl="0" fontAlgn="ctr"/>
                      <a:r>
                        <a:rPr lang="en-AU" sz="1300" b="0" i="0" u="none" strike="noStrike" dirty="0">
                          <a:solidFill>
                            <a:srgbClr val="000000"/>
                          </a:solidFill>
                          <a:effectLst/>
                          <a:latin typeface="Arial" panose="020B0604020202020204" pitchFamily="34" charset="0"/>
                        </a:rPr>
                        <a:t>19.2</a:t>
                      </a:r>
                    </a:p>
                  </a:txBody>
                  <a:tcPr marL="5443" marR="5443" marT="5443" marB="0" anchor="ctr">
                    <a:solidFill>
                      <a:schemeClr val="accent4">
                        <a:lumMod val="10000"/>
                        <a:lumOff val="90000"/>
                      </a:schemeClr>
                    </a:solidFill>
                  </a:tcPr>
                </a:tc>
                <a:tc>
                  <a:txBody>
                    <a:bodyPr/>
                    <a:lstStyle/>
                    <a:p>
                      <a:pPr algn="ctr" rtl="0" fontAlgn="ctr"/>
                      <a:r>
                        <a:rPr lang="en-AU" sz="1300" b="0" i="0" u="none" strike="noStrike" dirty="0">
                          <a:solidFill>
                            <a:srgbClr val="000000"/>
                          </a:solidFill>
                          <a:effectLst/>
                          <a:latin typeface="Arial" panose="020B0604020202020204" pitchFamily="34" charset="0"/>
                        </a:rPr>
                        <a:t>21.6</a:t>
                      </a:r>
                    </a:p>
                  </a:txBody>
                  <a:tcPr marL="5443" marR="5443" marT="5443" marB="0" anchor="ctr">
                    <a:lnR w="12700" cap="flat" cmpd="sng" algn="ctr">
                      <a:solidFill>
                        <a:schemeClr val="bg1"/>
                      </a:solidFill>
                      <a:prstDash val="solid"/>
                      <a:round/>
                      <a:headEnd type="none" w="med" len="med"/>
                      <a:tailEnd type="none" w="med" len="med"/>
                    </a:lnR>
                    <a:solidFill>
                      <a:schemeClr val="accent4">
                        <a:lumMod val="10000"/>
                        <a:lumOff val="90000"/>
                      </a:schemeClr>
                    </a:solidFill>
                  </a:tcPr>
                </a:tc>
                <a:extLst>
                  <a:ext uri="{0D108BD9-81ED-4DB2-BD59-A6C34878D82A}">
                    <a16:rowId xmlns:a16="http://schemas.microsoft.com/office/drawing/2014/main" val="10002"/>
                  </a:ext>
                </a:extLst>
              </a:tr>
              <a:tr h="318941">
                <a:tc>
                  <a:txBody>
                    <a:bodyPr/>
                    <a:lstStyle/>
                    <a:p>
                      <a:pPr algn="l" rtl="0" fontAlgn="ctr"/>
                      <a:r>
                        <a:rPr lang="en-AU" sz="1300" b="0" i="0" u="none" strike="noStrike" dirty="0">
                          <a:solidFill>
                            <a:srgbClr val="000000"/>
                          </a:solidFill>
                          <a:effectLst/>
                          <a:latin typeface="Arial" panose="020B0604020202020204" pitchFamily="34" charset="0"/>
                        </a:rPr>
                        <a:t>Private equity</a:t>
                      </a:r>
                    </a:p>
                  </a:txBody>
                  <a:tcPr marL="9525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6.3</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6.1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318941">
                <a:tc>
                  <a:txBody>
                    <a:bodyPr/>
                    <a:lstStyle/>
                    <a:p>
                      <a:pPr algn="l" rtl="0" fontAlgn="ctr"/>
                      <a:r>
                        <a:rPr lang="en-AU" sz="1300" b="0" i="0" u="none" strike="noStrike" dirty="0">
                          <a:solidFill>
                            <a:srgbClr val="000000"/>
                          </a:solidFill>
                          <a:effectLst/>
                          <a:latin typeface="Arial" panose="020B0604020202020204" pitchFamily="34" charset="0"/>
                        </a:rPr>
                        <a:t>Infrastructure</a:t>
                      </a:r>
                    </a:p>
                  </a:txBody>
                  <a:tcPr marL="85725"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1</a:t>
                      </a:r>
                    </a:p>
                  </a:txBody>
                  <a:tcPr marL="5443" marR="5443" marT="5443" marB="0" anchor="ctr">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0.9</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639775046"/>
                  </a:ext>
                </a:extLst>
              </a:tr>
              <a:tr h="318941">
                <a:tc>
                  <a:txBody>
                    <a:bodyPr/>
                    <a:lstStyle/>
                    <a:p>
                      <a:pPr algn="l" rtl="0" fontAlgn="ctr"/>
                      <a:r>
                        <a:rPr lang="en-AU" sz="1300" b="0" i="0" u="none" strike="noStrike" dirty="0">
                          <a:solidFill>
                            <a:srgbClr val="000000"/>
                          </a:solidFill>
                          <a:effectLst/>
                          <a:latin typeface="Arial" panose="020B0604020202020204" pitchFamily="34" charset="0"/>
                        </a:rPr>
                        <a:t>Derivatives and currency strategies</a:t>
                      </a:r>
                    </a:p>
                  </a:txBody>
                  <a:tcPr marL="9525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9.5</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9.5</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246305842"/>
                  </a:ext>
                </a:extLst>
              </a:tr>
              <a:tr h="318941">
                <a:tc>
                  <a:txBody>
                    <a:bodyPr/>
                    <a:lstStyle/>
                    <a:p>
                      <a:pPr algn="l" rtl="0" fontAlgn="ctr"/>
                      <a:r>
                        <a:rPr lang="en-AU" sz="1300" b="0" i="0" u="none" strike="noStrike" dirty="0">
                          <a:solidFill>
                            <a:srgbClr val="000000"/>
                          </a:solidFill>
                          <a:effectLst/>
                          <a:latin typeface="Arial" panose="020B0604020202020204" pitchFamily="34" charset="0"/>
                        </a:rPr>
                        <a:t>MLC opportunistic capital solutions</a:t>
                      </a:r>
                    </a:p>
                  </a:txBody>
                  <a:tcPr marL="85725"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6.8</a:t>
                      </a:r>
                    </a:p>
                  </a:txBody>
                  <a:tcPr marL="5443" marR="5443" marT="5443" marB="0" anchor="ctr">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6.4</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283322492"/>
                  </a:ext>
                </a:extLst>
              </a:tr>
              <a:tr h="318941">
                <a:tc>
                  <a:txBody>
                    <a:bodyPr/>
                    <a:lstStyle/>
                    <a:p>
                      <a:pPr algn="l" rtl="0" fontAlgn="ctr"/>
                      <a:r>
                        <a:rPr lang="en-AU" sz="1300" b="0" i="0" u="none" strike="noStrike" dirty="0">
                          <a:solidFill>
                            <a:srgbClr val="000000"/>
                          </a:solidFill>
                          <a:effectLst/>
                          <a:latin typeface="Arial" panose="020B0604020202020204" pitchFamily="34" charset="0"/>
                        </a:rPr>
                        <a:t>Insurance-related investments</a:t>
                      </a:r>
                    </a:p>
                  </a:txBody>
                  <a:tcPr marL="85725"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4.2</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4.3</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889201178"/>
                  </a:ext>
                </a:extLst>
              </a:tr>
              <a:tr h="318941">
                <a:tc>
                  <a:txBody>
                    <a:bodyPr/>
                    <a:lstStyle/>
                    <a:p>
                      <a:pPr algn="l" rtl="0" fontAlgn="ctr"/>
                      <a:r>
                        <a:rPr lang="en-AU" sz="1300" b="0" i="0" u="none" strike="noStrike" dirty="0">
                          <a:solidFill>
                            <a:srgbClr val="000000"/>
                          </a:solidFill>
                          <a:effectLst/>
                          <a:latin typeface="Arial" panose="020B0604020202020204" pitchFamily="34" charset="0"/>
                        </a:rPr>
                        <a:t>All maturity debt</a:t>
                      </a:r>
                    </a:p>
                  </a:txBody>
                  <a:tcPr marL="9525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15.3</a:t>
                      </a:r>
                    </a:p>
                  </a:txBody>
                  <a:tcPr marL="5443" marR="5443" marT="5443" marB="0" anchor="ctr">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15.4</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2896802819"/>
                  </a:ext>
                </a:extLst>
              </a:tr>
              <a:tr h="321428">
                <a:tc>
                  <a:txBody>
                    <a:bodyPr/>
                    <a:lstStyle/>
                    <a:p>
                      <a:pPr marL="0" algn="l" defTabSz="914332" rtl="0" eaLnBrk="1" fontAlgn="ctr" latinLnBrk="0" hangingPunct="1"/>
                      <a:r>
                        <a:rPr lang="en-AU" sz="1300" b="0" i="0" u="none" strike="noStrike" kern="1200" dirty="0">
                          <a:solidFill>
                            <a:srgbClr val="000000"/>
                          </a:solidFill>
                          <a:effectLst/>
                          <a:latin typeface="Arial" panose="020B0604020202020204" pitchFamily="34" charset="0"/>
                          <a:ea typeface="+mn-ea"/>
                          <a:cs typeface="+mn-cs"/>
                        </a:rPr>
                        <a:t>Short maturity debt</a:t>
                      </a:r>
                    </a:p>
                  </a:txBody>
                  <a:tcPr marL="85725"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10.7</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10.3</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6"/>
                  </a:ext>
                </a:extLst>
              </a:tr>
              <a:tr h="318941">
                <a:tc>
                  <a:txBody>
                    <a:bodyPr/>
                    <a:lstStyle/>
                    <a:p>
                      <a:pPr marL="0" algn="l" defTabSz="914332" rtl="0" eaLnBrk="1" fontAlgn="ctr" latinLnBrk="0" hangingPunct="1"/>
                      <a:r>
                        <a:rPr lang="en-AU" sz="1300" b="0" i="0" u="none" strike="noStrike" kern="1200" dirty="0">
                          <a:solidFill>
                            <a:srgbClr val="000000"/>
                          </a:solidFill>
                          <a:effectLst/>
                          <a:latin typeface="Arial" panose="020B0604020202020204" pitchFamily="34" charset="0"/>
                          <a:ea typeface="+mn-ea"/>
                          <a:cs typeface="+mn-cs"/>
                        </a:rPr>
                        <a:t>Australian property debt</a:t>
                      </a:r>
                    </a:p>
                  </a:txBody>
                  <a:tcPr marL="9525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3</a:t>
                      </a:r>
                    </a:p>
                  </a:txBody>
                  <a:tcPr marL="5443" marR="5443" marT="5443" marB="0" anchor="ctr">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3</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9"/>
                  </a:ext>
                </a:extLst>
              </a:tr>
              <a:tr h="318941">
                <a:tc>
                  <a:txBody>
                    <a:bodyPr/>
                    <a:lstStyle/>
                    <a:p>
                      <a:pPr algn="l" rtl="0" fontAlgn="ctr"/>
                      <a:r>
                        <a:rPr lang="en-AU" sz="1300" b="0" i="0" u="none" strike="noStrike" dirty="0">
                          <a:solidFill>
                            <a:srgbClr val="000000"/>
                          </a:solidFill>
                          <a:effectLst/>
                          <a:latin typeface="Arial" panose="020B0604020202020204" pitchFamily="34" charset="0"/>
                        </a:rPr>
                        <a:t>Global high yield bonds</a:t>
                      </a:r>
                    </a:p>
                  </a:txBody>
                  <a:tcPr marL="85725"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5.6</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5.6</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207128123"/>
                  </a:ext>
                </a:extLst>
              </a:tr>
              <a:tr h="318941">
                <a:tc>
                  <a:txBody>
                    <a:bodyPr/>
                    <a:lstStyle/>
                    <a:p>
                      <a:pPr algn="l" rtl="0" fontAlgn="ctr"/>
                      <a:r>
                        <a:rPr lang="en-AU" sz="1300" b="0" i="0" u="none" strike="noStrike" dirty="0">
                          <a:solidFill>
                            <a:srgbClr val="000000"/>
                          </a:solidFill>
                          <a:effectLst/>
                          <a:latin typeface="Arial" panose="020B0604020202020204" pitchFamily="34" charset="0"/>
                        </a:rPr>
                        <a:t>Cash</a:t>
                      </a:r>
                    </a:p>
                  </a:txBody>
                  <a:tcPr marL="9525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5.9</a:t>
                      </a:r>
                    </a:p>
                  </a:txBody>
                  <a:tcPr marL="5443" marR="5443" marT="5443" marB="0" anchor="ctr">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4</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4171010627"/>
                  </a:ext>
                </a:extLst>
              </a:tr>
            </a:tbl>
          </a:graphicData>
        </a:graphic>
      </p:graphicFrame>
    </p:spTree>
    <p:extLst>
      <p:ext uri="{BB962C8B-B14F-4D97-AF65-F5344CB8AC3E}">
        <p14:creationId xmlns:p14="http://schemas.microsoft.com/office/powerpoint/2010/main" val="24892915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52ABE-7AE8-A733-9696-5739F5F3215B}"/>
              </a:ext>
            </a:extLst>
          </p:cNvPr>
          <p:cNvSpPr/>
          <p:nvPr/>
        </p:nvSpPr>
        <p:spPr>
          <a:xfrm>
            <a:off x="0" y="1116531"/>
            <a:ext cx="12192000" cy="57414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5588252-E579-4F8F-AD68-C427416D0702}"/>
              </a:ext>
            </a:extLst>
          </p:cNvPr>
          <p:cNvSpPr>
            <a:spLocks noGrp="1"/>
          </p:cNvSpPr>
          <p:nvPr>
            <p:ph type="sldNum" sz="quarter" idx="12"/>
          </p:nvPr>
        </p:nvSpPr>
        <p:spPr>
          <a:xfrm>
            <a:off x="11754975" y="6666721"/>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373664" y="454975"/>
            <a:ext cx="9720000" cy="516637"/>
          </a:xfrm>
        </p:spPr>
        <p:txBody>
          <a:bodyPr/>
          <a:lstStyle/>
          <a:p>
            <a:r>
              <a:rPr lang="en-AU" sz="2400" dirty="0">
                <a:solidFill>
                  <a:schemeClr val="tx1"/>
                </a:solidFill>
                <a:latin typeface="Arial" charset="0"/>
                <a:cs typeface="Arial" charset="0"/>
              </a:rPr>
              <a:t>MasterKey Super Fundamentals - MLC Flexible Assertive Portfolio</a:t>
            </a:r>
            <a:endParaRPr lang="en-AU" sz="2400" dirty="0">
              <a:solidFill>
                <a:schemeClr val="tx1"/>
              </a:solidFill>
            </a:endParaRPr>
          </a:p>
        </p:txBody>
      </p:sp>
      <p:sp>
        <p:nvSpPr>
          <p:cNvPr id="6" name="Text Box 4">
            <a:extLst>
              <a:ext uri="{FF2B5EF4-FFF2-40B4-BE49-F238E27FC236}">
                <a16:creationId xmlns:a16="http://schemas.microsoft.com/office/drawing/2014/main" id="{D08AC75A-5A05-249F-5ECE-488B6A86BB07}"/>
              </a:ext>
            </a:extLst>
          </p:cNvPr>
          <p:cNvSpPr txBox="1">
            <a:spLocks noChangeArrowheads="1"/>
          </p:cNvSpPr>
          <p:nvPr/>
        </p:nvSpPr>
        <p:spPr bwMode="auto">
          <a:xfrm>
            <a:off x="308437" y="6616510"/>
            <a:ext cx="2787898" cy="21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a:t>
            </a:r>
            <a:r>
              <a:rPr kumimoji="0" lang="en-AU"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MLC Asset Management Services Limited.</a:t>
            </a:r>
          </a:p>
        </p:txBody>
      </p:sp>
      <p:sp>
        <p:nvSpPr>
          <p:cNvPr id="7" name="Rectangle 14">
            <a:extLst>
              <a:ext uri="{FF2B5EF4-FFF2-40B4-BE49-F238E27FC236}">
                <a16:creationId xmlns:a16="http://schemas.microsoft.com/office/drawing/2014/main" id="{257C2E00-9CA4-5521-C15E-0ED51DB6C0CF}"/>
              </a:ext>
            </a:extLst>
          </p:cNvPr>
          <p:cNvSpPr>
            <a:spLocks noChangeArrowheads="1"/>
          </p:cNvSpPr>
          <p:nvPr/>
        </p:nvSpPr>
        <p:spPr bwMode="auto">
          <a:xfrm>
            <a:off x="5400675" y="1340838"/>
            <a:ext cx="6668625" cy="5062188"/>
          </a:xfrm>
          <a:prstGeom prst="rect">
            <a:avLst/>
          </a:prstGeom>
          <a:solidFill>
            <a:schemeClr val="bg1"/>
          </a:solidFill>
          <a:ln>
            <a:noFill/>
          </a:ln>
        </p:spPr>
        <p:txBody>
          <a:bodyPr lIns="144000" tIns="72000" rIns="72000" bIns="0" anchor="t" anchorCtr="0"/>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MLC Flexible portfolios have flexible asset allocations with few constraints which enable us to target tight control of risk over each portfolio’s time horizon. </a:t>
            </a:r>
            <a:b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rPr>
              <a:t>The portfolio’s main positions are:</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120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A relatively high level of diversified market exposure spread across traditional shares and fixed income assets. These exposures are supplemented by alternative sources of return such as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Private equity, MLC opportunistic capital solutions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and</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 Insurance-related investments.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We also maintain cost conscious hedging that should offset losses in the event that diversification fails. </a:t>
            </a:r>
            <a:endParaRPr lang="en-AU" sz="1200" dirty="0">
              <a:solidFill>
                <a:prstClr val="black"/>
              </a:solidFill>
              <a:latin typeface="Arial" panose="020B0604020202020204"/>
              <a:cs typeface="Arial" pitchFamily="34" charset="0"/>
            </a:endParaRPr>
          </a:p>
          <a:p>
            <a:pPr marL="171450" marR="0" lvl="0" indent="-171450" algn="l" defTabSz="914400" rtl="0" eaLnBrk="1" fontAlgn="auto" latinLnBrk="0" hangingPunct="1">
              <a:lnSpc>
                <a:spcPct val="100000"/>
              </a:lnSpc>
              <a:spcBef>
                <a:spcPts val="0"/>
              </a:spcBef>
              <a:spcAft>
                <a:spcPts val="120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We have a defensive orientation to both the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Australian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and</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 Global share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exposures</a:t>
            </a:r>
            <a:r>
              <a:rPr kumimoji="0" lang="en-AU" sz="1200" b="1"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The</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 </a:t>
            </a:r>
            <a:r>
              <a:rPr kumimoji="0" lang="en-AU" sz="1200" i="0" u="none" strike="noStrike" kern="1200" cap="none" spc="0" normalizeH="0" baseline="0" noProof="0" dirty="0">
                <a:ln>
                  <a:noFill/>
                </a:ln>
                <a:effectLst/>
                <a:uLnTx/>
                <a:uFillTx/>
                <a:latin typeface="Arial" panose="020B0604020202020204"/>
                <a:ea typeface="+mn-ea"/>
                <a:cs typeface="Arial" pitchFamily="34" charset="0"/>
              </a:rPr>
              <a:t>strategies are </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invested in what we believe are higher quality companies protected with a level of additional risk control by hedging part of the strategy against large losses. Our focus on quality and the hedging overlay reduces the risk of</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large negative returns in falling markets at the expense of participating in speculative markets.</a:t>
            </a:r>
          </a:p>
          <a:p>
            <a:pPr marL="171450" marR="0" lvl="0" indent="-171450" algn="l" defTabSz="914400" rtl="0" eaLnBrk="1" fontAlgn="auto" latinLnBrk="0" hangingPunct="1">
              <a:lnSpc>
                <a:spcPct val="100000"/>
              </a:lnSpc>
              <a:spcBef>
                <a:spcPts val="0"/>
              </a:spcBef>
              <a:spcAft>
                <a:spcPts val="120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Within our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Derivatives and currency strategies</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we hold an exposure to Australian nominal government</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bonds to add additional duration. With yields elevated compared to the recent past, bonds once again provide diversification against growth risk. The derivatives strategy also holds an exposure to Emerging Markets.</a:t>
            </a:r>
          </a:p>
          <a:p>
            <a:pPr marL="171450" marR="0" lvl="0" indent="-171450" algn="l" defTabSz="914400" rtl="0" eaLnBrk="1" fontAlgn="auto" latinLnBrk="0" hangingPunct="1">
              <a:lnSpc>
                <a:spcPct val="100000"/>
              </a:lnSpc>
              <a:spcBef>
                <a:spcPts val="0"/>
              </a:spcBef>
              <a:spcAft>
                <a:spcPts val="1200"/>
              </a:spcAft>
              <a:buClr>
                <a:srgbClr val="D86018"/>
              </a:buClr>
              <a:buSzTx/>
              <a:buFont typeface="Arial" panose="020B0604020202020204" pitchFamily="34" charset="0"/>
              <a:buChar char="•"/>
              <a:tabLst/>
              <a:defRPr/>
            </a:pP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Inflation-linked bonds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provide important inflation protection, reducing the portfolio’s exposure to inflationary risks and protecting against expectations of lower economic growth.</a:t>
            </a:r>
          </a:p>
          <a:p>
            <a:pPr marL="171450" marR="0" lvl="0" indent="-171450" algn="l" defTabSz="914400" rtl="0" eaLnBrk="1" fontAlgn="auto" latinLnBrk="0" hangingPunct="1">
              <a:lnSpc>
                <a:spcPct val="100000"/>
              </a:lnSpc>
              <a:spcBef>
                <a:spcPts val="0"/>
              </a:spcBef>
              <a:spcAft>
                <a:spcPts val="30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Combined, t</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mn-cs"/>
              </a:rPr>
              <a:t>hese exposures position MLC Flexible Assertive favourably against its risk and return objectives. </a:t>
            </a:r>
          </a:p>
          <a:p>
            <a:pPr marL="0" marR="0" lvl="0" indent="0" algn="l" defTabSz="914400" rtl="0" eaLnBrk="1" fontAlgn="auto" latinLnBrk="0" hangingPunct="1">
              <a:lnSpc>
                <a:spcPct val="100000"/>
              </a:lnSpc>
              <a:spcBef>
                <a:spcPts val="0"/>
              </a:spcBef>
              <a:spcAft>
                <a:spcPts val="300"/>
              </a:spcAft>
              <a:buClr>
                <a:srgbClr val="D86018"/>
              </a:buClr>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457200" marR="0" lvl="1" indent="0" algn="l" defTabSz="914400" rtl="0" eaLnBrk="1" fontAlgn="auto" latinLnBrk="0" hangingPunct="1">
              <a:lnSpc>
                <a:spcPct val="100000"/>
              </a:lnSpc>
              <a:spcBef>
                <a:spcPts val="0"/>
              </a:spcBef>
              <a:spcAft>
                <a:spcPts val="300"/>
              </a:spcAft>
              <a:buClr>
                <a:srgbClr val="473F3A"/>
              </a:buClr>
              <a:buSzTx/>
              <a:buFontTx/>
              <a:buNone/>
              <a:tabLst/>
              <a:defRPr/>
            </a:pPr>
            <a:endParaRPr kumimoji="0" lang="en-AU" sz="105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p:txBody>
      </p:sp>
      <p:graphicFrame>
        <p:nvGraphicFramePr>
          <p:cNvPr id="3" name="Table 2">
            <a:extLst>
              <a:ext uri="{FF2B5EF4-FFF2-40B4-BE49-F238E27FC236}">
                <a16:creationId xmlns:a16="http://schemas.microsoft.com/office/drawing/2014/main" id="{C099C5AD-EBF3-2CDF-6495-A55285B9733A}"/>
              </a:ext>
            </a:extLst>
          </p:cNvPr>
          <p:cNvGraphicFramePr>
            <a:graphicFrameLocks noGrp="1"/>
          </p:cNvGraphicFramePr>
          <p:nvPr>
            <p:extLst>
              <p:ext uri="{D42A27DB-BD31-4B8C-83A1-F6EECF244321}">
                <p14:modId xmlns:p14="http://schemas.microsoft.com/office/powerpoint/2010/main" val="55062733"/>
              </p:ext>
            </p:extLst>
          </p:nvPr>
        </p:nvGraphicFramePr>
        <p:xfrm>
          <a:off x="123614" y="1336842"/>
          <a:ext cx="5119278" cy="4461051"/>
        </p:xfrm>
        <a:graphic>
          <a:graphicData uri="http://schemas.openxmlformats.org/drawingml/2006/table">
            <a:tbl>
              <a:tblPr firstRow="1" bandRow="1">
                <a:tableStyleId>{7DF18680-E054-41AD-8BC1-D1AEF772440D}</a:tableStyleId>
              </a:tblPr>
              <a:tblGrid>
                <a:gridCol w="2879015">
                  <a:extLst>
                    <a:ext uri="{9D8B030D-6E8A-4147-A177-3AD203B41FA5}">
                      <a16:colId xmlns:a16="http://schemas.microsoft.com/office/drawing/2014/main" val="20000"/>
                    </a:ext>
                  </a:extLst>
                </a:gridCol>
                <a:gridCol w="1110922">
                  <a:extLst>
                    <a:ext uri="{9D8B030D-6E8A-4147-A177-3AD203B41FA5}">
                      <a16:colId xmlns:a16="http://schemas.microsoft.com/office/drawing/2014/main" val="2487638598"/>
                    </a:ext>
                  </a:extLst>
                </a:gridCol>
                <a:gridCol w="1129341">
                  <a:extLst>
                    <a:ext uri="{9D8B030D-6E8A-4147-A177-3AD203B41FA5}">
                      <a16:colId xmlns:a16="http://schemas.microsoft.com/office/drawing/2014/main" val="2204207270"/>
                    </a:ext>
                  </a:extLst>
                </a:gridCol>
              </a:tblGrid>
              <a:tr h="631272">
                <a:tc>
                  <a:txBody>
                    <a:bodyPr/>
                    <a:lstStyle/>
                    <a:p>
                      <a:pPr marL="0"/>
                      <a:r>
                        <a:rPr kumimoji="0" lang="en-US" altLang="en-US" sz="1600" b="1" i="0" u="none" strike="noStrike" kern="1200" cap="none" normalizeH="0" baseline="0" dirty="0">
                          <a:ln>
                            <a:noFill/>
                          </a:ln>
                          <a:solidFill>
                            <a:srgbClr val="FFFFFF"/>
                          </a:solidFill>
                          <a:effectLst/>
                          <a:latin typeface="+mn-lt"/>
                          <a:ea typeface="ＭＳ Ｐゴシック" pitchFamily="-65" charset="-128"/>
                          <a:cs typeface="+mn-cs"/>
                        </a:rPr>
                        <a:t>Actual asset allocation</a:t>
                      </a:r>
                    </a:p>
                  </a:txBody>
                  <a:tcPr marL="121944" marR="1219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31 Mar 2025</a:t>
                      </a:r>
                      <a:br>
                        <a:rPr kumimoji="0" lang="en-AU" sz="1400" b="1" i="0" u="none" strike="noStrike" kern="1200" cap="none" normalizeH="0" baseline="0" dirty="0">
                          <a:ln>
                            <a:noFill/>
                          </a:ln>
                          <a:solidFill>
                            <a:srgbClr val="FFFFFF"/>
                          </a:solidFill>
                          <a:effectLst/>
                          <a:latin typeface="+mn-lt"/>
                          <a:ea typeface="ＭＳ Ｐゴシック" pitchFamily="-65" charset="-128"/>
                          <a:cs typeface="+mn-cs"/>
                        </a:rPr>
                      </a:b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31 Dec 2024</a:t>
                      </a:r>
                      <a:br>
                        <a:rPr kumimoji="0" lang="en-AU" sz="1400" b="1" i="0" u="none" strike="noStrike" kern="1200" cap="none" normalizeH="0" baseline="0" dirty="0">
                          <a:ln>
                            <a:noFill/>
                          </a:ln>
                          <a:solidFill>
                            <a:srgbClr val="FFFFFF"/>
                          </a:solidFill>
                          <a:effectLst/>
                          <a:latin typeface="+mn-lt"/>
                          <a:ea typeface="ＭＳ Ｐゴシック" pitchFamily="-65" charset="-128"/>
                          <a:cs typeface="+mn-cs"/>
                        </a:rPr>
                      </a:br>
                      <a:r>
                        <a:rPr kumimoji="0" lang="en-AU" sz="1400" b="1" i="0" u="none" strike="noStrike" kern="1200" cap="none" normalizeH="0" baseline="0" dirty="0">
                          <a:ln>
                            <a:noFill/>
                          </a:ln>
                          <a:solidFill>
                            <a:srgbClr val="FFFFFF"/>
                          </a:solidFill>
                          <a:effectLst/>
                          <a:latin typeface="+mn-lt"/>
                          <a:ea typeface="ＭＳ Ｐゴシック" pitchFamily="-65" charset="-128"/>
                          <a:cs typeface="+mn-cs"/>
                        </a:rPr>
                        <a:t>(%)</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0"/>
                  </a:ext>
                </a:extLst>
              </a:tr>
              <a:tr h="318941">
                <a:tc>
                  <a:txBody>
                    <a:bodyPr/>
                    <a:lstStyle/>
                    <a:p>
                      <a:pPr algn="l" rtl="0" fontAlgn="ctr"/>
                      <a:r>
                        <a:rPr lang="en-AU" sz="1300" b="0" i="0" u="none" strike="noStrike" dirty="0">
                          <a:solidFill>
                            <a:srgbClr val="000000"/>
                          </a:solidFill>
                          <a:effectLst/>
                          <a:latin typeface="Arial" panose="020B0604020202020204" pitchFamily="34" charset="0"/>
                        </a:rPr>
                        <a:t>Defensive Australian shares</a:t>
                      </a:r>
                    </a:p>
                  </a:txBody>
                  <a:tcPr marL="9525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19.2</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19</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1"/>
                  </a:ext>
                </a:extLst>
              </a:tr>
              <a:tr h="318941">
                <a:tc>
                  <a:txBody>
                    <a:bodyPr/>
                    <a:lstStyle/>
                    <a:p>
                      <a:pPr algn="l" rtl="0" fontAlgn="ctr"/>
                      <a:r>
                        <a:rPr lang="en-AU" sz="1300" b="0" i="0" u="none" strike="noStrike" dirty="0">
                          <a:solidFill>
                            <a:srgbClr val="000000"/>
                          </a:solidFill>
                          <a:effectLst/>
                          <a:latin typeface="Arial" panose="020B0604020202020204" pitchFamily="34" charset="0"/>
                        </a:rPr>
                        <a:t>Global shares</a:t>
                      </a:r>
                    </a:p>
                  </a:txBody>
                  <a:tcPr marL="95250" marR="0" marT="0" marB="0" anchor="ctr">
                    <a:lnL w="12700" cap="flat" cmpd="sng" algn="ctr">
                      <a:solidFill>
                        <a:schemeClr val="bg1"/>
                      </a:solidFill>
                      <a:prstDash val="solid"/>
                      <a:round/>
                      <a:headEnd type="none" w="med" len="med"/>
                      <a:tailEnd type="none" w="med" len="med"/>
                    </a:lnL>
                    <a:solidFill>
                      <a:schemeClr val="accent4">
                        <a:lumMod val="10000"/>
                        <a:lumOff val="90000"/>
                      </a:schemeClr>
                    </a:solidFill>
                  </a:tcPr>
                </a:tc>
                <a:tc>
                  <a:txBody>
                    <a:bodyPr/>
                    <a:lstStyle/>
                    <a:p>
                      <a:pPr algn="ctr" rtl="0" fontAlgn="ctr"/>
                      <a:r>
                        <a:rPr lang="en-AU" sz="1300" b="0" i="0" u="none" strike="noStrike" dirty="0">
                          <a:solidFill>
                            <a:srgbClr val="000000"/>
                          </a:solidFill>
                          <a:effectLst/>
                          <a:latin typeface="Arial" panose="020B0604020202020204" pitchFamily="34" charset="0"/>
                        </a:rPr>
                        <a:t>28.1</a:t>
                      </a:r>
                    </a:p>
                  </a:txBody>
                  <a:tcPr marL="5443" marR="5443" marT="5443" marB="0" anchor="ctr">
                    <a:solidFill>
                      <a:schemeClr val="accent4">
                        <a:lumMod val="10000"/>
                        <a:lumOff val="90000"/>
                      </a:schemeClr>
                    </a:solidFill>
                  </a:tcPr>
                </a:tc>
                <a:tc>
                  <a:txBody>
                    <a:bodyPr/>
                    <a:lstStyle/>
                    <a:p>
                      <a:pPr algn="ctr" rtl="0" fontAlgn="ctr"/>
                      <a:r>
                        <a:rPr lang="en-AU" sz="1300" b="0" i="0" u="none" strike="noStrike" dirty="0">
                          <a:solidFill>
                            <a:srgbClr val="000000"/>
                          </a:solidFill>
                          <a:effectLst/>
                          <a:latin typeface="Arial" panose="020B0604020202020204" pitchFamily="34" charset="0"/>
                        </a:rPr>
                        <a:t>32.2</a:t>
                      </a:r>
                    </a:p>
                  </a:txBody>
                  <a:tcPr marL="5443" marR="5443" marT="5443" marB="0" anchor="ctr">
                    <a:lnR w="12700" cap="flat" cmpd="sng" algn="ctr">
                      <a:solidFill>
                        <a:schemeClr val="bg1"/>
                      </a:solidFill>
                      <a:prstDash val="solid"/>
                      <a:round/>
                      <a:headEnd type="none" w="med" len="med"/>
                      <a:tailEnd type="none" w="med" len="med"/>
                    </a:lnR>
                    <a:solidFill>
                      <a:schemeClr val="accent4">
                        <a:lumMod val="10000"/>
                        <a:lumOff val="90000"/>
                      </a:schemeClr>
                    </a:solidFill>
                  </a:tcPr>
                </a:tc>
                <a:extLst>
                  <a:ext uri="{0D108BD9-81ED-4DB2-BD59-A6C34878D82A}">
                    <a16:rowId xmlns:a16="http://schemas.microsoft.com/office/drawing/2014/main" val="10002"/>
                  </a:ext>
                </a:extLst>
              </a:tr>
              <a:tr h="318941">
                <a:tc>
                  <a:txBody>
                    <a:bodyPr/>
                    <a:lstStyle/>
                    <a:p>
                      <a:pPr algn="l" rtl="0" fontAlgn="ctr"/>
                      <a:r>
                        <a:rPr lang="en-AU" sz="1300" b="0" i="0" u="none" strike="noStrike" dirty="0">
                          <a:solidFill>
                            <a:srgbClr val="000000"/>
                          </a:solidFill>
                          <a:effectLst/>
                          <a:latin typeface="Arial" panose="020B0604020202020204" pitchFamily="34" charset="0"/>
                        </a:rPr>
                        <a:t>Private equity</a:t>
                      </a:r>
                    </a:p>
                  </a:txBody>
                  <a:tcPr marL="9525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11.5</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10.8</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318941">
                <a:tc>
                  <a:txBody>
                    <a:bodyPr/>
                    <a:lstStyle/>
                    <a:p>
                      <a:pPr algn="l" rtl="0" fontAlgn="ctr"/>
                      <a:r>
                        <a:rPr lang="en-AU" sz="1300" b="0" i="0" u="none" strike="noStrike" dirty="0">
                          <a:solidFill>
                            <a:srgbClr val="000000"/>
                          </a:solidFill>
                          <a:effectLst/>
                          <a:latin typeface="Arial" panose="020B0604020202020204" pitchFamily="34" charset="0"/>
                        </a:rPr>
                        <a:t>Infrastructure</a:t>
                      </a:r>
                    </a:p>
                  </a:txBody>
                  <a:tcPr marL="85725"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a:t>
                      </a:r>
                    </a:p>
                  </a:txBody>
                  <a:tcPr marL="5443" marR="5443" marT="5443" marB="0" anchor="ctr">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639775046"/>
                  </a:ext>
                </a:extLst>
              </a:tr>
              <a:tr h="318941">
                <a:tc>
                  <a:txBody>
                    <a:bodyPr/>
                    <a:lstStyle/>
                    <a:p>
                      <a:pPr algn="l" rtl="0" fontAlgn="ctr"/>
                      <a:r>
                        <a:rPr lang="en-AU" sz="1300" b="0" i="0" u="none" strike="noStrike" dirty="0">
                          <a:solidFill>
                            <a:srgbClr val="000000"/>
                          </a:solidFill>
                          <a:effectLst/>
                          <a:latin typeface="Arial" panose="020B0604020202020204" pitchFamily="34" charset="0"/>
                        </a:rPr>
                        <a:t>Derivatives and currency strategies</a:t>
                      </a:r>
                    </a:p>
                  </a:txBody>
                  <a:tcPr marL="9525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5</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5</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246305842"/>
                  </a:ext>
                </a:extLst>
              </a:tr>
              <a:tr h="318941">
                <a:tc>
                  <a:txBody>
                    <a:bodyPr/>
                    <a:lstStyle/>
                    <a:p>
                      <a:pPr algn="l" rtl="0" fontAlgn="ctr"/>
                      <a:r>
                        <a:rPr lang="en-AU" sz="1300" b="0" i="0" u="none" strike="noStrike" dirty="0">
                          <a:solidFill>
                            <a:srgbClr val="000000"/>
                          </a:solidFill>
                          <a:effectLst/>
                          <a:latin typeface="Arial" panose="020B0604020202020204" pitchFamily="34" charset="0"/>
                        </a:rPr>
                        <a:t>MLC opportunistic capital solutions</a:t>
                      </a:r>
                    </a:p>
                  </a:txBody>
                  <a:tcPr marL="85725"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7.2</a:t>
                      </a:r>
                    </a:p>
                  </a:txBody>
                  <a:tcPr marL="5443" marR="5443" marT="5443" marB="0" anchor="ctr">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6.5</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283322492"/>
                  </a:ext>
                </a:extLst>
              </a:tr>
              <a:tr h="318941">
                <a:tc>
                  <a:txBody>
                    <a:bodyPr/>
                    <a:lstStyle/>
                    <a:p>
                      <a:pPr algn="l" rtl="0" fontAlgn="ctr"/>
                      <a:r>
                        <a:rPr lang="en-AU" sz="1300" b="0" i="0" u="none" strike="noStrike" dirty="0">
                          <a:solidFill>
                            <a:srgbClr val="000000"/>
                          </a:solidFill>
                          <a:effectLst/>
                          <a:latin typeface="Arial" panose="020B0604020202020204" pitchFamily="34" charset="0"/>
                        </a:rPr>
                        <a:t>Insurance-related investments</a:t>
                      </a:r>
                    </a:p>
                  </a:txBody>
                  <a:tcPr marL="85725"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4.4</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4.3</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889201178"/>
                  </a:ext>
                </a:extLst>
              </a:tr>
              <a:tr h="318941">
                <a:tc>
                  <a:txBody>
                    <a:bodyPr/>
                    <a:lstStyle/>
                    <a:p>
                      <a:pPr algn="l" rtl="0" fontAlgn="ctr"/>
                      <a:r>
                        <a:rPr lang="en-AU" sz="1300" b="0" i="0" u="none" strike="noStrike" dirty="0">
                          <a:solidFill>
                            <a:srgbClr val="000000"/>
                          </a:solidFill>
                          <a:effectLst/>
                          <a:latin typeface="Arial" panose="020B0604020202020204" pitchFamily="34" charset="0"/>
                        </a:rPr>
                        <a:t>All maturity debt</a:t>
                      </a:r>
                    </a:p>
                  </a:txBody>
                  <a:tcPr marL="9525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7.2</a:t>
                      </a:r>
                    </a:p>
                  </a:txBody>
                  <a:tcPr marL="5443" marR="5443" marT="5443" marB="0" anchor="ctr">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7.3</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2896802819"/>
                  </a:ext>
                </a:extLst>
              </a:tr>
              <a:tr h="321428">
                <a:tc>
                  <a:txBody>
                    <a:bodyPr/>
                    <a:lstStyle/>
                    <a:p>
                      <a:pPr marL="0" algn="l" defTabSz="914332" rtl="0" eaLnBrk="1" fontAlgn="ctr" latinLnBrk="0" hangingPunct="1"/>
                      <a:r>
                        <a:rPr lang="en-AU" sz="1300" b="0" i="0" u="none" strike="noStrike" kern="1200" dirty="0">
                          <a:solidFill>
                            <a:srgbClr val="000000"/>
                          </a:solidFill>
                          <a:effectLst/>
                          <a:latin typeface="Arial" panose="020B0604020202020204" pitchFamily="34" charset="0"/>
                          <a:ea typeface="+mn-ea"/>
                          <a:cs typeface="+mn-cs"/>
                        </a:rPr>
                        <a:t>Short maturity debt</a:t>
                      </a:r>
                    </a:p>
                  </a:txBody>
                  <a:tcPr marL="85725"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4.2</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4.1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6"/>
                  </a:ext>
                </a:extLst>
              </a:tr>
              <a:tr h="318941">
                <a:tc>
                  <a:txBody>
                    <a:bodyPr/>
                    <a:lstStyle/>
                    <a:p>
                      <a:pPr marL="0" algn="l" defTabSz="914332" rtl="0" eaLnBrk="1" fontAlgn="ctr" latinLnBrk="0" hangingPunct="1"/>
                      <a:r>
                        <a:rPr lang="en-AU" sz="1300" b="0" i="0" u="none" strike="noStrike" kern="1200" dirty="0">
                          <a:solidFill>
                            <a:srgbClr val="000000"/>
                          </a:solidFill>
                          <a:effectLst/>
                          <a:latin typeface="Arial" panose="020B0604020202020204" pitchFamily="34" charset="0"/>
                          <a:ea typeface="+mn-ea"/>
                          <a:cs typeface="+mn-cs"/>
                        </a:rPr>
                        <a:t>Australian property debt</a:t>
                      </a:r>
                    </a:p>
                  </a:txBody>
                  <a:tcPr marL="9525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3.2</a:t>
                      </a:r>
                    </a:p>
                  </a:txBody>
                  <a:tcPr marL="5443" marR="5443" marT="5443" marB="0" anchor="ctr">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3</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9"/>
                  </a:ext>
                </a:extLst>
              </a:tr>
              <a:tr h="318941">
                <a:tc>
                  <a:txBody>
                    <a:bodyPr/>
                    <a:lstStyle/>
                    <a:p>
                      <a:pPr algn="l" rtl="0" fontAlgn="ctr"/>
                      <a:r>
                        <a:rPr lang="en-AU" sz="1300" b="0" i="0" u="none" strike="noStrike" dirty="0">
                          <a:solidFill>
                            <a:srgbClr val="000000"/>
                          </a:solidFill>
                          <a:effectLst/>
                          <a:latin typeface="Arial" panose="020B0604020202020204" pitchFamily="34" charset="0"/>
                        </a:rPr>
                        <a:t>Global high yield bonds</a:t>
                      </a:r>
                    </a:p>
                  </a:txBody>
                  <a:tcPr marL="85725"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6.4</a:t>
                      </a:r>
                    </a:p>
                  </a:txBody>
                  <a:tcPr marL="5443" marR="5443" marT="5443" marB="0" anchor="ctr">
                    <a:solidFill>
                      <a:schemeClr val="bg1"/>
                    </a:solidFill>
                  </a:tcPr>
                </a:tc>
                <a:tc>
                  <a:txBody>
                    <a:bodyPr/>
                    <a:lstStyle/>
                    <a:p>
                      <a:pPr algn="ctr" rtl="0" fontAlgn="ctr"/>
                      <a:r>
                        <a:rPr lang="en-AU" sz="1300" b="0" i="0" u="none" strike="noStrike" dirty="0">
                          <a:solidFill>
                            <a:srgbClr val="000000"/>
                          </a:solidFill>
                          <a:effectLst/>
                          <a:latin typeface="Arial" panose="020B0604020202020204" pitchFamily="34" charset="0"/>
                        </a:rPr>
                        <a:t>6.1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207128123"/>
                  </a:ext>
                </a:extLst>
              </a:tr>
              <a:tr h="318941">
                <a:tc>
                  <a:txBody>
                    <a:bodyPr/>
                    <a:lstStyle/>
                    <a:p>
                      <a:pPr algn="l" rtl="0" fontAlgn="ctr"/>
                      <a:r>
                        <a:rPr lang="en-AU" sz="1300" b="0" i="0" u="none" strike="noStrike" dirty="0">
                          <a:solidFill>
                            <a:srgbClr val="000000"/>
                          </a:solidFill>
                          <a:effectLst/>
                          <a:latin typeface="Arial" panose="020B0604020202020204" pitchFamily="34" charset="0"/>
                        </a:rPr>
                        <a:t>Cash</a:t>
                      </a:r>
                    </a:p>
                  </a:txBody>
                  <a:tcPr marL="9525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3.5</a:t>
                      </a:r>
                    </a:p>
                  </a:txBody>
                  <a:tcPr marL="5443" marR="5443" marT="5443" marB="0" anchor="ctr">
                    <a:solidFill>
                      <a:srgbClr val="E7E9E9"/>
                    </a:solidFill>
                  </a:tcPr>
                </a:tc>
                <a:tc>
                  <a:txBody>
                    <a:bodyPr/>
                    <a:lstStyle/>
                    <a:p>
                      <a:pPr algn="ctr" rtl="0" fontAlgn="ctr"/>
                      <a:r>
                        <a:rPr lang="en-AU" sz="1300" b="0" i="0" u="none" strike="noStrike" dirty="0">
                          <a:solidFill>
                            <a:srgbClr val="000000"/>
                          </a:solidFill>
                          <a:effectLst/>
                          <a:latin typeface="Arial" panose="020B0604020202020204" pitchFamily="34" charset="0"/>
                        </a:rPr>
                        <a:t>1.4</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4171010627"/>
                  </a:ext>
                </a:extLst>
              </a:tr>
            </a:tbl>
          </a:graphicData>
        </a:graphic>
      </p:graphicFrame>
    </p:spTree>
    <p:extLst>
      <p:ext uri="{BB962C8B-B14F-4D97-AF65-F5344CB8AC3E}">
        <p14:creationId xmlns:p14="http://schemas.microsoft.com/office/powerpoint/2010/main" val="1701171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02AE61-13E6-4181-8B63-9F1A648BDFA2}"/>
              </a:ext>
            </a:extLst>
          </p:cNvPr>
          <p:cNvSpPr/>
          <p:nvPr/>
        </p:nvSpPr>
        <p:spPr>
          <a:xfrm>
            <a:off x="0" y="933450"/>
            <a:ext cx="12192000" cy="59245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Rectangle 14">
            <a:extLst>
              <a:ext uri="{FF2B5EF4-FFF2-40B4-BE49-F238E27FC236}">
                <a16:creationId xmlns:a16="http://schemas.microsoft.com/office/drawing/2014/main" id="{21F863E5-F35D-4A77-A2E7-56DBFEAC4A62}"/>
              </a:ext>
            </a:extLst>
          </p:cNvPr>
          <p:cNvSpPr>
            <a:spLocks noChangeArrowheads="1"/>
          </p:cNvSpPr>
          <p:nvPr/>
        </p:nvSpPr>
        <p:spPr bwMode="auto">
          <a:xfrm>
            <a:off x="6307999" y="996867"/>
            <a:ext cx="5769701" cy="5660926"/>
          </a:xfrm>
          <a:prstGeom prst="rect">
            <a:avLst/>
          </a:prstGeom>
          <a:solidFill>
            <a:schemeClr val="bg1"/>
          </a:solidFill>
          <a:ln>
            <a:noFill/>
          </a:ln>
        </p:spPr>
        <p:txBody>
          <a:bodyPr lIns="144000" tIns="72000" rIns="72000" bIns="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Strategic asset allocations have been designed to efficiently generate above-inflation outcomes based on long-term investment assumptions. Actual asset allocations differ to strategic asset allocations where there are opportunities to provide better returns, or take on less risk, than what is provided by the strategic asset allocation.</a:t>
            </a:r>
            <a:b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portfolio’s main positions are:</a:t>
            </a:r>
            <a:b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AU"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lang="en-AU" sz="1200" b="1" dirty="0">
                <a:solidFill>
                  <a:schemeClr val="accent1"/>
                </a:solidFill>
                <a:latin typeface="Arial" panose="020B0604020202020204"/>
                <a:cs typeface="Arial" panose="020B0604020202020204" pitchFamily="34" charset="0"/>
              </a:rPr>
              <a:t>Australian</a:t>
            </a:r>
            <a:r>
              <a:rPr lang="en-AU" sz="1200" dirty="0">
                <a:latin typeface="Arial" panose="020B0604020202020204"/>
                <a:cs typeface="Arial" panose="020B0604020202020204" pitchFamily="34" charset="0"/>
              </a:rPr>
              <a:t> and </a:t>
            </a:r>
            <a:r>
              <a:rPr lang="en-AU" sz="1200" b="1" dirty="0">
                <a:solidFill>
                  <a:schemeClr val="accent1"/>
                </a:solidFill>
                <a:latin typeface="Arial" panose="020B0604020202020204"/>
                <a:cs typeface="Arial" panose="020B0604020202020204" pitchFamily="34" charset="0"/>
              </a:rPr>
              <a:t>Global shares </a:t>
            </a:r>
            <a:r>
              <a:rPr lang="en-AU" sz="1200" dirty="0">
                <a:solidFill>
                  <a:prstClr val="black"/>
                </a:solidFill>
                <a:latin typeface="Arial" panose="020B0604020202020204"/>
                <a:cs typeface="Arial" panose="020B0604020202020204" pitchFamily="34" charset="0"/>
              </a:rPr>
              <a:t>have drifted underweight with the recent sell-off. An underweight to the US has helped recent performance vs benchmark and we have been using cashflows to add to shares opportunistically.</a:t>
            </a:r>
            <a:br>
              <a:rPr lang="en-AU" sz="1200" dirty="0">
                <a:solidFill>
                  <a:prstClr val="black"/>
                </a:solidFill>
                <a:latin typeface="Arial" panose="020B0604020202020204"/>
                <a:cs typeface="Arial" panose="020B0604020202020204" pitchFamily="34" charset="0"/>
              </a:rPr>
            </a:br>
            <a:endParaRPr lang="en-AU" sz="1200" dirty="0">
              <a:solidFill>
                <a:prstClr val="black"/>
              </a:solidFill>
              <a:latin typeface="Arial" panose="020B0604020202020204"/>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Underweight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Unlisted property</a:t>
            </a:r>
            <a:r>
              <a:rPr kumimoji="0" lang="en-AU" sz="1200" i="0" u="none" strike="noStrike" kern="1200" cap="none" spc="0" normalizeH="0" baseline="0" noProof="0" dirty="0">
                <a:ln>
                  <a:noFill/>
                </a:ln>
                <a:effectLst/>
                <a:uLnTx/>
                <a:uFillTx/>
                <a:latin typeface="Arial" panose="020B0604020202020204"/>
                <a:ea typeface="+mn-ea"/>
                <a:cs typeface="Arial" panose="020B0604020202020204" pitchFamily="34" charset="0"/>
              </a:rPr>
              <a:t>.</a:t>
            </a:r>
            <a:r>
              <a:rPr kumimoji="0" lang="en-AU" sz="1200"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Whilst unlisted property provides a relatively stable income yield, some inflation protection and the potential for capital growth, the shorter-term return outlook for some sectors is below long-term averages.</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lang="en-AU" sz="1200" dirty="0">
                <a:solidFill>
                  <a:prstClr val="black"/>
                </a:solidFill>
                <a:latin typeface="Arial" panose="020B0604020202020204"/>
                <a:cs typeface="Arial" panose="020B0604020202020204" pitchFamily="34" charset="0"/>
              </a:rPr>
              <a:t>Overweight position to </a:t>
            </a:r>
            <a:r>
              <a:rPr lang="en-AU" sz="1200" b="1" dirty="0">
                <a:solidFill>
                  <a:schemeClr val="accent1"/>
                </a:solidFill>
                <a:latin typeface="Arial" panose="020B0604020202020204"/>
                <a:cs typeface="Arial" panose="020B0604020202020204" pitchFamily="34" charset="0"/>
              </a:rPr>
              <a:t>Alternatives</a:t>
            </a:r>
            <a:r>
              <a:rPr lang="en-AU" sz="1200" dirty="0">
                <a:solidFill>
                  <a:prstClr val="black"/>
                </a:solidFill>
                <a:latin typeface="Arial" panose="020B0604020202020204"/>
                <a:cs typeface="Arial" panose="020B0604020202020204" pitchFamily="34" charset="0"/>
              </a:rPr>
              <a:t>. The </a:t>
            </a:r>
            <a:r>
              <a:rPr lang="en-AU" sz="1200" b="1" dirty="0">
                <a:solidFill>
                  <a:schemeClr val="accent1"/>
                </a:solidFill>
                <a:latin typeface="Arial" panose="020B0604020202020204"/>
                <a:cs typeface="Arial" panose="020B0604020202020204" pitchFamily="34" charset="0"/>
              </a:rPr>
              <a:t>Real return strategy </a:t>
            </a:r>
            <a:r>
              <a:rPr lang="en-AU" sz="1200" dirty="0">
                <a:solidFill>
                  <a:prstClr val="black"/>
                </a:solidFill>
                <a:latin typeface="Arial" panose="020B0604020202020204"/>
                <a:cs typeface="Arial" panose="020B0604020202020204" pitchFamily="34" charset="0"/>
              </a:rPr>
              <a:t>and </a:t>
            </a:r>
            <a:r>
              <a:rPr lang="en-AU" sz="1200" b="1" dirty="0">
                <a:solidFill>
                  <a:schemeClr val="accent1"/>
                </a:solidFill>
                <a:latin typeface="Arial" panose="020B0604020202020204"/>
                <a:cs typeface="Arial" panose="020B0604020202020204" pitchFamily="34" charset="0"/>
              </a:rPr>
              <a:t>Derivatives</a:t>
            </a:r>
            <a:r>
              <a:rPr lang="en-AU" sz="1200" dirty="0">
                <a:solidFill>
                  <a:prstClr val="black"/>
                </a:solidFill>
                <a:latin typeface="Arial" panose="020B0604020202020204"/>
                <a:cs typeface="Arial" panose="020B0604020202020204" pitchFamily="34" charset="0"/>
              </a:rPr>
              <a:t> provide the portfolio with more liquid sources of real asset like exposures to offset the underweight to property. </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The overweight to </a:t>
            </a:r>
            <a:r>
              <a:rPr kumimoji="0" lang="en-AU" sz="12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Fixed income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includes an overweight to credit via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Short maturities</a:t>
            </a:r>
            <a:r>
              <a:rPr kumimoji="0" lang="en-AU" sz="1200" i="0" u="none" strike="noStrike" kern="1200" cap="none" spc="0" normalizeH="0" baseline="0" noProof="0" dirty="0">
                <a:ln>
                  <a:noFill/>
                </a:ln>
                <a:effectLst/>
                <a:uLnTx/>
                <a:uFillTx/>
                <a:latin typeface="Arial" panose="020B0604020202020204"/>
                <a:ea typeface="+mn-ea"/>
                <a:cs typeface="Arial" panose="020B0604020202020204" pitchFamily="34" charset="0"/>
              </a:rPr>
              <a:t> and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Private debt</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A modest overweight to credit remains one of our highest conviction positions. Given the stage of the cycle, we prefer higher quality and shorter duration credit. </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indent="-171450">
              <a:buClr>
                <a:srgbClr val="D86018"/>
              </a:buClr>
              <a:buFont typeface="Arial" panose="020B0604020202020204" pitchFamily="34" charset="0"/>
              <a:buChar char="•"/>
              <a:defRPr/>
            </a:pPr>
            <a:r>
              <a:rPr lang="en-AU" sz="1200" dirty="0">
                <a:solidFill>
                  <a:prstClr val="black"/>
                </a:solidFill>
                <a:latin typeface="Arial" panose="020B0604020202020204"/>
                <a:cs typeface="Arial" pitchFamily="34" charset="0"/>
              </a:rPr>
              <a:t>Duration positioning within </a:t>
            </a:r>
            <a:r>
              <a:rPr lang="en-AU" sz="1200" b="1" dirty="0">
                <a:solidFill>
                  <a:schemeClr val="accent1"/>
                </a:solidFill>
                <a:latin typeface="Arial" panose="020B0604020202020204"/>
                <a:cs typeface="Arial" pitchFamily="34" charset="0"/>
              </a:rPr>
              <a:t>Fixed income </a:t>
            </a:r>
            <a:r>
              <a:rPr lang="en-AU" sz="1200" dirty="0">
                <a:solidFill>
                  <a:prstClr val="black"/>
                </a:solidFill>
                <a:latin typeface="Arial" panose="020B0604020202020204"/>
                <a:cs typeface="Arial" pitchFamily="34" charset="0"/>
              </a:rPr>
              <a:t>has increased to provide additional protection to the portfolio. </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Underweight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Cash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and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All maturities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to fund the Fixed income overweights.</a:t>
            </a:r>
          </a:p>
        </p:txBody>
      </p:sp>
      <p:sp>
        <p:nvSpPr>
          <p:cNvPr id="4" name="Slide Number Placeholder 3">
            <a:extLst>
              <a:ext uri="{FF2B5EF4-FFF2-40B4-BE49-F238E27FC236}">
                <a16:creationId xmlns:a16="http://schemas.microsoft.com/office/drawing/2014/main" id="{35588252-E579-4F8F-AD68-C427416D0702}"/>
              </a:ext>
            </a:extLst>
          </p:cNvPr>
          <p:cNvSpPr>
            <a:spLocks noGrp="1"/>
          </p:cNvSpPr>
          <p:nvPr>
            <p:ph type="sldNum" sz="quarter" idx="12"/>
          </p:nvPr>
        </p:nvSpPr>
        <p:spPr>
          <a:xfrm>
            <a:off x="11820525" y="6580814"/>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234217" y="359277"/>
            <a:ext cx="9720000" cy="516637"/>
          </a:xfrm>
        </p:spPr>
        <p:txBody>
          <a:bodyPr/>
          <a:lstStyle/>
          <a:p>
            <a:r>
              <a:rPr lang="en-AU" sz="2400" dirty="0">
                <a:solidFill>
                  <a:schemeClr val="tx1"/>
                </a:solidFill>
                <a:latin typeface="Arial" charset="0"/>
                <a:cs typeface="Arial" charset="0"/>
              </a:rPr>
              <a:t>MLC Wholesale Horizon 2 Income</a:t>
            </a:r>
            <a:endParaRPr lang="en-AU" sz="2400" dirty="0">
              <a:solidFill>
                <a:schemeClr val="tx1"/>
              </a:solidFill>
            </a:endParaRPr>
          </a:p>
        </p:txBody>
      </p:sp>
      <p:graphicFrame>
        <p:nvGraphicFramePr>
          <p:cNvPr id="9" name="Table 8">
            <a:extLst>
              <a:ext uri="{FF2B5EF4-FFF2-40B4-BE49-F238E27FC236}">
                <a16:creationId xmlns:a16="http://schemas.microsoft.com/office/drawing/2014/main" id="{95DA3864-6D39-4A33-ABBB-0B550D3F94C5}"/>
              </a:ext>
            </a:extLst>
          </p:cNvPr>
          <p:cNvGraphicFramePr>
            <a:graphicFrameLocks noGrp="1"/>
          </p:cNvGraphicFramePr>
          <p:nvPr>
            <p:extLst>
              <p:ext uri="{D42A27DB-BD31-4B8C-83A1-F6EECF244321}">
                <p14:modId xmlns:p14="http://schemas.microsoft.com/office/powerpoint/2010/main" val="2709473191"/>
              </p:ext>
            </p:extLst>
          </p:nvPr>
        </p:nvGraphicFramePr>
        <p:xfrm>
          <a:off x="234217" y="933449"/>
          <a:ext cx="5821485" cy="5916081"/>
        </p:xfrm>
        <a:graphic>
          <a:graphicData uri="http://schemas.openxmlformats.org/drawingml/2006/table">
            <a:tbl>
              <a:tblPr firstRow="1" bandRow="1">
                <a:tableStyleId>{7DF18680-E054-41AD-8BC1-D1AEF772440D}</a:tableStyleId>
              </a:tblPr>
              <a:tblGrid>
                <a:gridCol w="2466975">
                  <a:extLst>
                    <a:ext uri="{9D8B030D-6E8A-4147-A177-3AD203B41FA5}">
                      <a16:colId xmlns:a16="http://schemas.microsoft.com/office/drawing/2014/main" val="20000"/>
                    </a:ext>
                  </a:extLst>
                </a:gridCol>
                <a:gridCol w="1118170">
                  <a:extLst>
                    <a:ext uri="{9D8B030D-6E8A-4147-A177-3AD203B41FA5}">
                      <a16:colId xmlns:a16="http://schemas.microsoft.com/office/drawing/2014/main" val="3149987986"/>
                    </a:ext>
                  </a:extLst>
                </a:gridCol>
                <a:gridCol w="1118170">
                  <a:extLst>
                    <a:ext uri="{9D8B030D-6E8A-4147-A177-3AD203B41FA5}">
                      <a16:colId xmlns:a16="http://schemas.microsoft.com/office/drawing/2014/main" val="2676959586"/>
                    </a:ext>
                  </a:extLst>
                </a:gridCol>
                <a:gridCol w="1118170">
                  <a:extLst>
                    <a:ext uri="{9D8B030D-6E8A-4147-A177-3AD203B41FA5}">
                      <a16:colId xmlns:a16="http://schemas.microsoft.com/office/drawing/2014/main" val="3942467060"/>
                    </a:ext>
                  </a:extLst>
                </a:gridCol>
              </a:tblGrid>
              <a:tr h="498569">
                <a:tc>
                  <a:txBody>
                    <a:bodyPr/>
                    <a:lstStyle/>
                    <a:p>
                      <a:pPr marL="0"/>
                      <a:r>
                        <a:rPr kumimoji="0" lang="en-US" altLang="en-US" sz="1200" b="1" i="0" u="none" strike="noStrike" kern="1200" cap="none" normalizeH="0" baseline="0" dirty="0">
                          <a:ln>
                            <a:noFill/>
                          </a:ln>
                          <a:solidFill>
                            <a:srgbClr val="FFFFFF"/>
                          </a:solidFill>
                          <a:effectLst/>
                          <a:latin typeface="+mn-lt"/>
                          <a:ea typeface="ＭＳ Ｐゴシック" pitchFamily="-65" charset="-128"/>
                          <a:cs typeface="+mn-cs"/>
                        </a:rPr>
                        <a:t>Asset allocation</a:t>
                      </a:r>
                    </a:p>
                    <a:p>
                      <a:pPr marL="0"/>
                      <a:r>
                        <a:rPr kumimoji="0" lang="en-US" sz="1200" b="0" i="0" u="none" strike="noStrike" kern="1200" cap="none" normalizeH="0" baseline="0" dirty="0">
                          <a:ln>
                            <a:noFill/>
                          </a:ln>
                          <a:solidFill>
                            <a:srgbClr val="FFFFFF"/>
                          </a:solidFill>
                          <a:effectLst/>
                          <a:latin typeface="+mn-lt"/>
                          <a:ea typeface="ＭＳ Ｐゴシック" pitchFamily="-65" charset="-128"/>
                          <a:cs typeface="+mn-cs"/>
                        </a:rPr>
                        <a:t>31 March 2025</a:t>
                      </a:r>
                      <a:endParaRPr kumimoji="0" lang="en-AU" sz="1200" b="0" i="0" u="none" strike="noStrike" kern="1200" cap="none" normalizeH="0" baseline="0" dirty="0">
                        <a:ln>
                          <a:noFill/>
                        </a:ln>
                        <a:solidFill>
                          <a:srgbClr val="FFFFFF"/>
                        </a:solidFill>
                        <a:effectLst/>
                        <a:latin typeface="+mn-lt"/>
                        <a:ea typeface="ＭＳ Ｐゴシック" pitchFamily="-65" charset="-128"/>
                        <a:cs typeface="+mn-cs"/>
                      </a:endParaRPr>
                    </a:p>
                  </a:txBody>
                  <a:tcPr marL="121944" marR="1219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200" b="1" i="0" u="none" strike="noStrike" kern="1200" cap="none" normalizeH="0" baseline="0" dirty="0">
                          <a:ln>
                            <a:noFill/>
                          </a:ln>
                          <a:solidFill>
                            <a:srgbClr val="FFFFFF"/>
                          </a:solidFill>
                          <a:effectLst/>
                          <a:latin typeface="+mn-lt"/>
                          <a:ea typeface="ＭＳ Ｐゴシック" pitchFamily="-65" charset="-128"/>
                          <a:cs typeface="+mn-cs"/>
                        </a:rPr>
                        <a:t>Actual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200" b="1" i="0" u="none" strike="noStrike" kern="1200" cap="none" normalizeH="0" baseline="0" dirty="0">
                          <a:ln>
                            <a:noFill/>
                          </a:ln>
                          <a:solidFill>
                            <a:srgbClr val="FFFFFF"/>
                          </a:solidFill>
                          <a:effectLst/>
                          <a:latin typeface="+mn-lt"/>
                          <a:ea typeface="ＭＳ Ｐゴシック" pitchFamily="-65" charset="-128"/>
                          <a:cs typeface="+mn-cs"/>
                        </a:rPr>
                        <a:t>Strategic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200" b="1" i="0" u="none" strike="noStrike" kern="1200" cap="none" normalizeH="0" baseline="0" dirty="0">
                          <a:ln>
                            <a:noFill/>
                          </a:ln>
                          <a:solidFill>
                            <a:srgbClr val="FFFFFF"/>
                          </a:solidFill>
                          <a:effectLst/>
                          <a:latin typeface="+mn-lt"/>
                          <a:ea typeface="ＭＳ Ｐゴシック" pitchFamily="-65" charset="-128"/>
                          <a:cs typeface="+mn-cs"/>
                        </a:rPr>
                        <a:t>Difference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0"/>
                  </a:ext>
                </a:extLst>
              </a:tr>
              <a:tr h="235544">
                <a:tc>
                  <a:txBody>
                    <a:bodyPr/>
                    <a:lstStyle/>
                    <a:p>
                      <a:pPr algn="l" rtl="0" fontAlgn="b"/>
                      <a:r>
                        <a:rPr lang="en-AU" sz="1200" b="1" kern="1200" dirty="0">
                          <a:solidFill>
                            <a:schemeClr val="tx1"/>
                          </a:solidFill>
                          <a:latin typeface="+mn-lt"/>
                          <a:ea typeface="+mn-ea"/>
                          <a:cs typeface="Arial" pitchFamily="34" charset="0"/>
                        </a:rPr>
                        <a:t>Australian shares</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8.4</a:t>
                      </a:r>
                    </a:p>
                  </a:txBody>
                  <a:tcPr marL="5443" marR="5443" marT="5443"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9</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-0.6</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1"/>
                  </a:ext>
                </a:extLst>
              </a:tr>
              <a:tr h="235544">
                <a:tc>
                  <a:txBody>
                    <a:bodyPr/>
                    <a:lstStyle/>
                    <a:p>
                      <a:pPr algn="l" rtl="0" fontAlgn="b"/>
                      <a:r>
                        <a:rPr lang="en-AU" sz="1200" b="1" kern="1200" dirty="0">
                          <a:solidFill>
                            <a:schemeClr val="tx1"/>
                          </a:solidFill>
                          <a:latin typeface="+mn-lt"/>
                          <a:ea typeface="+mn-ea"/>
                          <a:cs typeface="Arial" pitchFamily="34" charset="0"/>
                        </a:rPr>
                        <a:t>Global shares</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9.6</a:t>
                      </a:r>
                    </a:p>
                  </a:txBody>
                  <a:tcPr marL="5443" marR="5443" marT="5443"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11</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-1.4</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604790740"/>
                  </a:ext>
                </a:extLst>
              </a:tr>
              <a:tr h="235544">
                <a:tc>
                  <a:txBody>
                    <a:bodyPr/>
                    <a:lstStyle/>
                    <a:p>
                      <a:pPr algn="l" rtl="0" fontAlgn="b"/>
                      <a:r>
                        <a:rPr lang="en-AU" sz="1100" kern="1200" dirty="0">
                          <a:solidFill>
                            <a:schemeClr val="tx1"/>
                          </a:solidFill>
                          <a:latin typeface="+mn-lt"/>
                          <a:ea typeface="+mn-ea"/>
                          <a:cs typeface="Arial" pitchFamily="34" charset="0"/>
                        </a:rPr>
                        <a:t>Global shares (unhedged)</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6.2</a:t>
                      </a:r>
                    </a:p>
                  </a:txBody>
                  <a:tcPr marL="5443" marR="5443" marT="5443"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7</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-0.8</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235544">
                <a:tc>
                  <a:txBody>
                    <a:bodyPr/>
                    <a:lstStyle/>
                    <a:p>
                      <a:pPr algn="l" rtl="0" fontAlgn="b"/>
                      <a:r>
                        <a:rPr lang="en-AU" sz="1100" kern="1200" dirty="0">
                          <a:solidFill>
                            <a:schemeClr val="tx1"/>
                          </a:solidFill>
                          <a:latin typeface="+mn-lt"/>
                          <a:ea typeface="+mn-ea"/>
                          <a:cs typeface="Arial" pitchFamily="34" charset="0"/>
                        </a:rPr>
                        <a:t>Global shares (hedged)</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3.4</a:t>
                      </a:r>
                    </a:p>
                  </a:txBody>
                  <a:tcPr marL="5443" marR="5443" marT="5443"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4</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-0.6</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235544">
                <a:tc>
                  <a:txBody>
                    <a:bodyPr/>
                    <a:lstStyle/>
                    <a:p>
                      <a:pPr marL="0" algn="l" defTabSz="914332" rtl="0" eaLnBrk="1" fontAlgn="b" latinLnBrk="0" hangingPunct="1"/>
                      <a:r>
                        <a:rPr lang="en-AU" sz="1200" b="1" kern="1200" dirty="0">
                          <a:solidFill>
                            <a:schemeClr val="tx1"/>
                          </a:solidFill>
                          <a:latin typeface="+mn-lt"/>
                          <a:ea typeface="+mn-ea"/>
                          <a:cs typeface="Arial" pitchFamily="34" charset="0"/>
                        </a:rPr>
                        <a:t>Property</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5.7</a:t>
                      </a:r>
                    </a:p>
                  </a:txBody>
                  <a:tcPr marL="5443" marR="5443" marT="5443"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6</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-0.3</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857239175"/>
                  </a:ext>
                </a:extLst>
              </a:tr>
              <a:tr h="235544">
                <a:tc>
                  <a:txBody>
                    <a:bodyPr/>
                    <a:lstStyle/>
                    <a:p>
                      <a:pPr marL="0" algn="l" defTabSz="914332" rtl="0" eaLnBrk="1" fontAlgn="b" latinLnBrk="0" hangingPunct="1"/>
                      <a:r>
                        <a:rPr lang="en-AU" sz="1100" kern="1200" dirty="0">
                          <a:solidFill>
                            <a:schemeClr val="tx1"/>
                          </a:solidFill>
                          <a:latin typeface="+mn-lt"/>
                          <a:ea typeface="+mn-ea"/>
                          <a:cs typeface="Arial" pitchFamily="34" charset="0"/>
                        </a:rPr>
                        <a:t>Unlisted property</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3.7</a:t>
                      </a:r>
                    </a:p>
                  </a:txBody>
                  <a:tcPr marL="5443" marR="5443" marT="5443"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4</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-0.3</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974361812"/>
                  </a:ext>
                </a:extLst>
              </a:tr>
              <a:tr h="235544">
                <a:tc>
                  <a:txBody>
                    <a:bodyPr/>
                    <a:lstStyle/>
                    <a:p>
                      <a:pPr algn="l" rtl="0" fontAlgn="b"/>
                      <a:r>
                        <a:rPr lang="en-AU" sz="1100" kern="1200" dirty="0">
                          <a:solidFill>
                            <a:schemeClr val="tx1"/>
                          </a:solidFill>
                          <a:latin typeface="+mn-lt"/>
                          <a:ea typeface="+mn-ea"/>
                          <a:cs typeface="Arial" pitchFamily="34" charset="0"/>
                        </a:rPr>
                        <a:t>Listed property</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a:t>
                      </a:r>
                    </a:p>
                  </a:txBody>
                  <a:tcPr marL="5443" marR="5443" marT="5443"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581016764"/>
                  </a:ext>
                </a:extLst>
              </a:tr>
              <a:tr h="235544">
                <a:tc>
                  <a:txBody>
                    <a:bodyPr/>
                    <a:lstStyle/>
                    <a:p>
                      <a:pPr marL="0" algn="l" defTabSz="914332" rtl="0" eaLnBrk="1" fontAlgn="b" latinLnBrk="0" hangingPunct="1"/>
                      <a:r>
                        <a:rPr lang="en-AU" sz="1200" b="1" kern="1200" dirty="0">
                          <a:solidFill>
                            <a:schemeClr val="tx1"/>
                          </a:solidFill>
                          <a:latin typeface="+mn-lt"/>
                          <a:ea typeface="+mn-ea"/>
                          <a:cs typeface="Arial" pitchFamily="34" charset="0"/>
                        </a:rPr>
                        <a:t>Infrastructure</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3.1</a:t>
                      </a:r>
                    </a:p>
                  </a:txBody>
                  <a:tcPr marL="5443" marR="5443" marT="5443"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3</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0.1</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257641159"/>
                  </a:ext>
                </a:extLst>
              </a:tr>
              <a:tr h="235544">
                <a:tc>
                  <a:txBody>
                    <a:bodyPr/>
                    <a:lstStyle/>
                    <a:p>
                      <a:pPr marL="0" algn="l" defTabSz="914332" rtl="0" eaLnBrk="1" fontAlgn="b" latinLnBrk="0" hangingPunct="1"/>
                      <a:r>
                        <a:rPr lang="en-AU" sz="1100" kern="1200" dirty="0">
                          <a:solidFill>
                            <a:schemeClr val="tx1"/>
                          </a:solidFill>
                          <a:latin typeface="+mn-lt"/>
                          <a:ea typeface="+mn-ea"/>
                          <a:cs typeface="Arial" pitchFamily="34" charset="0"/>
                        </a:rPr>
                        <a:t>Unlisted infrastructure</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2.6</a:t>
                      </a:r>
                    </a:p>
                  </a:txBody>
                  <a:tcPr marL="5443" marR="5443" marT="5443"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0.6</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120541737"/>
                  </a:ext>
                </a:extLst>
              </a:tr>
              <a:tr h="235544">
                <a:tc>
                  <a:txBody>
                    <a:bodyPr/>
                    <a:lstStyle/>
                    <a:p>
                      <a:pPr algn="l" rtl="0" fontAlgn="b"/>
                      <a:r>
                        <a:rPr lang="en-AU" sz="1100" kern="1200" dirty="0">
                          <a:solidFill>
                            <a:schemeClr val="tx1"/>
                          </a:solidFill>
                          <a:latin typeface="+mn-lt"/>
                          <a:ea typeface="+mn-ea"/>
                          <a:cs typeface="Arial" pitchFamily="34" charset="0"/>
                        </a:rPr>
                        <a:t>Listed infrastructure</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0.5</a:t>
                      </a:r>
                    </a:p>
                  </a:txBody>
                  <a:tcPr marL="5443" marR="5443" marT="5443"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-0.5</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835963899"/>
                  </a:ext>
                </a:extLst>
              </a:tr>
              <a:tr h="235544">
                <a:tc>
                  <a:txBody>
                    <a:bodyPr/>
                    <a:lstStyle/>
                    <a:p>
                      <a:pPr marL="0" algn="l" defTabSz="914332" rtl="0" eaLnBrk="1" fontAlgn="b" latinLnBrk="0" hangingPunct="1"/>
                      <a:r>
                        <a:rPr lang="en-AU" sz="1200" b="1" kern="1200" dirty="0">
                          <a:solidFill>
                            <a:schemeClr val="tx1"/>
                          </a:solidFill>
                          <a:latin typeface="+mn-lt"/>
                          <a:ea typeface="+mn-ea"/>
                          <a:cs typeface="Arial" pitchFamily="34" charset="0"/>
                        </a:rPr>
                        <a:t>Alternatives</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5.3</a:t>
                      </a:r>
                    </a:p>
                  </a:txBody>
                  <a:tcPr marL="5443" marR="5443" marT="5443"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4</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1.3</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407455967"/>
                  </a:ext>
                </a:extLst>
              </a:tr>
              <a:tr h="235544">
                <a:tc>
                  <a:txBody>
                    <a:bodyPr/>
                    <a:lstStyle/>
                    <a:p>
                      <a:pPr marL="0" algn="l" defTabSz="914332" rtl="0" eaLnBrk="1" fontAlgn="b" latinLnBrk="0" hangingPunct="1"/>
                      <a:r>
                        <a:rPr lang="en-AU" sz="1100" kern="1200" dirty="0">
                          <a:solidFill>
                            <a:schemeClr val="tx1"/>
                          </a:solidFill>
                          <a:latin typeface="+mn-lt"/>
                          <a:ea typeface="+mn-ea"/>
                          <a:cs typeface="Arial" pitchFamily="34" charset="0"/>
                        </a:rPr>
                        <a:t>Private equity</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2.4</a:t>
                      </a:r>
                    </a:p>
                  </a:txBody>
                  <a:tcPr marL="5443" marR="5443" marT="5443"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0.4</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414377015"/>
                  </a:ext>
                </a:extLst>
              </a:tr>
              <a:tr h="235544">
                <a:tc>
                  <a:txBody>
                    <a:bodyPr/>
                    <a:lstStyle/>
                    <a:p>
                      <a:pPr algn="l" rtl="0" fontAlgn="ctr"/>
                      <a:r>
                        <a:rPr lang="en-AU" sz="1100" b="0" i="0" u="none" strike="noStrike" dirty="0">
                          <a:solidFill>
                            <a:srgbClr val="000000"/>
                          </a:solidFill>
                          <a:effectLst/>
                          <a:latin typeface="Arial" panose="020B0604020202020204" pitchFamily="34" charset="0"/>
                        </a:rPr>
                        <a:t>Real return strategy</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2.2</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2</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0.2</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197300769"/>
                  </a:ext>
                </a:extLst>
              </a:tr>
              <a:tr h="235544">
                <a:tc>
                  <a:txBody>
                    <a:bodyPr/>
                    <a:lstStyle/>
                    <a:p>
                      <a:pPr algn="l" rtl="0" fontAlgn="ctr"/>
                      <a:r>
                        <a:rPr lang="en-AU" sz="1100" b="0" i="0" u="none" strike="noStrike" dirty="0">
                          <a:solidFill>
                            <a:srgbClr val="000000"/>
                          </a:solidFill>
                          <a:effectLst/>
                          <a:latin typeface="Arial" panose="020B0604020202020204" pitchFamily="34" charset="0"/>
                        </a:rPr>
                        <a:t>Derivatives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0.7</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0.7</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845526262"/>
                  </a:ext>
                </a:extLst>
              </a:tr>
              <a:tr h="235544">
                <a:tc>
                  <a:txBody>
                    <a:bodyPr/>
                    <a:lstStyle/>
                    <a:p>
                      <a:pPr algn="l" rtl="0" fontAlgn="ctr"/>
                      <a:r>
                        <a:rPr lang="en-AU" sz="1200" b="1" i="0" u="none" strike="noStrike" dirty="0">
                          <a:solidFill>
                            <a:srgbClr val="000000"/>
                          </a:solidFill>
                          <a:effectLst/>
                          <a:latin typeface="Arial" panose="020B0604020202020204" pitchFamily="34" charset="0"/>
                        </a:rPr>
                        <a:t>Fixed income</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59</a:t>
                      </a:r>
                    </a:p>
                  </a:txBody>
                  <a:tcPr marL="5443" marR="5443" marT="5443" marB="0" anchor="ctr">
                    <a:solidFill>
                      <a:srgbClr val="E7E9E9"/>
                    </a:solidFill>
                  </a:tcPr>
                </a:tc>
                <a:tc>
                  <a:txBody>
                    <a:bodyPr/>
                    <a:lstStyle/>
                    <a:p>
                      <a:pPr algn="ctr" rtl="0" fontAlgn="ctr"/>
                      <a:r>
                        <a:rPr lang="en-AU" sz="1200" b="1" i="0" u="none" strike="noStrike" dirty="0">
                          <a:solidFill>
                            <a:srgbClr val="000000"/>
                          </a:solidFill>
                          <a:effectLst/>
                          <a:latin typeface="Arial" panose="020B0604020202020204" pitchFamily="34" charset="0"/>
                        </a:rPr>
                        <a:t>45</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14</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821491734"/>
                  </a:ext>
                </a:extLst>
              </a:tr>
              <a:tr h="235544">
                <a:tc>
                  <a:txBody>
                    <a:bodyPr/>
                    <a:lstStyle/>
                    <a:p>
                      <a:pPr algn="l" rtl="0" fontAlgn="ctr"/>
                      <a:r>
                        <a:rPr lang="en-AU" sz="1100" b="0" i="0" u="none" strike="noStrike" dirty="0">
                          <a:solidFill>
                            <a:srgbClr val="000000"/>
                          </a:solidFill>
                          <a:effectLst/>
                          <a:latin typeface="Arial" panose="020B0604020202020204" pitchFamily="34" charset="0"/>
                        </a:rPr>
                        <a:t>All maturities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30.5</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33</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-2.5</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233421419"/>
                  </a:ext>
                </a:extLst>
              </a:tr>
              <a:tr h="235544">
                <a:tc>
                  <a:txBody>
                    <a:bodyPr/>
                    <a:lstStyle/>
                    <a:p>
                      <a:pPr algn="l" rtl="0" fontAlgn="ctr"/>
                      <a:r>
                        <a:rPr lang="en-AU" sz="1100" b="0" i="0" u="none" strike="noStrike" dirty="0">
                          <a:solidFill>
                            <a:srgbClr val="000000"/>
                          </a:solidFill>
                          <a:effectLst/>
                          <a:latin typeface="Arial" panose="020B0604020202020204" pitchFamily="34" charset="0"/>
                        </a:rPr>
                        <a:t>Short maturities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10.5</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10.5</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687248222"/>
                  </a:ext>
                </a:extLst>
              </a:tr>
              <a:tr h="235544">
                <a:tc>
                  <a:txBody>
                    <a:bodyPr/>
                    <a:lstStyle/>
                    <a:p>
                      <a:pPr algn="l" rtl="0" fontAlgn="ctr"/>
                      <a:r>
                        <a:rPr lang="en-AU" sz="1100" b="0" i="0" u="none" strike="noStrike" dirty="0">
                          <a:solidFill>
                            <a:srgbClr val="000000"/>
                          </a:solidFill>
                          <a:effectLst/>
                          <a:latin typeface="Arial" panose="020B0604020202020204" pitchFamily="34" charset="0"/>
                        </a:rPr>
                        <a:t>Australian inflation-linked bonds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2.7</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2.7</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27259345"/>
                  </a:ext>
                </a:extLst>
              </a:tr>
              <a:tr h="235544">
                <a:tc>
                  <a:txBody>
                    <a:bodyPr/>
                    <a:lstStyle/>
                    <a:p>
                      <a:pPr algn="l" rtl="0" fontAlgn="ctr"/>
                      <a:r>
                        <a:rPr lang="en-AU" sz="1100" b="0" i="0" u="none" strike="noStrike" dirty="0">
                          <a:solidFill>
                            <a:srgbClr val="000000"/>
                          </a:solidFill>
                          <a:effectLst/>
                          <a:latin typeface="Arial" panose="020B0604020202020204" pitchFamily="34" charset="0"/>
                        </a:rPr>
                        <a:t>High yield bonds and loans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3.7</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4</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-0.3</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854102800"/>
                  </a:ext>
                </a:extLst>
              </a:tr>
              <a:tr h="235544">
                <a:tc>
                  <a:txBody>
                    <a:bodyPr/>
                    <a:lstStyle/>
                    <a:p>
                      <a:pPr algn="l" rtl="0" fontAlgn="ctr"/>
                      <a:r>
                        <a:rPr lang="en-AU" sz="1100" b="0" i="0" u="none" strike="noStrike" dirty="0">
                          <a:solidFill>
                            <a:srgbClr val="000000"/>
                          </a:solidFill>
                          <a:effectLst/>
                          <a:latin typeface="Arial" panose="020B0604020202020204" pitchFamily="34" charset="0"/>
                        </a:rPr>
                        <a:t>Private debt</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3.2</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2</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1.2</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932379624"/>
                  </a:ext>
                </a:extLst>
              </a:tr>
              <a:tr h="235544">
                <a:tc>
                  <a:txBody>
                    <a:bodyPr/>
                    <a:lstStyle/>
                    <a:p>
                      <a:pPr algn="l" rtl="0" fontAlgn="ctr"/>
                      <a:r>
                        <a:rPr lang="en-AU" sz="1100" b="0" i="0" u="none" strike="noStrike" dirty="0">
                          <a:solidFill>
                            <a:srgbClr val="000000"/>
                          </a:solidFill>
                          <a:effectLst/>
                          <a:latin typeface="Arial" panose="020B0604020202020204" pitchFamily="34" charset="0"/>
                        </a:rPr>
                        <a:t>MLC opportunistic capital solutions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4.7</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3</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1.7</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888314004"/>
                  </a:ext>
                </a:extLst>
              </a:tr>
              <a:tr h="235544">
                <a:tc>
                  <a:txBody>
                    <a:bodyPr/>
                    <a:lstStyle/>
                    <a:p>
                      <a:pPr algn="l" rtl="0" fontAlgn="ctr"/>
                      <a:r>
                        <a:rPr lang="en-AU" sz="1100" b="0" i="0" u="none" strike="noStrike" dirty="0">
                          <a:solidFill>
                            <a:srgbClr val="000000"/>
                          </a:solidFill>
                          <a:effectLst/>
                          <a:latin typeface="Arial" panose="020B0604020202020204" pitchFamily="34" charset="0"/>
                        </a:rPr>
                        <a:t>Insurance-related investments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3.7</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3</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0.7</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159010286"/>
                  </a:ext>
                </a:extLst>
              </a:tr>
              <a:tr h="235544">
                <a:tc>
                  <a:txBody>
                    <a:bodyPr/>
                    <a:lstStyle/>
                    <a:p>
                      <a:pPr algn="l" rtl="0" fontAlgn="ctr"/>
                      <a:r>
                        <a:rPr lang="en-AU" sz="1200" b="1" i="0" u="none" strike="noStrike" dirty="0">
                          <a:solidFill>
                            <a:srgbClr val="000000"/>
                          </a:solidFill>
                          <a:effectLst/>
                          <a:latin typeface="Arial" panose="020B0604020202020204" pitchFamily="34" charset="0"/>
                        </a:rPr>
                        <a:t>Cash</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9.1</a:t>
                      </a:r>
                    </a:p>
                  </a:txBody>
                  <a:tcPr marL="5443" marR="5443" marT="5443" marB="0" anchor="ctr">
                    <a:solidFill>
                      <a:srgbClr val="E7E9E9"/>
                    </a:solidFill>
                  </a:tcPr>
                </a:tc>
                <a:tc>
                  <a:txBody>
                    <a:bodyPr/>
                    <a:lstStyle/>
                    <a:p>
                      <a:pPr algn="ctr" rtl="0" fontAlgn="ctr"/>
                      <a:r>
                        <a:rPr lang="en-AU" sz="1200" b="1" i="0" u="none" strike="noStrike" dirty="0">
                          <a:solidFill>
                            <a:srgbClr val="000000"/>
                          </a:solidFill>
                          <a:effectLst/>
                          <a:latin typeface="Arial" panose="020B0604020202020204" pitchFamily="34" charset="0"/>
                        </a:rPr>
                        <a:t>22</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-12.9</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625284165"/>
                  </a:ext>
                </a:extLst>
              </a:tr>
            </a:tbl>
          </a:graphicData>
        </a:graphic>
      </p:graphicFrame>
      <p:sp>
        <p:nvSpPr>
          <p:cNvPr id="7" name="Text Box 4">
            <a:extLst>
              <a:ext uri="{FF2B5EF4-FFF2-40B4-BE49-F238E27FC236}">
                <a16:creationId xmlns:a16="http://schemas.microsoft.com/office/drawing/2014/main" id="{387C81E1-2D00-4496-B8A9-6187153A59E8}"/>
              </a:ext>
            </a:extLst>
          </p:cNvPr>
          <p:cNvSpPr txBox="1">
            <a:spLocks noChangeArrowheads="1"/>
          </p:cNvSpPr>
          <p:nvPr/>
        </p:nvSpPr>
        <p:spPr bwMode="auto">
          <a:xfrm>
            <a:off x="6294148" y="6673506"/>
            <a:ext cx="272492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a:t>
            </a:r>
            <a:r>
              <a:rPr kumimoji="0" lang="en-AU"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MLC Asset Management Services Limited.</a:t>
            </a:r>
          </a:p>
        </p:txBody>
      </p:sp>
    </p:spTree>
    <p:extLst>
      <p:ext uri="{BB962C8B-B14F-4D97-AF65-F5344CB8AC3E}">
        <p14:creationId xmlns:p14="http://schemas.microsoft.com/office/powerpoint/2010/main" val="34126549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02AE61-13E6-4181-8B63-9F1A648BDFA2}"/>
              </a:ext>
            </a:extLst>
          </p:cNvPr>
          <p:cNvSpPr/>
          <p:nvPr/>
        </p:nvSpPr>
        <p:spPr>
          <a:xfrm>
            <a:off x="0" y="933450"/>
            <a:ext cx="12192000" cy="59157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Rectangle 14">
            <a:extLst>
              <a:ext uri="{FF2B5EF4-FFF2-40B4-BE49-F238E27FC236}">
                <a16:creationId xmlns:a16="http://schemas.microsoft.com/office/drawing/2014/main" id="{21F863E5-F35D-4A77-A2E7-56DBFEAC4A62}"/>
              </a:ext>
            </a:extLst>
          </p:cNvPr>
          <p:cNvSpPr>
            <a:spLocks noChangeArrowheads="1"/>
          </p:cNvSpPr>
          <p:nvPr/>
        </p:nvSpPr>
        <p:spPr bwMode="auto">
          <a:xfrm>
            <a:off x="6307999" y="996867"/>
            <a:ext cx="5769701" cy="5668768"/>
          </a:xfrm>
          <a:prstGeom prst="rect">
            <a:avLst/>
          </a:prstGeom>
          <a:solidFill>
            <a:schemeClr val="bg1"/>
          </a:solidFill>
          <a:ln>
            <a:noFill/>
          </a:ln>
        </p:spPr>
        <p:txBody>
          <a:bodyPr lIns="144000" tIns="72000" rIns="72000" bIns="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Strategic asset allocations have been designed to efficiently generate above-inflation outcomes based on long-term investment assumptions. Actual asset allocations differ to strategic asset allocations where there are opportunities to provide better returns, or take on less risk, than what is provided by the strategic asset allocation.</a:t>
            </a:r>
            <a:br>
              <a:rPr kumimoji="0" lang="en-AU" sz="12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br>
            <a:b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portfolio’s main positions are:</a:t>
            </a:r>
            <a:b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AU"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lang="en-AU" sz="1200" b="1" dirty="0">
                <a:solidFill>
                  <a:schemeClr val="accent1"/>
                </a:solidFill>
                <a:latin typeface="Arial" panose="020B0604020202020204"/>
                <a:cs typeface="Arial" panose="020B0604020202020204" pitchFamily="34" charset="0"/>
              </a:rPr>
              <a:t>Australian</a:t>
            </a:r>
            <a:r>
              <a:rPr lang="en-AU" sz="1200" dirty="0">
                <a:latin typeface="Arial" panose="020B0604020202020204"/>
                <a:cs typeface="Arial" panose="020B0604020202020204" pitchFamily="34" charset="0"/>
              </a:rPr>
              <a:t> and </a:t>
            </a:r>
            <a:r>
              <a:rPr lang="en-AU" sz="1200" b="1" dirty="0">
                <a:solidFill>
                  <a:schemeClr val="accent1"/>
                </a:solidFill>
                <a:latin typeface="Arial" panose="020B0604020202020204"/>
                <a:cs typeface="Arial" panose="020B0604020202020204" pitchFamily="34" charset="0"/>
              </a:rPr>
              <a:t>Global shares </a:t>
            </a:r>
            <a:r>
              <a:rPr lang="en-AU" sz="1200" dirty="0">
                <a:solidFill>
                  <a:prstClr val="black"/>
                </a:solidFill>
                <a:latin typeface="Arial" panose="020B0604020202020204"/>
                <a:cs typeface="Arial" panose="020B0604020202020204" pitchFamily="34" charset="0"/>
              </a:rPr>
              <a:t>have drifted underweight with the recent sell-off. An underweight to the US has helped recent performance vs benchmark and we have been using cashflows to add to shares opportunistically.</a:t>
            </a:r>
            <a:br>
              <a:rPr lang="en-AU" sz="1200" dirty="0">
                <a:solidFill>
                  <a:prstClr val="black"/>
                </a:solidFill>
                <a:latin typeface="Arial" panose="020B0604020202020204"/>
                <a:cs typeface="Arial" panose="020B0604020202020204" pitchFamily="34" charset="0"/>
              </a:rPr>
            </a:br>
            <a:endParaRPr lang="en-AU" sz="1200" dirty="0">
              <a:solidFill>
                <a:prstClr val="black"/>
              </a:solidFill>
              <a:latin typeface="Arial" panose="020B0604020202020204"/>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Underweight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Unlisted property</a:t>
            </a:r>
            <a:r>
              <a:rPr kumimoji="0" lang="en-AU" sz="1200" i="0" u="none" strike="noStrike" kern="1200" cap="none" spc="0" normalizeH="0" baseline="0" noProof="0" dirty="0">
                <a:ln>
                  <a:noFill/>
                </a:ln>
                <a:effectLst/>
                <a:uLnTx/>
                <a:uFillTx/>
                <a:latin typeface="Arial" panose="020B0604020202020204"/>
                <a:ea typeface="+mn-ea"/>
                <a:cs typeface="Arial" panose="020B0604020202020204" pitchFamily="34" charset="0"/>
              </a:rPr>
              <a:t>.</a:t>
            </a:r>
            <a:r>
              <a:rPr kumimoji="0" lang="en-AU" sz="1200"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Whilst unlisted property provides a relatively stable income yield, some inflation protection and the potential for capital growth, the shorter-term return outlook for some sectors is below long-term averages.</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lang="en-AU" sz="1200" dirty="0">
                <a:solidFill>
                  <a:prstClr val="black"/>
                </a:solidFill>
                <a:latin typeface="Arial" panose="020B0604020202020204"/>
                <a:cs typeface="Arial" panose="020B0604020202020204" pitchFamily="34" charset="0"/>
              </a:rPr>
              <a:t>Overweight position to </a:t>
            </a:r>
            <a:r>
              <a:rPr lang="en-AU" sz="1200" b="1" dirty="0">
                <a:solidFill>
                  <a:schemeClr val="accent1"/>
                </a:solidFill>
                <a:latin typeface="Arial" panose="020B0604020202020204"/>
                <a:cs typeface="Arial" panose="020B0604020202020204" pitchFamily="34" charset="0"/>
              </a:rPr>
              <a:t>Alternatives</a:t>
            </a:r>
            <a:r>
              <a:rPr lang="en-AU" sz="1200" dirty="0">
                <a:solidFill>
                  <a:prstClr val="black"/>
                </a:solidFill>
                <a:latin typeface="Arial" panose="020B0604020202020204"/>
                <a:cs typeface="Arial" panose="020B0604020202020204" pitchFamily="34" charset="0"/>
              </a:rPr>
              <a:t>. The </a:t>
            </a:r>
            <a:r>
              <a:rPr lang="en-AU" sz="1200" b="1" dirty="0">
                <a:solidFill>
                  <a:schemeClr val="accent1"/>
                </a:solidFill>
                <a:latin typeface="Arial" panose="020B0604020202020204"/>
                <a:cs typeface="Arial" panose="020B0604020202020204" pitchFamily="34" charset="0"/>
              </a:rPr>
              <a:t>Real return strategy </a:t>
            </a:r>
            <a:r>
              <a:rPr lang="en-AU" sz="1200" dirty="0">
                <a:solidFill>
                  <a:prstClr val="black"/>
                </a:solidFill>
                <a:latin typeface="Arial" panose="020B0604020202020204"/>
                <a:cs typeface="Arial" panose="020B0604020202020204" pitchFamily="34" charset="0"/>
              </a:rPr>
              <a:t>and </a:t>
            </a:r>
            <a:r>
              <a:rPr lang="en-AU" sz="1200" b="1" dirty="0">
                <a:solidFill>
                  <a:schemeClr val="accent1"/>
                </a:solidFill>
                <a:latin typeface="Arial" panose="020B0604020202020204"/>
                <a:cs typeface="Arial" panose="020B0604020202020204" pitchFamily="34" charset="0"/>
              </a:rPr>
              <a:t>Derivatives</a:t>
            </a:r>
            <a:r>
              <a:rPr lang="en-AU" sz="1200" dirty="0">
                <a:solidFill>
                  <a:prstClr val="black"/>
                </a:solidFill>
                <a:latin typeface="Arial" panose="020B0604020202020204"/>
                <a:cs typeface="Arial" panose="020B0604020202020204" pitchFamily="34" charset="0"/>
              </a:rPr>
              <a:t> provide the portfolio with more liquid sources of real asset like exposures to offset the underweight to property. </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The overweight to </a:t>
            </a:r>
            <a:r>
              <a:rPr kumimoji="0" lang="en-AU" sz="12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Fixed income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includes an overweight to credit via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Short maturities</a:t>
            </a:r>
            <a:r>
              <a:rPr kumimoji="0" lang="en-AU" sz="1200" i="0" u="none" strike="noStrike" kern="1200" cap="none" spc="0" normalizeH="0" baseline="0" noProof="0" dirty="0">
                <a:ln>
                  <a:noFill/>
                </a:ln>
                <a:effectLst/>
                <a:uLnTx/>
                <a:uFillTx/>
                <a:latin typeface="Arial" panose="020B0604020202020204"/>
                <a:ea typeface="+mn-ea"/>
                <a:cs typeface="Arial" panose="020B0604020202020204" pitchFamily="34" charset="0"/>
              </a:rPr>
              <a:t> and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Private debt</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A modest overweight to credit remains one of our highest conviction positions. Given the stage of the cycle, we prefer higher quality and shorter duration credit. </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indent="-171450">
              <a:buClr>
                <a:srgbClr val="D86018"/>
              </a:buClr>
              <a:buFont typeface="Arial" panose="020B0604020202020204" pitchFamily="34" charset="0"/>
              <a:buChar char="•"/>
              <a:defRPr/>
            </a:pPr>
            <a:r>
              <a:rPr lang="en-AU" sz="1200" dirty="0">
                <a:solidFill>
                  <a:prstClr val="black"/>
                </a:solidFill>
                <a:latin typeface="Arial" panose="020B0604020202020204"/>
                <a:cs typeface="Arial" pitchFamily="34" charset="0"/>
              </a:rPr>
              <a:t>Duration positioning within </a:t>
            </a:r>
            <a:r>
              <a:rPr lang="en-AU" sz="1200" b="1" dirty="0">
                <a:solidFill>
                  <a:schemeClr val="accent1"/>
                </a:solidFill>
                <a:latin typeface="Arial" panose="020B0604020202020204"/>
                <a:cs typeface="Arial" pitchFamily="34" charset="0"/>
              </a:rPr>
              <a:t>Fixed income </a:t>
            </a:r>
            <a:r>
              <a:rPr lang="en-AU" sz="1200" dirty="0">
                <a:solidFill>
                  <a:prstClr val="black"/>
                </a:solidFill>
                <a:latin typeface="Arial" panose="020B0604020202020204"/>
                <a:cs typeface="Arial" pitchFamily="34" charset="0"/>
              </a:rPr>
              <a:t>has increased to provide additional protection to the portfolio. </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Underweight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Cash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and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All maturities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to fund the Fixed income overweights.</a:t>
            </a:r>
          </a:p>
        </p:txBody>
      </p:sp>
      <p:sp>
        <p:nvSpPr>
          <p:cNvPr id="4" name="Slide Number Placeholder 3">
            <a:extLst>
              <a:ext uri="{FF2B5EF4-FFF2-40B4-BE49-F238E27FC236}">
                <a16:creationId xmlns:a16="http://schemas.microsoft.com/office/drawing/2014/main" id="{35588252-E579-4F8F-AD68-C427416D0702}"/>
              </a:ext>
            </a:extLst>
          </p:cNvPr>
          <p:cNvSpPr>
            <a:spLocks noGrp="1"/>
          </p:cNvSpPr>
          <p:nvPr>
            <p:ph type="sldNum" sz="quarter" idx="12"/>
          </p:nvPr>
        </p:nvSpPr>
        <p:spPr>
          <a:xfrm>
            <a:off x="11820525" y="6580814"/>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247707" y="361477"/>
            <a:ext cx="9720000" cy="516637"/>
          </a:xfrm>
        </p:spPr>
        <p:txBody>
          <a:bodyPr/>
          <a:lstStyle/>
          <a:p>
            <a:r>
              <a:rPr lang="en-AU" sz="2400" dirty="0">
                <a:solidFill>
                  <a:schemeClr val="tx1"/>
                </a:solidFill>
                <a:latin typeface="Arial" charset="0"/>
                <a:cs typeface="Arial" charset="0"/>
              </a:rPr>
              <a:t>MLC Wholesale Horizon 3 Conservative Growth</a:t>
            </a:r>
            <a:endParaRPr lang="en-AU" sz="2400" dirty="0">
              <a:solidFill>
                <a:schemeClr val="tx1"/>
              </a:solidFill>
            </a:endParaRPr>
          </a:p>
        </p:txBody>
      </p:sp>
      <p:graphicFrame>
        <p:nvGraphicFramePr>
          <p:cNvPr id="9" name="Table 8">
            <a:extLst>
              <a:ext uri="{FF2B5EF4-FFF2-40B4-BE49-F238E27FC236}">
                <a16:creationId xmlns:a16="http://schemas.microsoft.com/office/drawing/2014/main" id="{95DA3864-6D39-4A33-ABBB-0B550D3F94C5}"/>
              </a:ext>
            </a:extLst>
          </p:cNvPr>
          <p:cNvGraphicFramePr>
            <a:graphicFrameLocks noGrp="1"/>
          </p:cNvGraphicFramePr>
          <p:nvPr>
            <p:extLst>
              <p:ext uri="{D42A27DB-BD31-4B8C-83A1-F6EECF244321}">
                <p14:modId xmlns:p14="http://schemas.microsoft.com/office/powerpoint/2010/main" val="2314325260"/>
              </p:ext>
            </p:extLst>
          </p:nvPr>
        </p:nvGraphicFramePr>
        <p:xfrm>
          <a:off x="238182" y="933450"/>
          <a:ext cx="5821485" cy="5915754"/>
        </p:xfrm>
        <a:graphic>
          <a:graphicData uri="http://schemas.openxmlformats.org/drawingml/2006/table">
            <a:tbl>
              <a:tblPr firstRow="1" bandRow="1">
                <a:tableStyleId>{7DF18680-E054-41AD-8BC1-D1AEF772440D}</a:tableStyleId>
              </a:tblPr>
              <a:tblGrid>
                <a:gridCol w="2466975">
                  <a:extLst>
                    <a:ext uri="{9D8B030D-6E8A-4147-A177-3AD203B41FA5}">
                      <a16:colId xmlns:a16="http://schemas.microsoft.com/office/drawing/2014/main" val="20000"/>
                    </a:ext>
                  </a:extLst>
                </a:gridCol>
                <a:gridCol w="1118170">
                  <a:extLst>
                    <a:ext uri="{9D8B030D-6E8A-4147-A177-3AD203B41FA5}">
                      <a16:colId xmlns:a16="http://schemas.microsoft.com/office/drawing/2014/main" val="3149987986"/>
                    </a:ext>
                  </a:extLst>
                </a:gridCol>
                <a:gridCol w="1118170">
                  <a:extLst>
                    <a:ext uri="{9D8B030D-6E8A-4147-A177-3AD203B41FA5}">
                      <a16:colId xmlns:a16="http://schemas.microsoft.com/office/drawing/2014/main" val="2676959586"/>
                    </a:ext>
                  </a:extLst>
                </a:gridCol>
                <a:gridCol w="1118170">
                  <a:extLst>
                    <a:ext uri="{9D8B030D-6E8A-4147-A177-3AD203B41FA5}">
                      <a16:colId xmlns:a16="http://schemas.microsoft.com/office/drawing/2014/main" val="3942467060"/>
                    </a:ext>
                  </a:extLst>
                </a:gridCol>
              </a:tblGrid>
              <a:tr h="498541">
                <a:tc>
                  <a:txBody>
                    <a:bodyPr/>
                    <a:lstStyle/>
                    <a:p>
                      <a:pPr marL="0"/>
                      <a:r>
                        <a:rPr kumimoji="0" lang="en-US" altLang="en-US" sz="1200" b="1" i="0" u="none" strike="noStrike" kern="1200" cap="none" normalizeH="0" baseline="0" dirty="0">
                          <a:ln>
                            <a:noFill/>
                          </a:ln>
                          <a:solidFill>
                            <a:srgbClr val="FFFFFF"/>
                          </a:solidFill>
                          <a:effectLst/>
                          <a:latin typeface="+mn-lt"/>
                          <a:ea typeface="ＭＳ Ｐゴシック" pitchFamily="-65" charset="-128"/>
                          <a:cs typeface="+mn-cs"/>
                        </a:rPr>
                        <a:t>Asset allocation</a:t>
                      </a:r>
                    </a:p>
                    <a:p>
                      <a:pPr marL="0"/>
                      <a:r>
                        <a:rPr kumimoji="0" lang="en-US" sz="1200" b="0" i="0" u="none" strike="noStrike" kern="1200" cap="none" normalizeH="0" baseline="0" dirty="0">
                          <a:ln>
                            <a:noFill/>
                          </a:ln>
                          <a:solidFill>
                            <a:srgbClr val="FFFFFF"/>
                          </a:solidFill>
                          <a:effectLst/>
                          <a:latin typeface="+mn-lt"/>
                          <a:ea typeface="ＭＳ Ｐゴシック" pitchFamily="-65" charset="-128"/>
                          <a:cs typeface="+mn-cs"/>
                        </a:rPr>
                        <a:t>31 March 2025</a:t>
                      </a:r>
                      <a:endParaRPr kumimoji="0" lang="en-AU" sz="1200" b="0" i="0" u="none" strike="noStrike" kern="1200" cap="none" normalizeH="0" baseline="0" dirty="0">
                        <a:ln>
                          <a:noFill/>
                        </a:ln>
                        <a:solidFill>
                          <a:srgbClr val="FFFFFF"/>
                        </a:solidFill>
                        <a:effectLst/>
                        <a:latin typeface="+mn-lt"/>
                        <a:ea typeface="ＭＳ Ｐゴシック" pitchFamily="-65" charset="-128"/>
                        <a:cs typeface="+mn-cs"/>
                      </a:endParaRPr>
                    </a:p>
                  </a:txBody>
                  <a:tcPr marL="121944" marR="1219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200" b="1" i="0" u="none" strike="noStrike" kern="1200" cap="none" normalizeH="0" baseline="0" dirty="0">
                          <a:ln>
                            <a:noFill/>
                          </a:ln>
                          <a:solidFill>
                            <a:srgbClr val="FFFFFF"/>
                          </a:solidFill>
                          <a:effectLst/>
                          <a:latin typeface="+mn-lt"/>
                          <a:ea typeface="ＭＳ Ｐゴシック" pitchFamily="-65" charset="-128"/>
                          <a:cs typeface="+mn-cs"/>
                        </a:rPr>
                        <a:t>Actual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200" b="1" i="0" u="none" strike="noStrike" kern="1200" cap="none" normalizeH="0" baseline="0" dirty="0">
                          <a:ln>
                            <a:noFill/>
                          </a:ln>
                          <a:solidFill>
                            <a:srgbClr val="FFFFFF"/>
                          </a:solidFill>
                          <a:effectLst/>
                          <a:latin typeface="+mn-lt"/>
                          <a:ea typeface="ＭＳ Ｐゴシック" pitchFamily="-65" charset="-128"/>
                          <a:cs typeface="+mn-cs"/>
                        </a:rPr>
                        <a:t>Strategic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200" b="1" i="0" u="none" strike="noStrike" kern="1200" cap="none" normalizeH="0" baseline="0" dirty="0">
                          <a:ln>
                            <a:noFill/>
                          </a:ln>
                          <a:solidFill>
                            <a:srgbClr val="FFFFFF"/>
                          </a:solidFill>
                          <a:effectLst/>
                          <a:latin typeface="+mn-lt"/>
                          <a:ea typeface="ＭＳ Ｐゴシック" pitchFamily="-65" charset="-128"/>
                          <a:cs typeface="+mn-cs"/>
                        </a:rPr>
                        <a:t>Difference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0"/>
                  </a:ext>
                </a:extLst>
              </a:tr>
              <a:tr h="235531">
                <a:tc>
                  <a:txBody>
                    <a:bodyPr/>
                    <a:lstStyle/>
                    <a:p>
                      <a:pPr algn="l" rtl="0" fontAlgn="b"/>
                      <a:r>
                        <a:rPr lang="en-AU" sz="1200" b="1" kern="1200" dirty="0">
                          <a:solidFill>
                            <a:schemeClr val="tx1"/>
                          </a:solidFill>
                          <a:latin typeface="+mn-lt"/>
                          <a:ea typeface="+mn-ea"/>
                          <a:cs typeface="Arial" pitchFamily="34" charset="0"/>
                        </a:rPr>
                        <a:t>Australian shares</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200" b="1" i="0" u="none" strike="noStrike" dirty="0">
                          <a:solidFill>
                            <a:srgbClr val="000000"/>
                          </a:solidFill>
                          <a:effectLst/>
                          <a:latin typeface="Arial" panose="020B0604020202020204" pitchFamily="34" charset="0"/>
                        </a:rPr>
                        <a:t>15.9</a:t>
                      </a:r>
                    </a:p>
                  </a:txBody>
                  <a:tcPr marL="5443" marR="5443" marT="5443"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16</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-0.1</a:t>
                      </a:r>
                    </a:p>
                  </a:txBody>
                  <a:tcPr marL="5443" marR="5443" marT="5443" marB="0" anchor="ctr" anchorCtr="1">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1"/>
                  </a:ext>
                </a:extLst>
              </a:tr>
              <a:tr h="235531">
                <a:tc>
                  <a:txBody>
                    <a:bodyPr/>
                    <a:lstStyle/>
                    <a:p>
                      <a:pPr algn="l" rtl="0" fontAlgn="b"/>
                      <a:r>
                        <a:rPr lang="en-AU" sz="1200" b="1" kern="1200" dirty="0">
                          <a:solidFill>
                            <a:schemeClr val="tx1"/>
                          </a:solidFill>
                          <a:latin typeface="+mn-lt"/>
                          <a:ea typeface="+mn-ea"/>
                          <a:cs typeface="Arial" pitchFamily="34" charset="0"/>
                        </a:rPr>
                        <a:t>Global shares</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200" b="1" i="0" u="none" strike="noStrike" dirty="0">
                          <a:solidFill>
                            <a:srgbClr val="000000"/>
                          </a:solidFill>
                          <a:effectLst/>
                          <a:latin typeface="Arial" panose="020B0604020202020204" pitchFamily="34" charset="0"/>
                        </a:rPr>
                        <a:t>19.2</a:t>
                      </a:r>
                    </a:p>
                  </a:txBody>
                  <a:tcPr marL="5443" marR="5443" marT="5443"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20</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-0.8</a:t>
                      </a:r>
                    </a:p>
                  </a:txBody>
                  <a:tcPr marL="5443" marR="5443" marT="5443" marB="0" anchor="ctr" anchorCtr="1">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604790740"/>
                  </a:ext>
                </a:extLst>
              </a:tr>
              <a:tr h="235531">
                <a:tc>
                  <a:txBody>
                    <a:bodyPr/>
                    <a:lstStyle/>
                    <a:p>
                      <a:pPr algn="l" rtl="0" fontAlgn="b"/>
                      <a:r>
                        <a:rPr lang="en-AU" sz="1100" kern="1200" dirty="0">
                          <a:solidFill>
                            <a:schemeClr val="tx1"/>
                          </a:solidFill>
                          <a:latin typeface="+mn-lt"/>
                          <a:ea typeface="+mn-ea"/>
                          <a:cs typeface="Arial" pitchFamily="34" charset="0"/>
                        </a:rPr>
                        <a:t>Global shares (unhedged)</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11.4</a:t>
                      </a:r>
                    </a:p>
                  </a:txBody>
                  <a:tcPr marL="5443" marR="5443" marT="5443"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12</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-0.6</a:t>
                      </a:r>
                    </a:p>
                  </a:txBody>
                  <a:tcPr marL="5443" marR="5443" marT="5443" marB="0" anchor="ctr" anchorCtr="1">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235531">
                <a:tc>
                  <a:txBody>
                    <a:bodyPr/>
                    <a:lstStyle/>
                    <a:p>
                      <a:pPr algn="l" rtl="0" fontAlgn="b"/>
                      <a:r>
                        <a:rPr lang="en-AU" sz="1100" kern="1200" dirty="0">
                          <a:solidFill>
                            <a:schemeClr val="tx1"/>
                          </a:solidFill>
                          <a:latin typeface="+mn-lt"/>
                          <a:ea typeface="+mn-ea"/>
                          <a:cs typeface="Arial" pitchFamily="34" charset="0"/>
                        </a:rPr>
                        <a:t>Global shares (hedged)</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7.8</a:t>
                      </a:r>
                    </a:p>
                  </a:txBody>
                  <a:tcPr marL="5443" marR="5443" marT="5443"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8</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-0.2</a:t>
                      </a:r>
                    </a:p>
                  </a:txBody>
                  <a:tcPr marL="5443" marR="5443" marT="5443" marB="0" anchor="ctr" anchorCtr="1">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235531">
                <a:tc>
                  <a:txBody>
                    <a:bodyPr/>
                    <a:lstStyle/>
                    <a:p>
                      <a:pPr marL="0" algn="l" defTabSz="914332" rtl="0" eaLnBrk="1" fontAlgn="b" latinLnBrk="0" hangingPunct="1"/>
                      <a:r>
                        <a:rPr lang="en-AU" sz="1200" b="1" kern="1200" dirty="0">
                          <a:solidFill>
                            <a:schemeClr val="tx1"/>
                          </a:solidFill>
                          <a:latin typeface="+mn-lt"/>
                          <a:ea typeface="+mn-ea"/>
                          <a:cs typeface="Arial" pitchFamily="34" charset="0"/>
                        </a:rPr>
                        <a:t>Property</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200" b="1" i="0" u="none" strike="noStrike" dirty="0">
                          <a:solidFill>
                            <a:srgbClr val="000000"/>
                          </a:solidFill>
                          <a:effectLst/>
                          <a:latin typeface="Arial" panose="020B0604020202020204" pitchFamily="34" charset="0"/>
                        </a:rPr>
                        <a:t>6.1</a:t>
                      </a:r>
                    </a:p>
                  </a:txBody>
                  <a:tcPr marL="5443" marR="5443" marT="5443"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7</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-0.9</a:t>
                      </a:r>
                    </a:p>
                  </a:txBody>
                  <a:tcPr marL="5443" marR="5443" marT="5443" marB="0" anchor="ctr" anchorCtr="1">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857239175"/>
                  </a:ext>
                </a:extLst>
              </a:tr>
              <a:tr h="235531">
                <a:tc>
                  <a:txBody>
                    <a:bodyPr/>
                    <a:lstStyle/>
                    <a:p>
                      <a:pPr marL="0" algn="l" defTabSz="914332" rtl="0" eaLnBrk="1" fontAlgn="b" latinLnBrk="0" hangingPunct="1"/>
                      <a:r>
                        <a:rPr lang="en-AU" sz="1100" kern="1200" dirty="0">
                          <a:solidFill>
                            <a:schemeClr val="tx1"/>
                          </a:solidFill>
                          <a:latin typeface="+mn-lt"/>
                          <a:ea typeface="+mn-ea"/>
                          <a:cs typeface="Arial" pitchFamily="34" charset="0"/>
                        </a:rPr>
                        <a:t>Unlisted property</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3.3</a:t>
                      </a:r>
                    </a:p>
                  </a:txBody>
                  <a:tcPr marL="5443" marR="5443" marT="5443"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4</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-0.7</a:t>
                      </a:r>
                    </a:p>
                  </a:txBody>
                  <a:tcPr marL="5443" marR="5443" marT="5443" marB="0" anchor="ctr" anchorCtr="1">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974361812"/>
                  </a:ext>
                </a:extLst>
              </a:tr>
              <a:tr h="235531">
                <a:tc>
                  <a:txBody>
                    <a:bodyPr/>
                    <a:lstStyle/>
                    <a:p>
                      <a:pPr algn="l" rtl="0" fontAlgn="b"/>
                      <a:r>
                        <a:rPr lang="en-AU" sz="1100" kern="1200" dirty="0">
                          <a:solidFill>
                            <a:schemeClr val="tx1"/>
                          </a:solidFill>
                          <a:latin typeface="+mn-lt"/>
                          <a:ea typeface="+mn-ea"/>
                          <a:cs typeface="Arial" pitchFamily="34" charset="0"/>
                        </a:rPr>
                        <a:t>Listed property</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2.8</a:t>
                      </a:r>
                    </a:p>
                  </a:txBody>
                  <a:tcPr marL="5443" marR="5443" marT="5443"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3</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-0.2</a:t>
                      </a:r>
                    </a:p>
                  </a:txBody>
                  <a:tcPr marL="5443" marR="5443" marT="5443" marB="0" anchor="ctr" anchorCtr="1">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581016764"/>
                  </a:ext>
                </a:extLst>
              </a:tr>
              <a:tr h="235531">
                <a:tc>
                  <a:txBody>
                    <a:bodyPr/>
                    <a:lstStyle/>
                    <a:p>
                      <a:pPr marL="0" algn="l" defTabSz="914332" rtl="0" eaLnBrk="1" fontAlgn="b" latinLnBrk="0" hangingPunct="1"/>
                      <a:r>
                        <a:rPr lang="en-AU" sz="1200" b="1" kern="1200" dirty="0">
                          <a:solidFill>
                            <a:schemeClr val="tx1"/>
                          </a:solidFill>
                          <a:latin typeface="+mn-lt"/>
                          <a:ea typeface="+mn-ea"/>
                          <a:cs typeface="Arial" pitchFamily="34" charset="0"/>
                        </a:rPr>
                        <a:t>Infrastructure</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200" b="1" i="0" u="none" strike="noStrike" dirty="0">
                          <a:solidFill>
                            <a:srgbClr val="000000"/>
                          </a:solidFill>
                          <a:effectLst/>
                          <a:latin typeface="Arial" panose="020B0604020202020204" pitchFamily="34" charset="0"/>
                        </a:rPr>
                        <a:t>3.7</a:t>
                      </a:r>
                    </a:p>
                  </a:txBody>
                  <a:tcPr marL="5443" marR="5443" marT="5443"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4</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-0.5</a:t>
                      </a:r>
                    </a:p>
                  </a:txBody>
                  <a:tcPr marL="5443" marR="5443" marT="5443" marB="0" anchor="ctr" anchorCtr="1">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257641159"/>
                  </a:ext>
                </a:extLst>
              </a:tr>
              <a:tr h="235531">
                <a:tc>
                  <a:txBody>
                    <a:bodyPr/>
                    <a:lstStyle/>
                    <a:p>
                      <a:pPr marL="0" algn="l" defTabSz="914332" rtl="0" eaLnBrk="1" fontAlgn="b" latinLnBrk="0" hangingPunct="1"/>
                      <a:r>
                        <a:rPr lang="en-AU" sz="1100" kern="1200" dirty="0">
                          <a:solidFill>
                            <a:schemeClr val="tx1"/>
                          </a:solidFill>
                          <a:latin typeface="+mn-lt"/>
                          <a:ea typeface="+mn-ea"/>
                          <a:cs typeface="Arial" pitchFamily="34" charset="0"/>
                        </a:rPr>
                        <a:t>Unlisted infrastructure</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1.9</a:t>
                      </a:r>
                    </a:p>
                  </a:txBody>
                  <a:tcPr marL="5443" marR="5443" marT="5443"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-0.1</a:t>
                      </a:r>
                    </a:p>
                  </a:txBody>
                  <a:tcPr marL="5443" marR="5443" marT="5443" marB="0" anchor="ctr" anchorCtr="1">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120541737"/>
                  </a:ext>
                </a:extLst>
              </a:tr>
              <a:tr h="235531">
                <a:tc>
                  <a:txBody>
                    <a:bodyPr/>
                    <a:lstStyle/>
                    <a:p>
                      <a:pPr algn="l" rtl="0" fontAlgn="b"/>
                      <a:r>
                        <a:rPr lang="en-AU" sz="1100" kern="1200" dirty="0">
                          <a:solidFill>
                            <a:schemeClr val="tx1"/>
                          </a:solidFill>
                          <a:latin typeface="+mn-lt"/>
                          <a:ea typeface="+mn-ea"/>
                          <a:cs typeface="Arial" pitchFamily="34" charset="0"/>
                        </a:rPr>
                        <a:t>Listed infrastructure</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1.8</a:t>
                      </a:r>
                    </a:p>
                  </a:txBody>
                  <a:tcPr marL="5443" marR="5443" marT="5443"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-0.2</a:t>
                      </a:r>
                    </a:p>
                  </a:txBody>
                  <a:tcPr marL="5443" marR="5443" marT="5443" marB="0" anchor="ctr" anchorCtr="1">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835963899"/>
                  </a:ext>
                </a:extLst>
              </a:tr>
              <a:tr h="235531">
                <a:tc>
                  <a:txBody>
                    <a:bodyPr/>
                    <a:lstStyle/>
                    <a:p>
                      <a:pPr marL="0" algn="l" defTabSz="914332" rtl="0" eaLnBrk="1" fontAlgn="b" latinLnBrk="0" hangingPunct="1"/>
                      <a:r>
                        <a:rPr lang="en-AU" sz="1200" b="1" kern="1200" dirty="0">
                          <a:solidFill>
                            <a:schemeClr val="tx1"/>
                          </a:solidFill>
                          <a:latin typeface="+mn-lt"/>
                          <a:ea typeface="+mn-ea"/>
                          <a:cs typeface="Arial" pitchFamily="34" charset="0"/>
                        </a:rPr>
                        <a:t>Alternatives</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200" b="1" i="0" u="none" strike="noStrike" dirty="0">
                          <a:solidFill>
                            <a:srgbClr val="000000"/>
                          </a:solidFill>
                          <a:effectLst/>
                          <a:latin typeface="Arial" panose="020B0604020202020204" pitchFamily="34" charset="0"/>
                        </a:rPr>
                        <a:t>7.9</a:t>
                      </a:r>
                    </a:p>
                  </a:txBody>
                  <a:tcPr marL="5443" marR="5443" marT="5443"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6</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1.9</a:t>
                      </a:r>
                    </a:p>
                  </a:txBody>
                  <a:tcPr marL="5443" marR="5443" marT="5443" marB="0" anchor="ctr" anchorCtr="1">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407455967"/>
                  </a:ext>
                </a:extLst>
              </a:tr>
              <a:tr h="235531">
                <a:tc>
                  <a:txBody>
                    <a:bodyPr/>
                    <a:lstStyle/>
                    <a:p>
                      <a:pPr marL="0" algn="l" defTabSz="914332" rtl="0" eaLnBrk="1" fontAlgn="b" latinLnBrk="0" hangingPunct="1"/>
                      <a:r>
                        <a:rPr lang="en-AU" sz="1100" kern="1200" dirty="0">
                          <a:solidFill>
                            <a:schemeClr val="tx1"/>
                          </a:solidFill>
                          <a:latin typeface="+mn-lt"/>
                          <a:ea typeface="+mn-ea"/>
                          <a:cs typeface="Arial" pitchFamily="34" charset="0"/>
                        </a:rPr>
                        <a:t>Private equity</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3.5</a:t>
                      </a:r>
                    </a:p>
                  </a:txBody>
                  <a:tcPr marL="5443" marR="5443" marT="5443"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4</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-0.5</a:t>
                      </a:r>
                    </a:p>
                  </a:txBody>
                  <a:tcPr marL="5443" marR="5443" marT="5443" marB="0" anchor="ctr" anchorCtr="1">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414377015"/>
                  </a:ext>
                </a:extLst>
              </a:tr>
              <a:tr h="235531">
                <a:tc>
                  <a:txBody>
                    <a:bodyPr/>
                    <a:lstStyle/>
                    <a:p>
                      <a:pPr algn="l" rtl="0" fontAlgn="ctr"/>
                      <a:r>
                        <a:rPr lang="en-AU" sz="1100" b="0" i="0" u="none" strike="noStrike" dirty="0">
                          <a:solidFill>
                            <a:srgbClr val="000000"/>
                          </a:solidFill>
                          <a:effectLst/>
                          <a:latin typeface="Arial" panose="020B0604020202020204" pitchFamily="34" charset="0"/>
                        </a:rPr>
                        <a:t>Real return strategy</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3.1</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2</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1.1</a:t>
                      </a:r>
                    </a:p>
                  </a:txBody>
                  <a:tcPr marL="5443" marR="5443" marT="5443" marB="0" anchor="ctr" anchorCtr="1">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197300769"/>
                  </a:ext>
                </a:extLst>
              </a:tr>
              <a:tr h="235531">
                <a:tc>
                  <a:txBody>
                    <a:bodyPr/>
                    <a:lstStyle/>
                    <a:p>
                      <a:pPr algn="l" rtl="0" fontAlgn="ctr"/>
                      <a:r>
                        <a:rPr lang="en-AU" sz="1100" b="0" i="0" u="none" strike="noStrike" dirty="0">
                          <a:solidFill>
                            <a:srgbClr val="000000"/>
                          </a:solidFill>
                          <a:effectLst/>
                          <a:latin typeface="Arial" panose="020B0604020202020204" pitchFamily="34" charset="0"/>
                        </a:rPr>
                        <a:t>Derivatives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1.3</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1.3</a:t>
                      </a:r>
                    </a:p>
                  </a:txBody>
                  <a:tcPr marL="5443" marR="5443" marT="5443" marB="0" anchor="ctr" anchorCtr="1">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933877154"/>
                  </a:ext>
                </a:extLst>
              </a:tr>
              <a:tr h="235531">
                <a:tc>
                  <a:txBody>
                    <a:bodyPr/>
                    <a:lstStyle/>
                    <a:p>
                      <a:pPr algn="l" rtl="0" fontAlgn="ctr"/>
                      <a:r>
                        <a:rPr lang="en-AU" sz="1200" b="1" i="0" u="none" strike="noStrike" dirty="0">
                          <a:solidFill>
                            <a:srgbClr val="000000"/>
                          </a:solidFill>
                          <a:effectLst/>
                          <a:latin typeface="Arial" panose="020B0604020202020204" pitchFamily="34" charset="0"/>
                        </a:rPr>
                        <a:t>Fixed income</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200" b="1" i="0" u="none" strike="noStrike" dirty="0">
                          <a:solidFill>
                            <a:srgbClr val="000000"/>
                          </a:solidFill>
                          <a:effectLst/>
                          <a:latin typeface="Arial" panose="020B0604020202020204" pitchFamily="34" charset="0"/>
                        </a:rPr>
                        <a:t>42.6</a:t>
                      </a:r>
                    </a:p>
                  </a:txBody>
                  <a:tcPr marL="5443" marR="5443" marT="5443" marB="0" anchor="ctr">
                    <a:solidFill>
                      <a:srgbClr val="E7E9E9"/>
                    </a:solidFill>
                  </a:tcPr>
                </a:tc>
                <a:tc>
                  <a:txBody>
                    <a:bodyPr/>
                    <a:lstStyle/>
                    <a:p>
                      <a:pPr algn="ctr" rtl="0" fontAlgn="ctr"/>
                      <a:r>
                        <a:rPr lang="en-AU" sz="1200" b="1" i="0" u="none" strike="noStrike" dirty="0">
                          <a:solidFill>
                            <a:srgbClr val="000000"/>
                          </a:solidFill>
                          <a:effectLst/>
                          <a:latin typeface="Arial" panose="020B0604020202020204" pitchFamily="34" charset="0"/>
                        </a:rPr>
                        <a:t>33</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9.6</a:t>
                      </a:r>
                    </a:p>
                  </a:txBody>
                  <a:tcPr marL="5443" marR="5443" marT="5443" marB="0" anchor="ctr" anchorCtr="1">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821491734"/>
                  </a:ext>
                </a:extLst>
              </a:tr>
              <a:tr h="235531">
                <a:tc>
                  <a:txBody>
                    <a:bodyPr/>
                    <a:lstStyle/>
                    <a:p>
                      <a:pPr algn="l" rtl="0" fontAlgn="ctr"/>
                      <a:r>
                        <a:rPr lang="en-AU" sz="1100" b="0" i="0" u="none" strike="noStrike" dirty="0">
                          <a:solidFill>
                            <a:srgbClr val="000000"/>
                          </a:solidFill>
                          <a:effectLst/>
                          <a:latin typeface="Arial" panose="020B0604020202020204" pitchFamily="34" charset="0"/>
                        </a:rPr>
                        <a:t>All maturities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21.2</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22</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-0.8</a:t>
                      </a:r>
                    </a:p>
                  </a:txBody>
                  <a:tcPr marL="5443" marR="5443" marT="5443" marB="0" anchor="ctr" anchorCtr="1">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233421419"/>
                  </a:ext>
                </a:extLst>
              </a:tr>
              <a:tr h="235531">
                <a:tc>
                  <a:txBody>
                    <a:bodyPr/>
                    <a:lstStyle/>
                    <a:p>
                      <a:pPr algn="l" rtl="0" fontAlgn="ctr"/>
                      <a:r>
                        <a:rPr lang="en-AU" sz="1100" b="0" i="0" u="none" strike="noStrike" dirty="0">
                          <a:solidFill>
                            <a:srgbClr val="000000"/>
                          </a:solidFill>
                          <a:effectLst/>
                          <a:latin typeface="Arial" panose="020B0604020202020204" pitchFamily="34" charset="0"/>
                        </a:rPr>
                        <a:t>Short maturities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5.6</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5.6</a:t>
                      </a:r>
                    </a:p>
                  </a:txBody>
                  <a:tcPr marL="5443" marR="5443" marT="5443" marB="0" anchor="ctr" anchorCtr="1">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687248222"/>
                  </a:ext>
                </a:extLst>
              </a:tr>
              <a:tr h="235531">
                <a:tc>
                  <a:txBody>
                    <a:bodyPr/>
                    <a:lstStyle/>
                    <a:p>
                      <a:pPr algn="l" rtl="0" fontAlgn="ctr"/>
                      <a:r>
                        <a:rPr lang="en-AU" sz="1100" b="0" i="0" u="none" strike="noStrike" dirty="0">
                          <a:solidFill>
                            <a:srgbClr val="000000"/>
                          </a:solidFill>
                          <a:effectLst/>
                          <a:latin typeface="Arial" panose="020B0604020202020204" pitchFamily="34" charset="0"/>
                        </a:rPr>
                        <a:t>Australian inflation-linked bonds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1.6</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1.6</a:t>
                      </a:r>
                    </a:p>
                  </a:txBody>
                  <a:tcPr marL="5443" marR="5443" marT="5443" marB="0" anchor="ctr" anchorCtr="1">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27259345"/>
                  </a:ext>
                </a:extLst>
              </a:tr>
              <a:tr h="235531">
                <a:tc>
                  <a:txBody>
                    <a:bodyPr/>
                    <a:lstStyle/>
                    <a:p>
                      <a:pPr algn="l" rtl="0" fontAlgn="ctr"/>
                      <a:r>
                        <a:rPr lang="en-AU" sz="1100" b="0" i="0" u="none" strike="noStrike" dirty="0">
                          <a:solidFill>
                            <a:srgbClr val="000000"/>
                          </a:solidFill>
                          <a:effectLst/>
                          <a:latin typeface="Arial" panose="020B0604020202020204" pitchFamily="34" charset="0"/>
                        </a:rPr>
                        <a:t>High yield bonds and loans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3.0</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3</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a:t>
                      </a:r>
                    </a:p>
                  </a:txBody>
                  <a:tcPr marL="5443" marR="5443" marT="5443" marB="0" anchor="ctr" anchorCtr="1">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854102800"/>
                  </a:ext>
                </a:extLst>
              </a:tr>
              <a:tr h="235531">
                <a:tc>
                  <a:txBody>
                    <a:bodyPr/>
                    <a:lstStyle/>
                    <a:p>
                      <a:pPr algn="l" rtl="0" fontAlgn="ctr"/>
                      <a:r>
                        <a:rPr lang="en-AU" sz="1100" b="0" i="0" u="none" strike="noStrike" dirty="0">
                          <a:solidFill>
                            <a:srgbClr val="000000"/>
                          </a:solidFill>
                          <a:effectLst/>
                          <a:latin typeface="Arial" panose="020B0604020202020204" pitchFamily="34" charset="0"/>
                        </a:rPr>
                        <a:t>Private debt</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3.2</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2</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1.2</a:t>
                      </a:r>
                    </a:p>
                  </a:txBody>
                  <a:tcPr marL="5443" marR="5443" marT="5443" marB="0" anchor="ctr" anchorCtr="1">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932379624"/>
                  </a:ext>
                </a:extLst>
              </a:tr>
              <a:tr h="235531">
                <a:tc>
                  <a:txBody>
                    <a:bodyPr/>
                    <a:lstStyle/>
                    <a:p>
                      <a:pPr algn="l" rtl="0" fontAlgn="ctr"/>
                      <a:r>
                        <a:rPr lang="en-AU" sz="1100" b="0" i="0" u="none" strike="noStrike" dirty="0">
                          <a:solidFill>
                            <a:srgbClr val="000000"/>
                          </a:solidFill>
                          <a:effectLst/>
                          <a:latin typeface="Arial" panose="020B0604020202020204" pitchFamily="34" charset="0"/>
                        </a:rPr>
                        <a:t>MLC opportunistic capital solutions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4.5</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3</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1.5</a:t>
                      </a:r>
                    </a:p>
                  </a:txBody>
                  <a:tcPr marL="5443" marR="5443" marT="5443" marB="0" anchor="ctr" anchorCtr="1">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888314004"/>
                  </a:ext>
                </a:extLst>
              </a:tr>
              <a:tr h="235531">
                <a:tc>
                  <a:txBody>
                    <a:bodyPr/>
                    <a:lstStyle/>
                    <a:p>
                      <a:pPr algn="l" rtl="0" fontAlgn="ctr"/>
                      <a:r>
                        <a:rPr lang="en-AU" sz="1100" b="0" i="0" u="none" strike="noStrike" dirty="0">
                          <a:solidFill>
                            <a:srgbClr val="000000"/>
                          </a:solidFill>
                          <a:effectLst/>
                          <a:latin typeface="Arial" panose="020B0604020202020204" pitchFamily="34" charset="0"/>
                        </a:rPr>
                        <a:t>Insurance-related investments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3.5</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3</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0.5</a:t>
                      </a:r>
                    </a:p>
                  </a:txBody>
                  <a:tcPr marL="5443" marR="5443" marT="5443" marB="0" anchor="ctr" anchorCtr="1">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159010286"/>
                  </a:ext>
                </a:extLst>
              </a:tr>
              <a:tr h="235531">
                <a:tc>
                  <a:txBody>
                    <a:bodyPr/>
                    <a:lstStyle/>
                    <a:p>
                      <a:pPr algn="l" rtl="0" fontAlgn="ctr"/>
                      <a:r>
                        <a:rPr lang="en-AU" sz="1200" b="1" i="0" u="none" strike="noStrike" dirty="0">
                          <a:solidFill>
                            <a:srgbClr val="000000"/>
                          </a:solidFill>
                          <a:effectLst/>
                          <a:latin typeface="Arial" panose="020B0604020202020204" pitchFamily="34" charset="0"/>
                        </a:rPr>
                        <a:t>Cash</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200" b="1" i="0" u="none" strike="noStrike" dirty="0">
                          <a:solidFill>
                            <a:srgbClr val="000000"/>
                          </a:solidFill>
                          <a:effectLst/>
                          <a:latin typeface="Arial" panose="020B0604020202020204" pitchFamily="34" charset="0"/>
                        </a:rPr>
                        <a:t>4.7</a:t>
                      </a:r>
                    </a:p>
                  </a:txBody>
                  <a:tcPr marL="5443" marR="5443" marT="5443" marB="0" anchor="ctr">
                    <a:solidFill>
                      <a:srgbClr val="E7E9E9"/>
                    </a:solidFill>
                  </a:tcPr>
                </a:tc>
                <a:tc>
                  <a:txBody>
                    <a:bodyPr/>
                    <a:lstStyle/>
                    <a:p>
                      <a:pPr algn="ctr" rtl="0" fontAlgn="ctr"/>
                      <a:r>
                        <a:rPr lang="en-AU" sz="1200" b="1" i="0" u="none" strike="noStrike" dirty="0">
                          <a:solidFill>
                            <a:srgbClr val="000000"/>
                          </a:solidFill>
                          <a:effectLst/>
                          <a:latin typeface="Arial" panose="020B0604020202020204" pitchFamily="34" charset="0"/>
                        </a:rPr>
                        <a:t>14</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-9.3</a:t>
                      </a:r>
                    </a:p>
                  </a:txBody>
                  <a:tcPr marL="5443" marR="5443" marT="5443" marB="0" anchor="ctr" anchorCtr="1">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625284165"/>
                  </a:ext>
                </a:extLst>
              </a:tr>
            </a:tbl>
          </a:graphicData>
        </a:graphic>
      </p:graphicFrame>
      <p:sp>
        <p:nvSpPr>
          <p:cNvPr id="7" name="Text Box 4">
            <a:extLst>
              <a:ext uri="{FF2B5EF4-FFF2-40B4-BE49-F238E27FC236}">
                <a16:creationId xmlns:a16="http://schemas.microsoft.com/office/drawing/2014/main" id="{387C81E1-2D00-4496-B8A9-6187153A59E8}"/>
              </a:ext>
            </a:extLst>
          </p:cNvPr>
          <p:cNvSpPr txBox="1">
            <a:spLocks noChangeArrowheads="1"/>
          </p:cNvSpPr>
          <p:nvPr/>
        </p:nvSpPr>
        <p:spPr bwMode="auto">
          <a:xfrm>
            <a:off x="6295619" y="6673345"/>
            <a:ext cx="272492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a:t>
            </a:r>
            <a:r>
              <a:rPr kumimoji="0" lang="en-AU"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MLC Asset Management Services Limited.</a:t>
            </a:r>
          </a:p>
        </p:txBody>
      </p:sp>
    </p:spTree>
    <p:extLst>
      <p:ext uri="{BB962C8B-B14F-4D97-AF65-F5344CB8AC3E}">
        <p14:creationId xmlns:p14="http://schemas.microsoft.com/office/powerpoint/2010/main" val="2811501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02AE61-13E6-4181-8B63-9F1A648BDFA2}"/>
              </a:ext>
            </a:extLst>
          </p:cNvPr>
          <p:cNvSpPr/>
          <p:nvPr/>
        </p:nvSpPr>
        <p:spPr>
          <a:xfrm>
            <a:off x="0" y="933450"/>
            <a:ext cx="12192000" cy="59245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Rectangle 14">
            <a:extLst>
              <a:ext uri="{FF2B5EF4-FFF2-40B4-BE49-F238E27FC236}">
                <a16:creationId xmlns:a16="http://schemas.microsoft.com/office/drawing/2014/main" id="{21F863E5-F35D-4A77-A2E7-56DBFEAC4A62}"/>
              </a:ext>
            </a:extLst>
          </p:cNvPr>
          <p:cNvSpPr>
            <a:spLocks noChangeArrowheads="1"/>
          </p:cNvSpPr>
          <p:nvPr/>
        </p:nvSpPr>
        <p:spPr bwMode="auto">
          <a:xfrm>
            <a:off x="6307999" y="1006392"/>
            <a:ext cx="5769701" cy="5660925"/>
          </a:xfrm>
          <a:prstGeom prst="rect">
            <a:avLst/>
          </a:prstGeom>
          <a:solidFill>
            <a:schemeClr val="bg1"/>
          </a:solidFill>
          <a:ln>
            <a:noFill/>
          </a:ln>
        </p:spPr>
        <p:txBody>
          <a:bodyPr lIns="144000" tIns="72000" rIns="72000" bIns="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Strategic asset allocations have been designed to efficiently generate above-inflation outcomes based on long-term investment assumptions. Actual asset allocations differ to strategic asset allocations where there are opportunities to provide better returns, or take on less risk, than what is provided by the strategic asset allocation.</a:t>
            </a:r>
            <a:b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portfolio’s main positions are:</a:t>
            </a:r>
            <a:b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AU"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lang="en-AU" sz="1200" b="1" dirty="0">
                <a:solidFill>
                  <a:schemeClr val="accent1"/>
                </a:solidFill>
                <a:latin typeface="Arial" panose="020B0604020202020204"/>
                <a:cs typeface="Arial" panose="020B0604020202020204" pitchFamily="34" charset="0"/>
              </a:rPr>
              <a:t>Australian</a:t>
            </a:r>
            <a:r>
              <a:rPr lang="en-AU" sz="1200" dirty="0">
                <a:latin typeface="Arial" panose="020B0604020202020204"/>
                <a:cs typeface="Arial" panose="020B0604020202020204" pitchFamily="34" charset="0"/>
              </a:rPr>
              <a:t> and </a:t>
            </a:r>
            <a:r>
              <a:rPr lang="en-AU" sz="1200" b="1" dirty="0">
                <a:solidFill>
                  <a:schemeClr val="accent1"/>
                </a:solidFill>
                <a:latin typeface="Arial" panose="020B0604020202020204"/>
                <a:cs typeface="Arial" panose="020B0604020202020204" pitchFamily="34" charset="0"/>
              </a:rPr>
              <a:t>Global shares </a:t>
            </a:r>
            <a:r>
              <a:rPr lang="en-AU" sz="1200" dirty="0">
                <a:solidFill>
                  <a:prstClr val="black"/>
                </a:solidFill>
                <a:latin typeface="Arial" panose="020B0604020202020204"/>
                <a:cs typeface="Arial" panose="020B0604020202020204" pitchFamily="34" charset="0"/>
              </a:rPr>
              <a:t>have drifted underweight with the recent sell-off. An underweight to the US has helped recent performance vs benchmark and we have been using cashflows to add to shares opportunistically.</a:t>
            </a:r>
            <a:br>
              <a:rPr lang="en-AU" sz="1200" dirty="0">
                <a:solidFill>
                  <a:prstClr val="black"/>
                </a:solidFill>
                <a:latin typeface="Arial" panose="020B0604020202020204"/>
                <a:cs typeface="Arial" panose="020B0604020202020204" pitchFamily="34" charset="0"/>
              </a:rPr>
            </a:br>
            <a:endParaRPr lang="en-AU" sz="1200" dirty="0">
              <a:solidFill>
                <a:prstClr val="black"/>
              </a:solidFill>
              <a:latin typeface="Arial" panose="020B0604020202020204"/>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Underweight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Unlisted property</a:t>
            </a:r>
            <a:r>
              <a:rPr kumimoji="0" lang="en-AU" sz="1200" i="0" u="none" strike="noStrike" kern="1200" cap="none" spc="0" normalizeH="0" baseline="0" noProof="0" dirty="0">
                <a:ln>
                  <a:noFill/>
                </a:ln>
                <a:effectLst/>
                <a:uLnTx/>
                <a:uFillTx/>
                <a:latin typeface="Arial" panose="020B0604020202020204"/>
                <a:ea typeface="+mn-ea"/>
                <a:cs typeface="Arial" panose="020B0604020202020204" pitchFamily="34" charset="0"/>
              </a:rPr>
              <a:t>.</a:t>
            </a:r>
            <a:r>
              <a:rPr kumimoji="0" lang="en-AU" sz="1200"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Whilst unlisted property provides a relatively stable income yield, some inflation protection and the potential for capital growth, the shorter-term return outlook for some sectors is below long-term averages.</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lang="en-AU" sz="1200" dirty="0">
                <a:solidFill>
                  <a:prstClr val="black"/>
                </a:solidFill>
                <a:latin typeface="Arial" panose="020B0604020202020204"/>
                <a:cs typeface="Arial" panose="020B0604020202020204" pitchFamily="34" charset="0"/>
              </a:rPr>
              <a:t>Overweight position to </a:t>
            </a:r>
            <a:r>
              <a:rPr lang="en-AU" sz="1200" b="1" dirty="0">
                <a:solidFill>
                  <a:schemeClr val="accent1"/>
                </a:solidFill>
                <a:latin typeface="Arial" panose="020B0604020202020204"/>
                <a:cs typeface="Arial" panose="020B0604020202020204" pitchFamily="34" charset="0"/>
              </a:rPr>
              <a:t>Alternatives</a:t>
            </a:r>
            <a:r>
              <a:rPr lang="en-AU" sz="1200" dirty="0">
                <a:solidFill>
                  <a:prstClr val="black"/>
                </a:solidFill>
                <a:latin typeface="Arial" panose="020B0604020202020204"/>
                <a:cs typeface="Arial" panose="020B0604020202020204" pitchFamily="34" charset="0"/>
              </a:rPr>
              <a:t>. The </a:t>
            </a:r>
            <a:r>
              <a:rPr lang="en-AU" sz="1200" b="1" dirty="0">
                <a:solidFill>
                  <a:schemeClr val="accent1"/>
                </a:solidFill>
                <a:latin typeface="Arial" panose="020B0604020202020204"/>
                <a:cs typeface="Arial" panose="020B0604020202020204" pitchFamily="34" charset="0"/>
              </a:rPr>
              <a:t>Real return strategy </a:t>
            </a:r>
            <a:r>
              <a:rPr lang="en-AU" sz="1200" dirty="0">
                <a:solidFill>
                  <a:prstClr val="black"/>
                </a:solidFill>
                <a:latin typeface="Arial" panose="020B0604020202020204"/>
                <a:cs typeface="Arial" panose="020B0604020202020204" pitchFamily="34" charset="0"/>
              </a:rPr>
              <a:t>and </a:t>
            </a:r>
            <a:r>
              <a:rPr lang="en-AU" sz="1200" b="1" dirty="0">
                <a:solidFill>
                  <a:schemeClr val="accent1"/>
                </a:solidFill>
                <a:latin typeface="Arial" panose="020B0604020202020204"/>
                <a:cs typeface="Arial" panose="020B0604020202020204" pitchFamily="34" charset="0"/>
              </a:rPr>
              <a:t>Derivatives</a:t>
            </a:r>
            <a:r>
              <a:rPr lang="en-AU" sz="1200" dirty="0">
                <a:solidFill>
                  <a:prstClr val="black"/>
                </a:solidFill>
                <a:latin typeface="Arial" panose="020B0604020202020204"/>
                <a:cs typeface="Arial" panose="020B0604020202020204" pitchFamily="34" charset="0"/>
              </a:rPr>
              <a:t> provide the portfolio with more liquid sources of real asset like exposures to offset the underweight to property. </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The overweight to </a:t>
            </a:r>
            <a:r>
              <a:rPr kumimoji="0" lang="en-AU" sz="12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Fixed income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includes an overweight to credit via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Private debt</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A modest overweight to credit remains one of our highest conviction positions. Given the stage of the cycle, we prefer higher quality and shorter duration credit. </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indent="-171450">
              <a:buClr>
                <a:srgbClr val="D86018"/>
              </a:buClr>
              <a:buFont typeface="Arial" panose="020B0604020202020204" pitchFamily="34" charset="0"/>
              <a:buChar char="•"/>
              <a:defRPr/>
            </a:pPr>
            <a:r>
              <a:rPr lang="en-AU" sz="1200" dirty="0">
                <a:solidFill>
                  <a:prstClr val="black"/>
                </a:solidFill>
                <a:latin typeface="Arial" panose="020B0604020202020204"/>
                <a:cs typeface="Arial" pitchFamily="34" charset="0"/>
              </a:rPr>
              <a:t>Duration positioning within </a:t>
            </a:r>
            <a:r>
              <a:rPr lang="en-AU" sz="1200" b="1" dirty="0">
                <a:solidFill>
                  <a:schemeClr val="accent1"/>
                </a:solidFill>
                <a:latin typeface="Arial" panose="020B0604020202020204"/>
                <a:cs typeface="Arial" pitchFamily="34" charset="0"/>
              </a:rPr>
              <a:t>Fixed income </a:t>
            </a:r>
            <a:r>
              <a:rPr lang="en-AU" sz="1200" dirty="0">
                <a:solidFill>
                  <a:prstClr val="black"/>
                </a:solidFill>
                <a:latin typeface="Arial" panose="020B0604020202020204"/>
                <a:cs typeface="Arial" pitchFamily="34" charset="0"/>
              </a:rPr>
              <a:t>has increased to provide additional protection to the portfolio. </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Underweight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Cash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and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All maturities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to fund the Fixed income overweights.</a:t>
            </a:r>
            <a:endParaRPr kumimoji="0" lang="en-AU" sz="12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p:txBody>
      </p:sp>
      <p:sp>
        <p:nvSpPr>
          <p:cNvPr id="4" name="Slide Number Placeholder 3">
            <a:extLst>
              <a:ext uri="{FF2B5EF4-FFF2-40B4-BE49-F238E27FC236}">
                <a16:creationId xmlns:a16="http://schemas.microsoft.com/office/drawing/2014/main" id="{35588252-E579-4F8F-AD68-C427416D0702}"/>
              </a:ext>
            </a:extLst>
          </p:cNvPr>
          <p:cNvSpPr>
            <a:spLocks noGrp="1"/>
          </p:cNvSpPr>
          <p:nvPr>
            <p:ph type="sldNum" sz="quarter" idx="12"/>
          </p:nvPr>
        </p:nvSpPr>
        <p:spPr>
          <a:xfrm>
            <a:off x="11820525" y="6580814"/>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176446" y="378758"/>
            <a:ext cx="9720000" cy="516637"/>
          </a:xfrm>
        </p:spPr>
        <p:txBody>
          <a:bodyPr/>
          <a:lstStyle/>
          <a:p>
            <a:r>
              <a:rPr lang="en-AU" sz="2400" dirty="0">
                <a:solidFill>
                  <a:schemeClr val="tx1"/>
                </a:solidFill>
                <a:latin typeface="Arial" charset="0"/>
                <a:cs typeface="Arial" charset="0"/>
              </a:rPr>
              <a:t>MLC Wholesale Horizon 5 Growth</a:t>
            </a:r>
            <a:endParaRPr lang="en-AU" sz="2400" dirty="0">
              <a:solidFill>
                <a:schemeClr val="tx1"/>
              </a:solidFill>
            </a:endParaRPr>
          </a:p>
        </p:txBody>
      </p:sp>
      <p:graphicFrame>
        <p:nvGraphicFramePr>
          <p:cNvPr id="9" name="Table 8">
            <a:extLst>
              <a:ext uri="{FF2B5EF4-FFF2-40B4-BE49-F238E27FC236}">
                <a16:creationId xmlns:a16="http://schemas.microsoft.com/office/drawing/2014/main" id="{95DA3864-6D39-4A33-ABBB-0B550D3F94C5}"/>
              </a:ext>
            </a:extLst>
          </p:cNvPr>
          <p:cNvGraphicFramePr>
            <a:graphicFrameLocks noGrp="1"/>
          </p:cNvGraphicFramePr>
          <p:nvPr>
            <p:extLst>
              <p:ext uri="{D42A27DB-BD31-4B8C-83A1-F6EECF244321}">
                <p14:modId xmlns:p14="http://schemas.microsoft.com/office/powerpoint/2010/main" val="4094182693"/>
              </p:ext>
            </p:extLst>
          </p:nvPr>
        </p:nvGraphicFramePr>
        <p:xfrm>
          <a:off x="176446" y="1106205"/>
          <a:ext cx="5821485" cy="5517024"/>
        </p:xfrm>
        <a:graphic>
          <a:graphicData uri="http://schemas.openxmlformats.org/drawingml/2006/table">
            <a:tbl>
              <a:tblPr firstRow="1" bandRow="1">
                <a:tableStyleId>{7DF18680-E054-41AD-8BC1-D1AEF772440D}</a:tableStyleId>
              </a:tblPr>
              <a:tblGrid>
                <a:gridCol w="2466975">
                  <a:extLst>
                    <a:ext uri="{9D8B030D-6E8A-4147-A177-3AD203B41FA5}">
                      <a16:colId xmlns:a16="http://schemas.microsoft.com/office/drawing/2014/main" val="20000"/>
                    </a:ext>
                  </a:extLst>
                </a:gridCol>
                <a:gridCol w="1118170">
                  <a:extLst>
                    <a:ext uri="{9D8B030D-6E8A-4147-A177-3AD203B41FA5}">
                      <a16:colId xmlns:a16="http://schemas.microsoft.com/office/drawing/2014/main" val="3149987986"/>
                    </a:ext>
                  </a:extLst>
                </a:gridCol>
                <a:gridCol w="1118170">
                  <a:extLst>
                    <a:ext uri="{9D8B030D-6E8A-4147-A177-3AD203B41FA5}">
                      <a16:colId xmlns:a16="http://schemas.microsoft.com/office/drawing/2014/main" val="2676959586"/>
                    </a:ext>
                  </a:extLst>
                </a:gridCol>
                <a:gridCol w="1118170">
                  <a:extLst>
                    <a:ext uri="{9D8B030D-6E8A-4147-A177-3AD203B41FA5}">
                      <a16:colId xmlns:a16="http://schemas.microsoft.com/office/drawing/2014/main" val="3942467060"/>
                    </a:ext>
                  </a:extLst>
                </a:gridCol>
              </a:tblGrid>
              <a:tr h="505164">
                <a:tc>
                  <a:txBody>
                    <a:bodyPr/>
                    <a:lstStyle/>
                    <a:p>
                      <a:pPr marL="0"/>
                      <a:r>
                        <a:rPr kumimoji="0" lang="en-US" altLang="en-US" sz="1200" b="1" i="0" u="none" strike="noStrike" kern="1200" cap="none" normalizeH="0" baseline="0" dirty="0">
                          <a:ln>
                            <a:noFill/>
                          </a:ln>
                          <a:solidFill>
                            <a:srgbClr val="FFFFFF"/>
                          </a:solidFill>
                          <a:effectLst/>
                          <a:latin typeface="+mn-lt"/>
                          <a:ea typeface="ＭＳ Ｐゴシック" pitchFamily="-65" charset="-128"/>
                          <a:cs typeface="+mn-cs"/>
                        </a:rPr>
                        <a:t>Asset allocation</a:t>
                      </a:r>
                    </a:p>
                    <a:p>
                      <a:pPr marL="0"/>
                      <a:r>
                        <a:rPr kumimoji="0" lang="en-US" sz="1200" b="0" i="0" u="none" strike="noStrike" kern="1200" cap="none" normalizeH="0" baseline="0" dirty="0">
                          <a:ln>
                            <a:noFill/>
                          </a:ln>
                          <a:solidFill>
                            <a:srgbClr val="FFFFFF"/>
                          </a:solidFill>
                          <a:effectLst/>
                          <a:latin typeface="+mn-lt"/>
                          <a:ea typeface="ＭＳ Ｐゴシック" pitchFamily="-65" charset="-128"/>
                          <a:cs typeface="+mn-cs"/>
                        </a:rPr>
                        <a:t>31 March 2025</a:t>
                      </a:r>
                      <a:endParaRPr kumimoji="0" lang="en-AU" sz="1200" b="0" i="0" u="none" strike="noStrike" kern="1200" cap="none" normalizeH="0" baseline="0" dirty="0">
                        <a:ln>
                          <a:noFill/>
                        </a:ln>
                        <a:solidFill>
                          <a:srgbClr val="FFFFFF"/>
                        </a:solidFill>
                        <a:effectLst/>
                        <a:latin typeface="+mn-lt"/>
                        <a:ea typeface="ＭＳ Ｐゴシック" pitchFamily="-65" charset="-128"/>
                        <a:cs typeface="+mn-cs"/>
                      </a:endParaRPr>
                    </a:p>
                  </a:txBody>
                  <a:tcPr marL="121944" marR="1219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200" b="1" i="0" u="none" strike="noStrike" kern="1200" cap="none" normalizeH="0" baseline="0" dirty="0">
                          <a:ln>
                            <a:noFill/>
                          </a:ln>
                          <a:solidFill>
                            <a:srgbClr val="FFFFFF"/>
                          </a:solidFill>
                          <a:effectLst/>
                          <a:latin typeface="+mn-lt"/>
                          <a:ea typeface="ＭＳ Ｐゴシック" pitchFamily="-65" charset="-128"/>
                          <a:cs typeface="+mn-cs"/>
                        </a:rPr>
                        <a:t>Actual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200" b="1" i="0" u="none" strike="noStrike" kern="1200" cap="none" normalizeH="0" baseline="0" dirty="0">
                          <a:ln>
                            <a:noFill/>
                          </a:ln>
                          <a:solidFill>
                            <a:srgbClr val="FFFFFF"/>
                          </a:solidFill>
                          <a:effectLst/>
                          <a:latin typeface="+mn-lt"/>
                          <a:ea typeface="ＭＳ Ｐゴシック" pitchFamily="-65" charset="-128"/>
                          <a:cs typeface="+mn-cs"/>
                        </a:rPr>
                        <a:t>Strategic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200" b="1" i="0" u="none" strike="noStrike" kern="1200" cap="none" normalizeH="0" baseline="0" dirty="0">
                          <a:ln>
                            <a:noFill/>
                          </a:ln>
                          <a:solidFill>
                            <a:srgbClr val="FFFFFF"/>
                          </a:solidFill>
                          <a:effectLst/>
                          <a:latin typeface="+mn-lt"/>
                          <a:ea typeface="ＭＳ Ｐゴシック" pitchFamily="-65" charset="-128"/>
                          <a:cs typeface="+mn-cs"/>
                        </a:rPr>
                        <a:t>Difference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0"/>
                  </a:ext>
                </a:extLst>
              </a:tr>
              <a:tr h="238660">
                <a:tc>
                  <a:txBody>
                    <a:bodyPr/>
                    <a:lstStyle/>
                    <a:p>
                      <a:pPr algn="l" rtl="0" fontAlgn="b"/>
                      <a:r>
                        <a:rPr lang="en-AU" sz="1200" b="1" kern="1200" dirty="0">
                          <a:solidFill>
                            <a:schemeClr val="tx1"/>
                          </a:solidFill>
                          <a:latin typeface="+mn-lt"/>
                          <a:ea typeface="+mn-ea"/>
                          <a:cs typeface="Arial" pitchFamily="34" charset="0"/>
                        </a:rPr>
                        <a:t>Australian shares</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30.9</a:t>
                      </a:r>
                    </a:p>
                  </a:txBody>
                  <a:tcPr marL="5443" marR="5443" marT="5443"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31</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-0.1</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1"/>
                  </a:ext>
                </a:extLst>
              </a:tr>
              <a:tr h="238660">
                <a:tc>
                  <a:txBody>
                    <a:bodyPr/>
                    <a:lstStyle/>
                    <a:p>
                      <a:pPr algn="l" rtl="0" fontAlgn="b"/>
                      <a:r>
                        <a:rPr lang="en-AU" sz="1200" b="1" kern="1200" dirty="0">
                          <a:solidFill>
                            <a:schemeClr val="tx1"/>
                          </a:solidFill>
                          <a:latin typeface="+mn-lt"/>
                          <a:ea typeface="+mn-ea"/>
                          <a:cs typeface="Arial" pitchFamily="34" charset="0"/>
                        </a:rPr>
                        <a:t>Global shares</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37.5</a:t>
                      </a:r>
                    </a:p>
                  </a:txBody>
                  <a:tcPr marL="5443" marR="5443" marT="5443"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38</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-0.5</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604790740"/>
                  </a:ext>
                </a:extLst>
              </a:tr>
              <a:tr h="238660">
                <a:tc>
                  <a:txBody>
                    <a:bodyPr/>
                    <a:lstStyle/>
                    <a:p>
                      <a:pPr algn="l" rtl="0" fontAlgn="b"/>
                      <a:r>
                        <a:rPr lang="en-AU" sz="1100" kern="1200" dirty="0">
                          <a:solidFill>
                            <a:schemeClr val="tx1"/>
                          </a:solidFill>
                          <a:latin typeface="+mn-lt"/>
                          <a:ea typeface="+mn-ea"/>
                          <a:cs typeface="Arial" pitchFamily="34" charset="0"/>
                        </a:rPr>
                        <a:t>Global shares (unhedged)</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21.9</a:t>
                      </a:r>
                    </a:p>
                  </a:txBody>
                  <a:tcPr marL="5443" marR="5443" marT="5443"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22</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238660">
                <a:tc>
                  <a:txBody>
                    <a:bodyPr/>
                    <a:lstStyle/>
                    <a:p>
                      <a:pPr algn="l" rtl="0" fontAlgn="b"/>
                      <a:r>
                        <a:rPr lang="en-AU" sz="1100" kern="1200" dirty="0">
                          <a:solidFill>
                            <a:schemeClr val="tx1"/>
                          </a:solidFill>
                          <a:latin typeface="+mn-lt"/>
                          <a:ea typeface="+mn-ea"/>
                          <a:cs typeface="Arial" pitchFamily="34" charset="0"/>
                        </a:rPr>
                        <a:t>Global shares (hedged)</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15.6</a:t>
                      </a:r>
                    </a:p>
                  </a:txBody>
                  <a:tcPr marL="5443" marR="5443" marT="5443"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16</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-0.4</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238660">
                <a:tc>
                  <a:txBody>
                    <a:bodyPr/>
                    <a:lstStyle/>
                    <a:p>
                      <a:pPr marL="0" algn="l" defTabSz="914332" rtl="0" eaLnBrk="1" fontAlgn="b" latinLnBrk="0" hangingPunct="1"/>
                      <a:r>
                        <a:rPr lang="en-AU" sz="1200" b="1" kern="1200" dirty="0">
                          <a:solidFill>
                            <a:schemeClr val="tx1"/>
                          </a:solidFill>
                          <a:latin typeface="+mn-lt"/>
                          <a:ea typeface="+mn-ea"/>
                          <a:cs typeface="Arial" pitchFamily="34" charset="0"/>
                        </a:rPr>
                        <a:t>Property</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5.8</a:t>
                      </a:r>
                    </a:p>
                  </a:txBody>
                  <a:tcPr marL="5443" marR="5443" marT="5443"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7</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-1.2</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857239175"/>
                  </a:ext>
                </a:extLst>
              </a:tr>
              <a:tr h="238660">
                <a:tc>
                  <a:txBody>
                    <a:bodyPr/>
                    <a:lstStyle/>
                    <a:p>
                      <a:pPr marL="0" algn="l" defTabSz="914332" rtl="0" eaLnBrk="1" fontAlgn="b" latinLnBrk="0" hangingPunct="1"/>
                      <a:r>
                        <a:rPr lang="en-AU" sz="1100" kern="1200" dirty="0">
                          <a:solidFill>
                            <a:schemeClr val="tx1"/>
                          </a:solidFill>
                          <a:latin typeface="+mn-lt"/>
                          <a:ea typeface="+mn-ea"/>
                          <a:cs typeface="Arial" pitchFamily="34" charset="0"/>
                        </a:rPr>
                        <a:t>Unlisted property</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2.9</a:t>
                      </a:r>
                    </a:p>
                  </a:txBody>
                  <a:tcPr marL="5443" marR="5443" marT="5443"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4</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974361812"/>
                  </a:ext>
                </a:extLst>
              </a:tr>
              <a:tr h="238660">
                <a:tc>
                  <a:txBody>
                    <a:bodyPr/>
                    <a:lstStyle/>
                    <a:p>
                      <a:pPr algn="l" rtl="0" fontAlgn="b"/>
                      <a:r>
                        <a:rPr lang="en-AU" sz="1100" kern="1200" dirty="0">
                          <a:solidFill>
                            <a:schemeClr val="tx1"/>
                          </a:solidFill>
                          <a:latin typeface="+mn-lt"/>
                          <a:ea typeface="+mn-ea"/>
                          <a:cs typeface="Arial" pitchFamily="34" charset="0"/>
                        </a:rPr>
                        <a:t>Listed property</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2.9</a:t>
                      </a:r>
                    </a:p>
                  </a:txBody>
                  <a:tcPr marL="5443" marR="5443" marT="5443"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3</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581016764"/>
                  </a:ext>
                </a:extLst>
              </a:tr>
              <a:tr h="238660">
                <a:tc>
                  <a:txBody>
                    <a:bodyPr/>
                    <a:lstStyle/>
                    <a:p>
                      <a:pPr marL="0" algn="l" defTabSz="914332" rtl="0" eaLnBrk="1" fontAlgn="b" latinLnBrk="0" hangingPunct="1"/>
                      <a:r>
                        <a:rPr lang="en-AU" sz="1200" b="1" kern="1200" dirty="0">
                          <a:solidFill>
                            <a:schemeClr val="tx1"/>
                          </a:solidFill>
                          <a:latin typeface="+mn-lt"/>
                          <a:ea typeface="+mn-ea"/>
                          <a:cs typeface="Arial" pitchFamily="34" charset="0"/>
                        </a:rPr>
                        <a:t>Infrastructure</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3.7</a:t>
                      </a:r>
                    </a:p>
                  </a:txBody>
                  <a:tcPr marL="5443" marR="5443" marT="5443"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4</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-0.3</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257641159"/>
                  </a:ext>
                </a:extLst>
              </a:tr>
              <a:tr h="238660">
                <a:tc>
                  <a:txBody>
                    <a:bodyPr/>
                    <a:lstStyle/>
                    <a:p>
                      <a:pPr marL="0" algn="l" defTabSz="914332" rtl="0" eaLnBrk="1" fontAlgn="b" latinLnBrk="0" hangingPunct="1"/>
                      <a:r>
                        <a:rPr lang="en-AU" sz="1100" kern="1200" dirty="0">
                          <a:solidFill>
                            <a:schemeClr val="tx1"/>
                          </a:solidFill>
                          <a:latin typeface="+mn-lt"/>
                          <a:ea typeface="+mn-ea"/>
                          <a:cs typeface="Arial" pitchFamily="34" charset="0"/>
                        </a:rPr>
                        <a:t>Unlisted infrastructure</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1.8</a:t>
                      </a:r>
                    </a:p>
                  </a:txBody>
                  <a:tcPr marL="5443" marR="5443" marT="5443"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-0.2</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120541737"/>
                  </a:ext>
                </a:extLst>
              </a:tr>
              <a:tr h="238660">
                <a:tc>
                  <a:txBody>
                    <a:bodyPr/>
                    <a:lstStyle/>
                    <a:p>
                      <a:pPr algn="l" rtl="0" fontAlgn="b"/>
                      <a:r>
                        <a:rPr lang="en-AU" sz="1100" kern="1200" dirty="0">
                          <a:solidFill>
                            <a:schemeClr val="tx1"/>
                          </a:solidFill>
                          <a:latin typeface="+mn-lt"/>
                          <a:ea typeface="+mn-ea"/>
                          <a:cs typeface="Arial" pitchFamily="34" charset="0"/>
                        </a:rPr>
                        <a:t>Listed infrastructure</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1.9</a:t>
                      </a:r>
                    </a:p>
                  </a:txBody>
                  <a:tcPr marL="5443" marR="5443" marT="5443"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835963899"/>
                  </a:ext>
                </a:extLst>
              </a:tr>
              <a:tr h="238660">
                <a:tc>
                  <a:txBody>
                    <a:bodyPr/>
                    <a:lstStyle/>
                    <a:p>
                      <a:pPr marL="0" algn="l" defTabSz="914332" rtl="0" eaLnBrk="1" fontAlgn="b" latinLnBrk="0" hangingPunct="1"/>
                      <a:r>
                        <a:rPr lang="en-AU" sz="1200" b="1" kern="1200" dirty="0">
                          <a:solidFill>
                            <a:schemeClr val="tx1"/>
                          </a:solidFill>
                          <a:latin typeface="+mn-lt"/>
                          <a:ea typeface="+mn-ea"/>
                          <a:cs typeface="Arial" pitchFamily="34" charset="0"/>
                        </a:rPr>
                        <a:t>Alternatives</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9.4</a:t>
                      </a:r>
                    </a:p>
                  </a:txBody>
                  <a:tcPr marL="5443" marR="5443" marT="5443"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8</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1.4</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407455967"/>
                  </a:ext>
                </a:extLst>
              </a:tr>
              <a:tr h="238660">
                <a:tc>
                  <a:txBody>
                    <a:bodyPr/>
                    <a:lstStyle/>
                    <a:p>
                      <a:pPr marL="0" algn="l" defTabSz="914332" rtl="0" eaLnBrk="1" fontAlgn="b" latinLnBrk="0" hangingPunct="1"/>
                      <a:r>
                        <a:rPr lang="en-AU" sz="1100" kern="1200" dirty="0">
                          <a:solidFill>
                            <a:schemeClr val="tx1"/>
                          </a:solidFill>
                          <a:latin typeface="+mn-lt"/>
                          <a:ea typeface="+mn-ea"/>
                          <a:cs typeface="Arial" pitchFamily="34" charset="0"/>
                        </a:rPr>
                        <a:t>Private equity</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5.6</a:t>
                      </a:r>
                    </a:p>
                  </a:txBody>
                  <a:tcPr marL="5443" marR="5443" marT="5443"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6</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-0.4</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414377015"/>
                  </a:ext>
                </a:extLst>
              </a:tr>
              <a:tr h="238660">
                <a:tc>
                  <a:txBody>
                    <a:bodyPr/>
                    <a:lstStyle/>
                    <a:p>
                      <a:pPr algn="l" rtl="0" fontAlgn="ctr"/>
                      <a:r>
                        <a:rPr lang="en-AU" sz="1100" b="0" i="0" u="none" strike="noStrike" dirty="0">
                          <a:solidFill>
                            <a:srgbClr val="000000"/>
                          </a:solidFill>
                          <a:effectLst/>
                          <a:latin typeface="Arial" panose="020B0604020202020204" pitchFamily="34" charset="0"/>
                        </a:rPr>
                        <a:t>Real return strategy</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2.6</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2</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0.6</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197300769"/>
                  </a:ext>
                </a:extLst>
              </a:tr>
              <a:tr h="238660">
                <a:tc>
                  <a:txBody>
                    <a:bodyPr/>
                    <a:lstStyle/>
                    <a:p>
                      <a:pPr algn="l" rtl="0" fontAlgn="ctr"/>
                      <a:r>
                        <a:rPr lang="en-AU" sz="1100" b="0" i="0" u="none" strike="noStrike" dirty="0">
                          <a:solidFill>
                            <a:srgbClr val="000000"/>
                          </a:solidFill>
                          <a:effectLst/>
                          <a:latin typeface="Arial" panose="020B0604020202020204" pitchFamily="34" charset="0"/>
                        </a:rPr>
                        <a:t>Derivatives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1.2</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 -</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1.2</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431081136"/>
                  </a:ext>
                </a:extLst>
              </a:tr>
              <a:tr h="238660">
                <a:tc>
                  <a:txBody>
                    <a:bodyPr/>
                    <a:lstStyle/>
                    <a:p>
                      <a:pPr algn="l" rtl="0" fontAlgn="ctr"/>
                      <a:r>
                        <a:rPr lang="en-AU" sz="1200" b="1" i="0" u="none" strike="noStrike" dirty="0">
                          <a:solidFill>
                            <a:srgbClr val="000000"/>
                          </a:solidFill>
                          <a:effectLst/>
                          <a:latin typeface="Arial" panose="020B0604020202020204" pitchFamily="34" charset="0"/>
                        </a:rPr>
                        <a:t>Fixed income</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11.3</a:t>
                      </a:r>
                    </a:p>
                  </a:txBody>
                  <a:tcPr marL="5443" marR="5443" marT="5443" marB="0" anchor="ctr">
                    <a:solidFill>
                      <a:srgbClr val="E7E9E9"/>
                    </a:solidFill>
                  </a:tcPr>
                </a:tc>
                <a:tc>
                  <a:txBody>
                    <a:bodyPr/>
                    <a:lstStyle/>
                    <a:p>
                      <a:pPr algn="ctr" rtl="0" fontAlgn="ctr"/>
                      <a:r>
                        <a:rPr lang="en-AU" sz="1200" b="1" i="0" u="none" strike="noStrike" dirty="0">
                          <a:solidFill>
                            <a:srgbClr val="000000"/>
                          </a:solidFill>
                          <a:effectLst/>
                          <a:latin typeface="Arial" panose="020B0604020202020204" pitchFamily="34" charset="0"/>
                        </a:rPr>
                        <a:t>10</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1.3</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821491734"/>
                  </a:ext>
                </a:extLst>
              </a:tr>
              <a:tr h="238660">
                <a:tc>
                  <a:txBody>
                    <a:bodyPr/>
                    <a:lstStyle/>
                    <a:p>
                      <a:pPr algn="l" rtl="0" fontAlgn="ctr"/>
                      <a:r>
                        <a:rPr lang="en-AU" sz="1100" b="0" i="0" u="none" strike="noStrike" dirty="0">
                          <a:solidFill>
                            <a:srgbClr val="000000"/>
                          </a:solidFill>
                          <a:effectLst/>
                          <a:latin typeface="Arial" panose="020B0604020202020204" pitchFamily="34" charset="0"/>
                        </a:rPr>
                        <a:t>All maturities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2.9</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4</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233421419"/>
                  </a:ext>
                </a:extLst>
              </a:tr>
              <a:tr h="238660">
                <a:tc>
                  <a:txBody>
                    <a:bodyPr/>
                    <a:lstStyle/>
                    <a:p>
                      <a:pPr algn="l" rtl="0" fontAlgn="ctr"/>
                      <a:r>
                        <a:rPr lang="en-AU" sz="1100" b="0" i="0" u="none" strike="noStrike" dirty="0">
                          <a:solidFill>
                            <a:srgbClr val="000000"/>
                          </a:solidFill>
                          <a:effectLst/>
                          <a:latin typeface="Arial" panose="020B0604020202020204" pitchFamily="34" charset="0"/>
                        </a:rPr>
                        <a:t>High yield bonds and loans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1.9</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2</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854102800"/>
                  </a:ext>
                </a:extLst>
              </a:tr>
              <a:tr h="238660">
                <a:tc>
                  <a:txBody>
                    <a:bodyPr/>
                    <a:lstStyle/>
                    <a:p>
                      <a:pPr algn="l" rtl="0" fontAlgn="ctr"/>
                      <a:r>
                        <a:rPr lang="en-AU" sz="1100" b="0" i="0" u="none" strike="noStrike" dirty="0">
                          <a:solidFill>
                            <a:srgbClr val="000000"/>
                          </a:solidFill>
                          <a:effectLst/>
                          <a:latin typeface="Arial" panose="020B0604020202020204" pitchFamily="34" charset="0"/>
                        </a:rPr>
                        <a:t>Private debt</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2.1</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1</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932379624"/>
                  </a:ext>
                </a:extLst>
              </a:tr>
              <a:tr h="238660">
                <a:tc>
                  <a:txBody>
                    <a:bodyPr/>
                    <a:lstStyle/>
                    <a:p>
                      <a:pPr algn="l" rtl="0" fontAlgn="ctr"/>
                      <a:r>
                        <a:rPr lang="en-AU" sz="1100" b="0" i="0" u="none" strike="noStrike" dirty="0">
                          <a:solidFill>
                            <a:srgbClr val="000000"/>
                          </a:solidFill>
                          <a:effectLst/>
                          <a:latin typeface="Arial" panose="020B0604020202020204" pitchFamily="34" charset="0"/>
                        </a:rPr>
                        <a:t>MLC opportunistic capital solutions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3.3</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2</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1.3</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888314004"/>
                  </a:ext>
                </a:extLst>
              </a:tr>
              <a:tr h="238660">
                <a:tc>
                  <a:txBody>
                    <a:bodyPr/>
                    <a:lstStyle/>
                    <a:p>
                      <a:pPr algn="l" rtl="0" fontAlgn="ctr"/>
                      <a:r>
                        <a:rPr lang="en-AU" sz="1100" b="0" i="0" u="none" strike="noStrike" dirty="0">
                          <a:solidFill>
                            <a:srgbClr val="000000"/>
                          </a:solidFill>
                          <a:effectLst/>
                          <a:latin typeface="Arial" panose="020B0604020202020204" pitchFamily="34" charset="0"/>
                        </a:rPr>
                        <a:t>Insurance-related investments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1.1</a:t>
                      </a:r>
                    </a:p>
                  </a:txBody>
                  <a:tcPr marL="5443" marR="5443" marT="5443" marB="0" anchor="ctr">
                    <a:solidFill>
                      <a:schemeClr val="bg1"/>
                    </a:solidFill>
                  </a:tcPr>
                </a:tc>
                <a:tc>
                  <a:txBody>
                    <a:bodyPr/>
                    <a:lstStyle/>
                    <a:p>
                      <a:pPr algn="ctr" rtl="0" fontAlgn="ctr"/>
                      <a:r>
                        <a:rPr lang="en-AU" sz="1100" b="0" i="0" u="none" strike="noStrike" dirty="0">
                          <a:solidFill>
                            <a:srgbClr val="000000"/>
                          </a:solidFill>
                          <a:effectLst/>
                          <a:latin typeface="Arial" panose="020B0604020202020204" pitchFamily="34" charset="0"/>
                        </a:rPr>
                        <a:t>1</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159010286"/>
                  </a:ext>
                </a:extLst>
              </a:tr>
              <a:tr h="238660">
                <a:tc>
                  <a:txBody>
                    <a:bodyPr/>
                    <a:lstStyle/>
                    <a:p>
                      <a:pPr algn="l" rtl="0" fontAlgn="ctr"/>
                      <a:r>
                        <a:rPr lang="en-AU" sz="1200" b="1" i="0" u="none" strike="noStrike" dirty="0">
                          <a:solidFill>
                            <a:srgbClr val="000000"/>
                          </a:solidFill>
                          <a:effectLst/>
                          <a:latin typeface="Arial" panose="020B0604020202020204" pitchFamily="34" charset="0"/>
                        </a:rPr>
                        <a:t>Cash</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1.3</a:t>
                      </a:r>
                    </a:p>
                  </a:txBody>
                  <a:tcPr marL="5443" marR="5443" marT="5443" marB="0" anchor="ctr">
                    <a:solidFill>
                      <a:srgbClr val="E7E9E9"/>
                    </a:solidFill>
                  </a:tcPr>
                </a:tc>
                <a:tc>
                  <a:txBody>
                    <a:bodyPr/>
                    <a:lstStyle/>
                    <a:p>
                      <a:pPr algn="ctr" rtl="0" fontAlgn="ctr"/>
                      <a:r>
                        <a:rPr lang="en-AU" sz="1200" b="1" i="0" u="none" strike="noStrike" dirty="0">
                          <a:solidFill>
                            <a:srgbClr val="000000"/>
                          </a:solidFill>
                          <a:effectLst/>
                          <a:latin typeface="Arial" panose="020B0604020202020204" pitchFamily="34" charset="0"/>
                        </a:rPr>
                        <a:t>2</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-0.7</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625284165"/>
                  </a:ext>
                </a:extLst>
              </a:tr>
            </a:tbl>
          </a:graphicData>
        </a:graphic>
      </p:graphicFrame>
      <p:sp>
        <p:nvSpPr>
          <p:cNvPr id="7" name="Text Box 4">
            <a:extLst>
              <a:ext uri="{FF2B5EF4-FFF2-40B4-BE49-F238E27FC236}">
                <a16:creationId xmlns:a16="http://schemas.microsoft.com/office/drawing/2014/main" id="{387C81E1-2D00-4496-B8A9-6187153A59E8}"/>
              </a:ext>
            </a:extLst>
          </p:cNvPr>
          <p:cNvSpPr txBox="1">
            <a:spLocks noChangeArrowheads="1"/>
          </p:cNvSpPr>
          <p:nvPr/>
        </p:nvSpPr>
        <p:spPr bwMode="auto">
          <a:xfrm>
            <a:off x="6288949" y="6670854"/>
            <a:ext cx="272492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a:t>
            </a:r>
            <a:r>
              <a:rPr kumimoji="0" lang="en-AU"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MLC Asset Management Services Limited.</a:t>
            </a:r>
          </a:p>
        </p:txBody>
      </p:sp>
    </p:spTree>
    <p:extLst>
      <p:ext uri="{BB962C8B-B14F-4D97-AF65-F5344CB8AC3E}">
        <p14:creationId xmlns:p14="http://schemas.microsoft.com/office/powerpoint/2010/main" val="13890937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27B627-236D-525A-2527-35D99584CB00}"/>
              </a:ext>
            </a:extLst>
          </p:cNvPr>
          <p:cNvSpPr/>
          <p:nvPr/>
        </p:nvSpPr>
        <p:spPr>
          <a:xfrm>
            <a:off x="0" y="1116531"/>
            <a:ext cx="12192000" cy="57414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5588252-E579-4F8F-AD68-C427416D0702}"/>
              </a:ext>
            </a:extLst>
          </p:cNvPr>
          <p:cNvSpPr>
            <a:spLocks noGrp="1"/>
          </p:cNvSpPr>
          <p:nvPr>
            <p:ph type="sldNum" sz="quarter" idx="12"/>
          </p:nvPr>
        </p:nvSpPr>
        <p:spPr>
          <a:xfrm>
            <a:off x="11820525" y="6580814"/>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266884" y="397763"/>
            <a:ext cx="5476369" cy="516637"/>
          </a:xfrm>
        </p:spPr>
        <p:txBody>
          <a:bodyPr/>
          <a:lstStyle/>
          <a:p>
            <a:r>
              <a:rPr lang="en-AU" sz="2400" dirty="0">
                <a:solidFill>
                  <a:schemeClr val="tx1"/>
                </a:solidFill>
                <a:latin typeface="Arial" charset="0"/>
                <a:cs typeface="Arial" charset="0"/>
              </a:rPr>
              <a:t>MLC MultiActive – High Growth</a:t>
            </a:r>
            <a:endParaRPr lang="en-AU" sz="2400" dirty="0">
              <a:solidFill>
                <a:schemeClr val="tx1"/>
              </a:solidFill>
            </a:endParaRPr>
          </a:p>
        </p:txBody>
      </p:sp>
      <p:graphicFrame>
        <p:nvGraphicFramePr>
          <p:cNvPr id="9" name="Table 8">
            <a:extLst>
              <a:ext uri="{FF2B5EF4-FFF2-40B4-BE49-F238E27FC236}">
                <a16:creationId xmlns:a16="http://schemas.microsoft.com/office/drawing/2014/main" id="{95DA3864-6D39-4A33-ABBB-0B550D3F94C5}"/>
              </a:ext>
            </a:extLst>
          </p:cNvPr>
          <p:cNvGraphicFramePr>
            <a:graphicFrameLocks noGrp="1"/>
          </p:cNvGraphicFramePr>
          <p:nvPr>
            <p:extLst>
              <p:ext uri="{D42A27DB-BD31-4B8C-83A1-F6EECF244321}">
                <p14:modId xmlns:p14="http://schemas.microsoft.com/office/powerpoint/2010/main" val="3027640707"/>
              </p:ext>
            </p:extLst>
          </p:nvPr>
        </p:nvGraphicFramePr>
        <p:xfrm>
          <a:off x="228784" y="1359450"/>
          <a:ext cx="5893914" cy="4024800"/>
        </p:xfrm>
        <a:graphic>
          <a:graphicData uri="http://schemas.openxmlformats.org/drawingml/2006/table">
            <a:tbl>
              <a:tblPr firstRow="1" bandRow="1">
                <a:tableStyleId>{7DF18680-E054-41AD-8BC1-D1AEF772440D}</a:tableStyleId>
              </a:tblPr>
              <a:tblGrid>
                <a:gridCol w="2399744">
                  <a:extLst>
                    <a:ext uri="{9D8B030D-6E8A-4147-A177-3AD203B41FA5}">
                      <a16:colId xmlns:a16="http://schemas.microsoft.com/office/drawing/2014/main" val="20000"/>
                    </a:ext>
                  </a:extLst>
                </a:gridCol>
                <a:gridCol w="1118170">
                  <a:extLst>
                    <a:ext uri="{9D8B030D-6E8A-4147-A177-3AD203B41FA5}">
                      <a16:colId xmlns:a16="http://schemas.microsoft.com/office/drawing/2014/main" val="3149987986"/>
                    </a:ext>
                  </a:extLst>
                </a:gridCol>
                <a:gridCol w="1188000">
                  <a:extLst>
                    <a:ext uri="{9D8B030D-6E8A-4147-A177-3AD203B41FA5}">
                      <a16:colId xmlns:a16="http://schemas.microsoft.com/office/drawing/2014/main" val="2676959586"/>
                    </a:ext>
                  </a:extLst>
                </a:gridCol>
                <a:gridCol w="1188000">
                  <a:extLst>
                    <a:ext uri="{9D8B030D-6E8A-4147-A177-3AD203B41FA5}">
                      <a16:colId xmlns:a16="http://schemas.microsoft.com/office/drawing/2014/main" val="3942467060"/>
                    </a:ext>
                  </a:extLst>
                </a:gridCol>
              </a:tblGrid>
              <a:tr h="648000">
                <a:tc>
                  <a:txBody>
                    <a:bodyPr/>
                    <a:lstStyle/>
                    <a:p>
                      <a:pPr marL="0"/>
                      <a:r>
                        <a:rPr kumimoji="0" lang="en-US" altLang="en-US" sz="1300" b="1" i="0" u="none" strike="noStrike" kern="1200" cap="none" normalizeH="0" baseline="0" dirty="0">
                          <a:ln>
                            <a:noFill/>
                          </a:ln>
                          <a:solidFill>
                            <a:srgbClr val="FFFFFF"/>
                          </a:solidFill>
                          <a:effectLst/>
                          <a:latin typeface="+mn-lt"/>
                          <a:ea typeface="ＭＳ Ｐゴシック" pitchFamily="-65" charset="-128"/>
                          <a:cs typeface="+mn-cs"/>
                        </a:rPr>
                        <a:t>Asset allocation</a:t>
                      </a:r>
                    </a:p>
                    <a:p>
                      <a:pPr marL="0"/>
                      <a:r>
                        <a:rPr kumimoji="0" lang="en-US" sz="1300" b="0" i="0" u="none" strike="noStrike" kern="1200" cap="none" normalizeH="0" baseline="0" dirty="0">
                          <a:ln>
                            <a:noFill/>
                          </a:ln>
                          <a:solidFill>
                            <a:srgbClr val="FFFFFF"/>
                          </a:solidFill>
                          <a:effectLst/>
                          <a:latin typeface="+mn-lt"/>
                          <a:ea typeface="ＭＳ Ｐゴシック" pitchFamily="-65" charset="-128"/>
                          <a:cs typeface="+mn-cs"/>
                        </a:rPr>
                        <a:t>31 March 2025</a:t>
                      </a:r>
                      <a:endParaRPr kumimoji="0" lang="en-AU" sz="1300" b="0" i="0" u="none" strike="noStrike" kern="1200" cap="none" normalizeH="0" baseline="0" dirty="0">
                        <a:ln>
                          <a:noFill/>
                        </a:ln>
                        <a:solidFill>
                          <a:srgbClr val="FFFFFF"/>
                        </a:solidFill>
                        <a:effectLst/>
                        <a:latin typeface="+mn-lt"/>
                        <a:ea typeface="ＭＳ Ｐゴシック" pitchFamily="-65" charset="-128"/>
                        <a:cs typeface="+mn-cs"/>
                      </a:endParaRPr>
                    </a:p>
                  </a:txBody>
                  <a:tcPr marL="121944" marR="1219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300" b="1" i="0" u="none" strike="noStrike" kern="1200" cap="none" normalizeH="0" baseline="0" dirty="0">
                          <a:ln>
                            <a:noFill/>
                          </a:ln>
                          <a:solidFill>
                            <a:srgbClr val="FFFFFF"/>
                          </a:solidFill>
                          <a:effectLst/>
                          <a:latin typeface="+mn-lt"/>
                          <a:ea typeface="ＭＳ Ｐゴシック" pitchFamily="-65" charset="-128"/>
                          <a:cs typeface="+mn-cs"/>
                        </a:rPr>
                        <a:t>Actual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300" b="1" i="0" u="none" strike="noStrike" kern="1200" cap="none" normalizeH="0" baseline="0" dirty="0">
                          <a:ln>
                            <a:noFill/>
                          </a:ln>
                          <a:solidFill>
                            <a:srgbClr val="FFFFFF"/>
                          </a:solidFill>
                          <a:effectLst/>
                          <a:latin typeface="+mn-lt"/>
                          <a:ea typeface="ＭＳ Ｐゴシック" pitchFamily="-65" charset="-128"/>
                          <a:cs typeface="+mn-cs"/>
                        </a:rPr>
                        <a:t>Strategic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300" b="1" i="0" u="none" strike="noStrike" kern="1200" cap="none" normalizeH="0" baseline="0" dirty="0">
                          <a:ln>
                            <a:noFill/>
                          </a:ln>
                          <a:solidFill>
                            <a:srgbClr val="FFFFFF"/>
                          </a:solidFill>
                          <a:effectLst/>
                          <a:latin typeface="+mn-lt"/>
                          <a:ea typeface="ＭＳ Ｐゴシック" pitchFamily="-65" charset="-128"/>
                          <a:cs typeface="+mn-cs"/>
                        </a:rPr>
                        <a:t>Difference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0"/>
                  </a:ext>
                </a:extLst>
              </a:tr>
              <a:tr h="241200">
                <a:tc>
                  <a:txBody>
                    <a:bodyPr/>
                    <a:lstStyle/>
                    <a:p>
                      <a:pPr algn="l" rtl="0" fontAlgn="ctr"/>
                      <a:r>
                        <a:rPr lang="en-AU" sz="1300" b="1" i="0" u="none" strike="noStrike" dirty="0">
                          <a:solidFill>
                            <a:srgbClr val="000000"/>
                          </a:solidFill>
                          <a:effectLst/>
                          <a:latin typeface="Arial" panose="020B0604020202020204" pitchFamily="34" charset="0"/>
                        </a:rPr>
                        <a:t>Australian shares</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36.7</a:t>
                      </a:r>
                    </a:p>
                  </a:txBody>
                  <a:tcPr marL="5443" marR="5443" marT="5443" marB="0" anchor="ctr">
                    <a:solidFill>
                      <a:srgbClr val="E7E9E9"/>
                    </a:solidFill>
                  </a:tcPr>
                </a:tc>
                <a:tc>
                  <a:txBody>
                    <a:bodyPr/>
                    <a:lstStyle/>
                    <a:p>
                      <a:pPr algn="ctr" fontAlgn="b"/>
                      <a:r>
                        <a:rPr lang="en-AU" sz="1300" b="1" i="0" u="none" strike="noStrike" dirty="0">
                          <a:solidFill>
                            <a:srgbClr val="000000"/>
                          </a:solidFill>
                          <a:effectLst/>
                          <a:latin typeface="Arial" panose="020B0604020202020204" pitchFamily="34" charset="0"/>
                        </a:rPr>
                        <a:t>37</a:t>
                      </a:r>
                    </a:p>
                  </a:txBody>
                  <a:tcPr marL="6350" marR="6350" marT="6350" marB="0" anchor="ctr">
                    <a:solidFill>
                      <a:srgbClr val="E7E9E9"/>
                    </a:solidFill>
                  </a:tcPr>
                </a:tc>
                <a:tc>
                  <a:txBody>
                    <a:bodyPr/>
                    <a:lstStyle/>
                    <a:p>
                      <a:pPr algn="ctr" rtl="0" fontAlgn="b"/>
                      <a:r>
                        <a:rPr lang="en-AU" sz="1200" b="1" i="0" u="none" strike="noStrike">
                          <a:solidFill>
                            <a:srgbClr val="000000"/>
                          </a:solidFill>
                          <a:effectLst/>
                          <a:latin typeface="Arial" panose="020B0604020202020204" pitchFamily="34" charset="0"/>
                        </a:rPr>
                        <a:t>-0.3</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1"/>
                  </a:ext>
                </a:extLst>
              </a:tr>
              <a:tr h="241200">
                <a:tc>
                  <a:txBody>
                    <a:bodyPr/>
                    <a:lstStyle/>
                    <a:p>
                      <a:pPr algn="l" rtl="0" fontAlgn="ctr"/>
                      <a:r>
                        <a:rPr lang="en-AU" sz="1300" b="1" i="0" u="none" strike="noStrike" dirty="0">
                          <a:solidFill>
                            <a:srgbClr val="000000"/>
                          </a:solidFill>
                          <a:effectLst/>
                          <a:latin typeface="Arial" panose="020B0604020202020204" pitchFamily="34" charset="0"/>
                        </a:rPr>
                        <a:t>Global shares</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45.8</a:t>
                      </a:r>
                    </a:p>
                  </a:txBody>
                  <a:tcPr marL="5443" marR="5443" marT="5443" marB="0" anchor="ctr">
                    <a:solidFill>
                      <a:srgbClr val="E7E9E9"/>
                    </a:solidFill>
                  </a:tcPr>
                </a:tc>
                <a:tc>
                  <a:txBody>
                    <a:bodyPr/>
                    <a:lstStyle/>
                    <a:p>
                      <a:pPr algn="ctr" fontAlgn="b"/>
                      <a:r>
                        <a:rPr lang="en-AU" sz="1300" b="1" i="0" u="none" strike="noStrike" dirty="0">
                          <a:solidFill>
                            <a:srgbClr val="000000"/>
                          </a:solidFill>
                          <a:effectLst/>
                          <a:latin typeface="Arial" panose="020B0604020202020204" pitchFamily="34" charset="0"/>
                        </a:rPr>
                        <a:t>45</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0.8</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200128800"/>
                  </a:ext>
                </a:extLst>
              </a:tr>
              <a:tr h="241200">
                <a:tc>
                  <a:txBody>
                    <a:bodyPr/>
                    <a:lstStyle/>
                    <a:p>
                      <a:pPr algn="l" rtl="0" fontAlgn="ctr"/>
                      <a:r>
                        <a:rPr lang="en-AU" sz="1200" b="0" i="0" u="none" strike="noStrike" dirty="0">
                          <a:solidFill>
                            <a:srgbClr val="000000"/>
                          </a:solidFill>
                          <a:effectLst/>
                          <a:latin typeface="Arial" panose="020B0604020202020204" pitchFamily="34" charset="0"/>
                        </a:rPr>
                        <a:t>Global shares (unhedged)</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24.8</a:t>
                      </a:r>
                    </a:p>
                  </a:txBody>
                  <a:tcPr marL="5443" marR="5443" marT="5443" marB="0" anchor="ctr">
                    <a:solidFill>
                      <a:schemeClr val="bg1"/>
                    </a:solidFill>
                  </a:tcPr>
                </a:tc>
                <a:tc>
                  <a:txBody>
                    <a:bodyPr/>
                    <a:lstStyle/>
                    <a:p>
                      <a:pPr algn="ctr" fontAlgn="b"/>
                      <a:r>
                        <a:rPr lang="en-AU" sz="1100" b="0" i="0" u="none" strike="noStrike" dirty="0">
                          <a:solidFill>
                            <a:srgbClr val="000000"/>
                          </a:solidFill>
                          <a:effectLst/>
                          <a:latin typeface="Arial" panose="020B0604020202020204" pitchFamily="34" charset="0"/>
                        </a:rPr>
                        <a:t>24</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0.8</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241200">
                <a:tc>
                  <a:txBody>
                    <a:bodyPr/>
                    <a:lstStyle/>
                    <a:p>
                      <a:pPr algn="l" rtl="0" fontAlgn="ctr"/>
                      <a:r>
                        <a:rPr lang="en-AU" sz="1200" b="0" i="0" u="none" strike="noStrike" dirty="0">
                          <a:solidFill>
                            <a:srgbClr val="000000"/>
                          </a:solidFill>
                          <a:effectLst/>
                          <a:latin typeface="Arial" panose="020B0604020202020204" pitchFamily="34" charset="0"/>
                        </a:rPr>
                        <a:t>Global shares (hedged)</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21.0</a:t>
                      </a:r>
                    </a:p>
                  </a:txBody>
                  <a:tcPr marL="5443" marR="5443" marT="5443" marB="0" anchor="ctr">
                    <a:solidFill>
                      <a:schemeClr val="bg1"/>
                    </a:solidFill>
                  </a:tcPr>
                </a:tc>
                <a:tc>
                  <a:txBody>
                    <a:bodyPr/>
                    <a:lstStyle/>
                    <a:p>
                      <a:pPr algn="ctr" fontAlgn="b"/>
                      <a:r>
                        <a:rPr lang="en-AU" sz="1100" b="0" i="0" u="none" strike="noStrike" dirty="0">
                          <a:solidFill>
                            <a:srgbClr val="000000"/>
                          </a:solidFill>
                          <a:effectLst/>
                          <a:latin typeface="Arial" panose="020B0604020202020204" pitchFamily="34" charset="0"/>
                        </a:rPr>
                        <a:t>21</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241200">
                <a:tc>
                  <a:txBody>
                    <a:bodyPr/>
                    <a:lstStyle/>
                    <a:p>
                      <a:pPr algn="l" rtl="0" fontAlgn="ctr"/>
                      <a:r>
                        <a:rPr lang="en-AU" sz="1300" b="1" i="0" u="none" strike="noStrike" dirty="0">
                          <a:solidFill>
                            <a:srgbClr val="000000"/>
                          </a:solidFill>
                          <a:effectLst/>
                          <a:latin typeface="Arial" panose="020B0604020202020204" pitchFamily="34" charset="0"/>
                        </a:rPr>
                        <a:t>Property</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4.4</a:t>
                      </a:r>
                    </a:p>
                  </a:txBody>
                  <a:tcPr marL="5443" marR="5443" marT="5443" marB="0" anchor="ctr">
                    <a:solidFill>
                      <a:srgbClr val="E7E9E9"/>
                    </a:solidFill>
                  </a:tcPr>
                </a:tc>
                <a:tc>
                  <a:txBody>
                    <a:bodyPr/>
                    <a:lstStyle/>
                    <a:p>
                      <a:pPr algn="ctr" fontAlgn="b"/>
                      <a:r>
                        <a:rPr lang="en-AU" sz="1300" b="1" i="0" u="none" strike="noStrike" dirty="0">
                          <a:solidFill>
                            <a:srgbClr val="000000"/>
                          </a:solidFill>
                          <a:effectLst/>
                          <a:latin typeface="Arial" panose="020B0604020202020204" pitchFamily="34" charset="0"/>
                        </a:rPr>
                        <a:t>7</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-2.6</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2974361812"/>
                  </a:ext>
                </a:extLst>
              </a:tr>
              <a:tr h="241200">
                <a:tc>
                  <a:txBody>
                    <a:bodyPr/>
                    <a:lstStyle/>
                    <a:p>
                      <a:pPr marL="0" algn="l" defTabSz="914332" rtl="0" eaLnBrk="1" fontAlgn="ctr" latinLnBrk="0" hangingPunct="1"/>
                      <a:r>
                        <a:rPr lang="en-AU" sz="1200" b="0" i="0" u="none" strike="noStrike" kern="1200" dirty="0">
                          <a:solidFill>
                            <a:srgbClr val="000000"/>
                          </a:solidFill>
                          <a:effectLst/>
                          <a:latin typeface="Arial" panose="020B0604020202020204" pitchFamily="34" charset="0"/>
                          <a:ea typeface="+mn-ea"/>
                          <a:cs typeface="+mn-cs"/>
                        </a:rPr>
                        <a:t>Unlisted property</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2.1</a:t>
                      </a:r>
                    </a:p>
                  </a:txBody>
                  <a:tcPr marL="5443" marR="5443" marT="5443" marB="0" anchor="ctr">
                    <a:solidFill>
                      <a:schemeClr val="bg1"/>
                    </a:solidFill>
                  </a:tcPr>
                </a:tc>
                <a:tc>
                  <a:txBody>
                    <a:bodyPr/>
                    <a:lstStyle/>
                    <a:p>
                      <a:pPr algn="ctr" fontAlgn="b"/>
                      <a:r>
                        <a:rPr lang="en-AU" sz="1100" b="0" i="0" u="none" strike="noStrike" dirty="0">
                          <a:solidFill>
                            <a:srgbClr val="000000"/>
                          </a:solidFill>
                          <a:effectLst/>
                          <a:latin typeface="Arial" panose="020B0604020202020204" pitchFamily="34" charset="0"/>
                        </a:rPr>
                        <a:t>4</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-1.9</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4"/>
                  </a:ext>
                </a:extLst>
              </a:tr>
              <a:tr h="241200">
                <a:tc>
                  <a:txBody>
                    <a:bodyPr/>
                    <a:lstStyle/>
                    <a:p>
                      <a:pPr marL="0" marR="0" lvl="0" indent="0" algn="l" defTabSz="914332" rtl="0" eaLnBrk="1" fontAlgn="ctr" latinLnBrk="0" hangingPunct="1">
                        <a:lnSpc>
                          <a:spcPct val="100000"/>
                        </a:lnSpc>
                        <a:spcBef>
                          <a:spcPts val="0"/>
                        </a:spcBef>
                        <a:spcAft>
                          <a:spcPts val="0"/>
                        </a:spcAft>
                        <a:buClrTx/>
                        <a:buSzTx/>
                        <a:buFontTx/>
                        <a:buNone/>
                        <a:tabLst/>
                        <a:defRPr/>
                      </a:pPr>
                      <a:r>
                        <a:rPr lang="en-AU" sz="1200" b="0" i="0" u="none" strike="noStrike" kern="1200" dirty="0">
                          <a:solidFill>
                            <a:srgbClr val="000000"/>
                          </a:solidFill>
                          <a:effectLst/>
                          <a:latin typeface="Arial" panose="020B0604020202020204" pitchFamily="34" charset="0"/>
                          <a:ea typeface="+mn-ea"/>
                          <a:cs typeface="+mn-cs"/>
                        </a:rPr>
                        <a:t>Listed property</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2.3</a:t>
                      </a:r>
                    </a:p>
                  </a:txBody>
                  <a:tcPr marL="5443" marR="5443" marT="5443" marB="0" anchor="ctr">
                    <a:solidFill>
                      <a:schemeClr val="bg1"/>
                    </a:solidFill>
                  </a:tcPr>
                </a:tc>
                <a:tc>
                  <a:txBody>
                    <a:bodyPr/>
                    <a:lstStyle/>
                    <a:p>
                      <a:pPr algn="ctr" fontAlgn="b"/>
                      <a:r>
                        <a:rPr lang="en-AU" sz="1100" b="0" i="0" u="none" strike="noStrike" dirty="0">
                          <a:solidFill>
                            <a:srgbClr val="000000"/>
                          </a:solidFill>
                          <a:effectLst/>
                          <a:latin typeface="Arial" panose="020B0604020202020204" pitchFamily="34" charset="0"/>
                        </a:rPr>
                        <a:t>3</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-0.7</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931811167"/>
                  </a:ext>
                </a:extLst>
              </a:tr>
              <a:tr h="241200">
                <a:tc>
                  <a:txBody>
                    <a:bodyPr/>
                    <a:lstStyle/>
                    <a:p>
                      <a:pPr algn="l" rtl="0" fontAlgn="ctr"/>
                      <a:r>
                        <a:rPr lang="en-AU" sz="1300" b="1" i="0" u="none" strike="noStrike" dirty="0">
                          <a:solidFill>
                            <a:srgbClr val="000000"/>
                          </a:solidFill>
                          <a:effectLst/>
                          <a:latin typeface="Arial" panose="020B0604020202020204" pitchFamily="34" charset="0"/>
                        </a:rPr>
                        <a:t>Infrastructure</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2.5</a:t>
                      </a:r>
                    </a:p>
                  </a:txBody>
                  <a:tcPr marL="5443" marR="5443" marT="5443" marB="0" anchor="ctr">
                    <a:solidFill>
                      <a:srgbClr val="E7E9E9"/>
                    </a:solidFill>
                  </a:tcPr>
                </a:tc>
                <a:tc>
                  <a:txBody>
                    <a:bodyPr/>
                    <a:lstStyle/>
                    <a:p>
                      <a:pPr algn="ctr" fontAlgn="b"/>
                      <a:r>
                        <a:rPr lang="en-AU" sz="1300" b="1" i="0" u="none" strike="noStrike" dirty="0">
                          <a:solidFill>
                            <a:srgbClr val="000000"/>
                          </a:solidFill>
                          <a:effectLst/>
                          <a:latin typeface="Arial" panose="020B0604020202020204" pitchFamily="34" charset="0"/>
                        </a:rPr>
                        <a:t>3</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-0.5</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2835963899"/>
                  </a:ext>
                </a:extLst>
              </a:tr>
              <a:tr h="241200">
                <a:tc>
                  <a:txBody>
                    <a:bodyPr/>
                    <a:lstStyle/>
                    <a:p>
                      <a:pPr algn="l" rtl="0" fontAlgn="ctr"/>
                      <a:r>
                        <a:rPr lang="en-AU" sz="1200" b="0" i="0" u="none" strike="noStrike" dirty="0">
                          <a:solidFill>
                            <a:srgbClr val="000000"/>
                          </a:solidFill>
                          <a:effectLst/>
                          <a:latin typeface="Arial" panose="020B0604020202020204" pitchFamily="34" charset="0"/>
                        </a:rPr>
                        <a:t>Listed infrastructure</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2.5</a:t>
                      </a:r>
                    </a:p>
                  </a:txBody>
                  <a:tcPr marL="5443" marR="5443" marT="5443" marB="0" anchor="ctr">
                    <a:solidFill>
                      <a:schemeClr val="bg1"/>
                    </a:solidFill>
                  </a:tcPr>
                </a:tc>
                <a:tc>
                  <a:txBody>
                    <a:bodyPr/>
                    <a:lstStyle/>
                    <a:p>
                      <a:pPr algn="ctr" fontAlgn="b"/>
                      <a:r>
                        <a:rPr lang="en-AU" sz="1100" b="0" i="0" u="none" strike="noStrike" dirty="0">
                          <a:solidFill>
                            <a:srgbClr val="000000"/>
                          </a:solidFill>
                          <a:effectLst/>
                          <a:latin typeface="Arial" panose="020B0604020202020204" pitchFamily="34" charset="0"/>
                        </a:rPr>
                        <a:t>3</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-0.5</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4248348082"/>
                  </a:ext>
                </a:extLst>
              </a:tr>
              <a:tr h="241200">
                <a:tc>
                  <a:txBody>
                    <a:bodyPr/>
                    <a:lstStyle/>
                    <a:p>
                      <a:pPr algn="l" rtl="0" fontAlgn="ctr"/>
                      <a:r>
                        <a:rPr lang="en-AU" sz="1300" b="1" i="0" u="none" strike="noStrike" dirty="0">
                          <a:solidFill>
                            <a:srgbClr val="000000"/>
                          </a:solidFill>
                          <a:effectLst/>
                          <a:latin typeface="Arial" panose="020B0604020202020204" pitchFamily="34" charset="0"/>
                        </a:rPr>
                        <a:t>Alternatives</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9.9</a:t>
                      </a:r>
                    </a:p>
                  </a:txBody>
                  <a:tcPr marL="5443" marR="5443" marT="5443" marB="0" anchor="ctr">
                    <a:solidFill>
                      <a:srgbClr val="E7E9E9"/>
                    </a:solidFill>
                  </a:tcPr>
                </a:tc>
                <a:tc>
                  <a:txBody>
                    <a:bodyPr/>
                    <a:lstStyle/>
                    <a:p>
                      <a:pPr algn="ctr" fontAlgn="b"/>
                      <a:r>
                        <a:rPr lang="en-AU" sz="1300" b="1" i="0" u="none" strike="noStrike" dirty="0">
                          <a:solidFill>
                            <a:srgbClr val="000000"/>
                          </a:solidFill>
                          <a:effectLst/>
                          <a:latin typeface="Arial" panose="020B0604020202020204" pitchFamily="34" charset="0"/>
                        </a:rPr>
                        <a:t>8</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1.9</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2239881621"/>
                  </a:ext>
                </a:extLst>
              </a:tr>
              <a:tr h="241200">
                <a:tc>
                  <a:txBody>
                    <a:bodyPr/>
                    <a:lstStyle/>
                    <a:p>
                      <a:pPr algn="l" rtl="0" fontAlgn="ctr"/>
                      <a:r>
                        <a:rPr lang="en-AU" sz="1200" b="0" i="0" u="none" strike="noStrike" dirty="0">
                          <a:solidFill>
                            <a:srgbClr val="000000"/>
                          </a:solidFill>
                          <a:effectLst/>
                          <a:latin typeface="Arial" panose="020B0604020202020204" pitchFamily="34" charset="0"/>
                        </a:rPr>
                        <a:t>Private equity</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5.4</a:t>
                      </a:r>
                    </a:p>
                  </a:txBody>
                  <a:tcPr marL="5443" marR="5443" marT="5443" marB="0" anchor="ctr">
                    <a:solidFill>
                      <a:schemeClr val="bg1"/>
                    </a:solidFill>
                  </a:tcPr>
                </a:tc>
                <a:tc>
                  <a:txBody>
                    <a:bodyPr/>
                    <a:lstStyle/>
                    <a:p>
                      <a:pPr algn="ctr" fontAlgn="b"/>
                      <a:r>
                        <a:rPr lang="en-AU" sz="1100" b="0" i="0" u="none" strike="noStrike" dirty="0">
                          <a:solidFill>
                            <a:srgbClr val="000000"/>
                          </a:solidFill>
                          <a:effectLst/>
                          <a:latin typeface="Arial" panose="020B0604020202020204" pitchFamily="34" charset="0"/>
                        </a:rPr>
                        <a:t>6</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-0.6</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680718178"/>
                  </a:ext>
                </a:extLst>
              </a:tr>
              <a:tr h="241200">
                <a:tc>
                  <a:txBody>
                    <a:bodyPr/>
                    <a:lstStyle/>
                    <a:p>
                      <a:pPr algn="l" rtl="0" fontAlgn="ctr"/>
                      <a:r>
                        <a:rPr lang="en-AU" sz="1200" b="0" i="0" u="none" strike="noStrike" dirty="0">
                          <a:solidFill>
                            <a:srgbClr val="000000"/>
                          </a:solidFill>
                          <a:effectLst/>
                          <a:latin typeface="Arial" panose="020B0604020202020204" pitchFamily="34" charset="0"/>
                        </a:rPr>
                        <a:t>Real return</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3.3</a:t>
                      </a:r>
                    </a:p>
                  </a:txBody>
                  <a:tcPr marL="5443" marR="5443" marT="5443" marB="0" anchor="ctr">
                    <a:solidFill>
                      <a:schemeClr val="bg1"/>
                    </a:solidFill>
                  </a:tcPr>
                </a:tc>
                <a:tc>
                  <a:txBody>
                    <a:bodyPr/>
                    <a:lstStyle/>
                    <a:p>
                      <a:pPr algn="ctr" fontAlgn="b"/>
                      <a:r>
                        <a:rPr lang="en-AU" sz="1100" b="0" i="0" u="none" strike="noStrike" dirty="0">
                          <a:solidFill>
                            <a:srgbClr val="000000"/>
                          </a:solidFill>
                          <a:effectLst/>
                          <a:latin typeface="Arial" panose="020B0604020202020204" pitchFamily="34" charset="0"/>
                        </a:rPr>
                        <a:t>2</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1.3</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400258322"/>
                  </a:ext>
                </a:extLst>
              </a:tr>
              <a:tr h="241200">
                <a:tc>
                  <a:txBody>
                    <a:bodyPr/>
                    <a:lstStyle/>
                    <a:p>
                      <a:pPr algn="l" rtl="0" fontAlgn="ctr"/>
                      <a:r>
                        <a:rPr lang="en-AU" sz="1200" b="0" i="0" u="none" strike="noStrike" dirty="0">
                          <a:solidFill>
                            <a:srgbClr val="000000"/>
                          </a:solidFill>
                          <a:effectLst/>
                          <a:latin typeface="Arial" panose="020B0604020202020204" pitchFamily="34" charset="0"/>
                        </a:rPr>
                        <a:t>Derivatives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1.2</a:t>
                      </a:r>
                    </a:p>
                  </a:txBody>
                  <a:tcPr marL="5443" marR="5443" marT="5443" marB="0" anchor="ctr">
                    <a:solidFill>
                      <a:schemeClr val="bg1"/>
                    </a:solidFill>
                  </a:tcPr>
                </a:tc>
                <a:tc>
                  <a:txBody>
                    <a:bodyPr/>
                    <a:lstStyle/>
                    <a:p>
                      <a:pPr algn="ctr" fontAlgn="b"/>
                      <a:r>
                        <a:rPr lang="en-AU" sz="1100" b="0" i="0" u="none" strike="noStrike" dirty="0">
                          <a:solidFill>
                            <a:srgbClr val="000000"/>
                          </a:solidFill>
                          <a:effectLst/>
                          <a:latin typeface="Arial" panose="020B0604020202020204" pitchFamily="34" charset="0"/>
                        </a:rPr>
                        <a:t>-</a:t>
                      </a:r>
                    </a:p>
                  </a:txBody>
                  <a:tcPr marL="6350" marR="6350" marT="6350" marB="0" anchor="ctr">
                    <a:solidFill>
                      <a:schemeClr val="bg1"/>
                    </a:solidFill>
                  </a:tcPr>
                </a:tc>
                <a:tc>
                  <a:txBody>
                    <a:bodyPr/>
                    <a:lstStyle/>
                    <a:p>
                      <a:pPr algn="ctr" rtl="0" fontAlgn="b"/>
                      <a:r>
                        <a:rPr lang="en-AU" sz="1100" b="0" i="0" u="none" strike="noStrike" dirty="0">
                          <a:solidFill>
                            <a:srgbClr val="000000"/>
                          </a:solidFill>
                          <a:effectLst/>
                          <a:latin typeface="Arial" panose="020B0604020202020204" pitchFamily="34" charset="0"/>
                        </a:rPr>
                        <a:t>1.2</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167940881"/>
                  </a:ext>
                </a:extLst>
              </a:tr>
              <a:tr h="241200">
                <a:tc>
                  <a:txBody>
                    <a:bodyPr/>
                    <a:lstStyle/>
                    <a:p>
                      <a:pPr algn="l" rtl="0" fontAlgn="ctr"/>
                      <a:r>
                        <a:rPr lang="en-AU" sz="1300" b="1" i="0" u="none" strike="noStrike" dirty="0">
                          <a:solidFill>
                            <a:srgbClr val="000000"/>
                          </a:solidFill>
                          <a:effectLst/>
                          <a:latin typeface="Arial" panose="020B0604020202020204" pitchFamily="34" charset="0"/>
                        </a:rPr>
                        <a:t>Cash</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0.6</a:t>
                      </a:r>
                    </a:p>
                  </a:txBody>
                  <a:tcPr marL="5443" marR="5443" marT="5443" marB="0" anchor="ctr">
                    <a:solidFill>
                      <a:srgbClr val="E7E9E9"/>
                    </a:solidFill>
                  </a:tcPr>
                </a:tc>
                <a:tc>
                  <a:txBody>
                    <a:bodyPr/>
                    <a:lstStyle/>
                    <a:p>
                      <a:pPr algn="ctr" fontAlgn="b"/>
                      <a:r>
                        <a:rPr lang="en-AU" sz="1300" b="1" i="0" u="none" strike="noStrike" dirty="0">
                          <a:solidFill>
                            <a:srgbClr val="000000"/>
                          </a:solidFill>
                          <a:effectLst/>
                          <a:latin typeface="Arial" panose="020B0604020202020204" pitchFamily="34" charset="0"/>
                        </a:rPr>
                        <a:t>-</a:t>
                      </a:r>
                    </a:p>
                  </a:txBody>
                  <a:tcPr marL="6350" marR="6350" marT="6350" marB="0" anchor="ctr">
                    <a:solidFill>
                      <a:srgbClr val="E7E9E9"/>
                    </a:solidFill>
                  </a:tcPr>
                </a:tc>
                <a:tc>
                  <a:txBody>
                    <a:bodyPr/>
                    <a:lstStyle/>
                    <a:p>
                      <a:pPr algn="ctr" rtl="0" fontAlgn="b"/>
                      <a:r>
                        <a:rPr lang="en-AU" sz="1200" b="1" i="0" u="none" strike="noStrike" dirty="0">
                          <a:solidFill>
                            <a:srgbClr val="000000"/>
                          </a:solidFill>
                          <a:effectLst/>
                          <a:latin typeface="Arial" panose="020B0604020202020204" pitchFamily="34" charset="0"/>
                        </a:rPr>
                        <a:t>0.6</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625284165"/>
                  </a:ext>
                </a:extLst>
              </a:tr>
            </a:tbl>
          </a:graphicData>
        </a:graphic>
      </p:graphicFrame>
      <p:sp>
        <p:nvSpPr>
          <p:cNvPr id="7" name="Text Box 4">
            <a:extLst>
              <a:ext uri="{FF2B5EF4-FFF2-40B4-BE49-F238E27FC236}">
                <a16:creationId xmlns:a16="http://schemas.microsoft.com/office/drawing/2014/main" id="{387C81E1-2D00-4496-B8A9-6187153A59E8}"/>
              </a:ext>
            </a:extLst>
          </p:cNvPr>
          <p:cNvSpPr txBox="1">
            <a:spLocks noChangeArrowheads="1"/>
          </p:cNvSpPr>
          <p:nvPr/>
        </p:nvSpPr>
        <p:spPr bwMode="auto">
          <a:xfrm>
            <a:off x="238310" y="6626627"/>
            <a:ext cx="272492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a:t>
            </a:r>
            <a:r>
              <a:rPr kumimoji="0" lang="en-AU"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MLC Asset Management Services Limited.</a:t>
            </a:r>
          </a:p>
        </p:txBody>
      </p:sp>
      <p:sp>
        <p:nvSpPr>
          <p:cNvPr id="2" name="Rectangle 14">
            <a:extLst>
              <a:ext uri="{FF2B5EF4-FFF2-40B4-BE49-F238E27FC236}">
                <a16:creationId xmlns:a16="http://schemas.microsoft.com/office/drawing/2014/main" id="{124B0D96-1C64-D546-06D7-99F11D6D57BE}"/>
              </a:ext>
            </a:extLst>
          </p:cNvPr>
          <p:cNvSpPr>
            <a:spLocks noChangeArrowheads="1"/>
          </p:cNvSpPr>
          <p:nvPr/>
        </p:nvSpPr>
        <p:spPr bwMode="auto">
          <a:xfrm>
            <a:off x="6307999" y="1349538"/>
            <a:ext cx="5769701" cy="3927312"/>
          </a:xfrm>
          <a:prstGeom prst="rect">
            <a:avLst/>
          </a:prstGeom>
          <a:solidFill>
            <a:schemeClr val="bg1"/>
          </a:solidFill>
          <a:ln>
            <a:noFill/>
          </a:ln>
        </p:spPr>
        <p:txBody>
          <a:bodyPr lIns="144000" tIns="72000" rIns="72000" bIns="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Strategic asset allocations have been designed to efficiently generate above-inflation outcomes based on long-term investment assumptions. Actual asset allocations differ to strategic asset allocations where there are opportunities to provide better returns, or take on less risk, than what is provided by the strategic asset allocation.</a:t>
            </a:r>
            <a:br>
              <a:rPr kumimoji="0" lang="en-AU" sz="12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br>
            <a:b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portfolio’s main positions are:</a:t>
            </a:r>
            <a:b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AU"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lang="en-AU" sz="1200" b="1" dirty="0">
                <a:solidFill>
                  <a:schemeClr val="accent1"/>
                </a:solidFill>
                <a:latin typeface="Arial" panose="020B0604020202020204"/>
                <a:cs typeface="Arial" panose="020B0604020202020204" pitchFamily="34" charset="0"/>
              </a:rPr>
              <a:t>Australian</a:t>
            </a:r>
            <a:r>
              <a:rPr lang="en-AU" sz="1200" dirty="0">
                <a:latin typeface="Arial" panose="020B0604020202020204"/>
                <a:cs typeface="Arial" panose="020B0604020202020204" pitchFamily="34" charset="0"/>
              </a:rPr>
              <a:t> </a:t>
            </a:r>
            <a:r>
              <a:rPr lang="en-AU" sz="1200" b="1" dirty="0">
                <a:solidFill>
                  <a:schemeClr val="accent1"/>
                </a:solidFill>
                <a:latin typeface="Arial" panose="020B0604020202020204"/>
                <a:cs typeface="Arial" panose="020B0604020202020204" pitchFamily="34" charset="0"/>
              </a:rPr>
              <a:t>shares </a:t>
            </a:r>
            <a:r>
              <a:rPr lang="en-AU" sz="1200" dirty="0">
                <a:solidFill>
                  <a:prstClr val="black"/>
                </a:solidFill>
                <a:latin typeface="Arial" panose="020B0604020202020204"/>
                <a:cs typeface="Arial" panose="020B0604020202020204" pitchFamily="34" charset="0"/>
              </a:rPr>
              <a:t>have drifted underweight with the recent sell-off. An underweight to the US within </a:t>
            </a:r>
            <a:r>
              <a:rPr lang="en-AU" sz="1200" b="1" dirty="0">
                <a:solidFill>
                  <a:schemeClr val="accent1"/>
                </a:solidFill>
                <a:latin typeface="Arial" panose="020B0604020202020204"/>
                <a:cs typeface="Arial" panose="020B0604020202020204" pitchFamily="34" charset="0"/>
              </a:rPr>
              <a:t>Global shares </a:t>
            </a:r>
            <a:r>
              <a:rPr lang="en-AU" sz="1200" dirty="0">
                <a:solidFill>
                  <a:prstClr val="black"/>
                </a:solidFill>
                <a:latin typeface="Arial" panose="020B0604020202020204"/>
                <a:cs typeface="Arial" panose="020B0604020202020204" pitchFamily="34" charset="0"/>
              </a:rPr>
              <a:t>has helped recent performance vs benchmark and we have been using cashflows to add to shares opportunistically. </a:t>
            </a: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Underweight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Unlisted property.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Whilst unlisted property provides a relatively stable income yield, some inflation protection and the potential for capital growth, the shorter-term return outlook for some sectors is below long-term averages.</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Overweight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Alternatives</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The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Real return strategy</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and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Derivatives</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provide the portfolio with more liquid sources of real asset-like exposures to offset the underweight to property.</a:t>
            </a:r>
          </a:p>
          <a:p>
            <a:pPr marL="0" marR="0" lvl="0" indent="0" algn="l" defTabSz="914400" rtl="0" eaLnBrk="1" fontAlgn="auto" latinLnBrk="0" hangingPunct="1">
              <a:lnSpc>
                <a:spcPct val="100000"/>
              </a:lnSpc>
              <a:spcBef>
                <a:spcPts val="0"/>
              </a:spcBef>
              <a:spcAft>
                <a:spcPts val="0"/>
              </a:spcAft>
              <a:buClr>
                <a:srgbClr val="D86018"/>
              </a:buClr>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Tree>
    <p:extLst>
      <p:ext uri="{BB962C8B-B14F-4D97-AF65-F5344CB8AC3E}">
        <p14:creationId xmlns:p14="http://schemas.microsoft.com/office/powerpoint/2010/main" val="14012188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0C6BA2-DAC2-3116-2657-DDF4C9BC92CA}"/>
              </a:ext>
            </a:extLst>
          </p:cNvPr>
          <p:cNvSpPr/>
          <p:nvPr/>
        </p:nvSpPr>
        <p:spPr>
          <a:xfrm>
            <a:off x="0" y="979715"/>
            <a:ext cx="12192000" cy="5878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5588252-E579-4F8F-AD68-C427416D0702}"/>
              </a:ext>
            </a:extLst>
          </p:cNvPr>
          <p:cNvSpPr>
            <a:spLocks noGrp="1"/>
          </p:cNvSpPr>
          <p:nvPr>
            <p:ph type="sldNum" sz="quarter" idx="12"/>
          </p:nvPr>
        </p:nvSpPr>
        <p:spPr>
          <a:xfrm>
            <a:off x="11807717" y="6565104"/>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225410" y="377929"/>
            <a:ext cx="9720000" cy="516637"/>
          </a:xfrm>
        </p:spPr>
        <p:txBody>
          <a:bodyPr/>
          <a:lstStyle/>
          <a:p>
            <a:r>
              <a:rPr lang="en-AU" sz="2400" dirty="0">
                <a:solidFill>
                  <a:schemeClr val="tx1"/>
                </a:solidFill>
                <a:latin typeface="Arial" charset="0"/>
                <a:cs typeface="Arial" charset="0"/>
              </a:rPr>
              <a:t>MasterKey Super Fundamentals - MLC Conservative Balanced</a:t>
            </a:r>
            <a:endParaRPr lang="en-AU" sz="2400" dirty="0">
              <a:solidFill>
                <a:schemeClr val="tx1"/>
              </a:solidFill>
            </a:endParaRPr>
          </a:p>
        </p:txBody>
      </p:sp>
      <p:sp>
        <p:nvSpPr>
          <p:cNvPr id="13" name="Text Box 4">
            <a:extLst>
              <a:ext uri="{FF2B5EF4-FFF2-40B4-BE49-F238E27FC236}">
                <a16:creationId xmlns:a16="http://schemas.microsoft.com/office/drawing/2014/main" id="{C6DD155B-D92D-40DE-8948-FBA808E9D8BA}"/>
              </a:ext>
            </a:extLst>
          </p:cNvPr>
          <p:cNvSpPr txBox="1">
            <a:spLocks noChangeArrowheads="1"/>
          </p:cNvSpPr>
          <p:nvPr/>
        </p:nvSpPr>
        <p:spPr bwMode="auto">
          <a:xfrm>
            <a:off x="6448425" y="6657796"/>
            <a:ext cx="28766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a:t>
            </a:r>
            <a:r>
              <a:rPr kumimoji="0" lang="en-AU"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MLC Asset Management Services Limited.</a:t>
            </a:r>
          </a:p>
        </p:txBody>
      </p:sp>
      <p:sp>
        <p:nvSpPr>
          <p:cNvPr id="3" name="Rectangle 14">
            <a:extLst>
              <a:ext uri="{FF2B5EF4-FFF2-40B4-BE49-F238E27FC236}">
                <a16:creationId xmlns:a16="http://schemas.microsoft.com/office/drawing/2014/main" id="{468A3E42-EFD6-27CE-AB41-9832BEA0D174}"/>
              </a:ext>
            </a:extLst>
          </p:cNvPr>
          <p:cNvSpPr>
            <a:spLocks noChangeArrowheads="1"/>
          </p:cNvSpPr>
          <p:nvPr/>
        </p:nvSpPr>
        <p:spPr bwMode="auto">
          <a:xfrm>
            <a:off x="6496050" y="1250054"/>
            <a:ext cx="5568237" cy="5230018"/>
          </a:xfrm>
          <a:prstGeom prst="rect">
            <a:avLst/>
          </a:prstGeom>
          <a:solidFill>
            <a:schemeClr val="bg1"/>
          </a:solidFill>
          <a:ln>
            <a:noFill/>
          </a:ln>
        </p:spPr>
        <p:txBody>
          <a:bodyPr lIns="144000" tIns="72000" rIns="72000" bIns="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Strategic asset allocations have been designed to efficiently generate above-inflation outcomes based on long-term investment assumptions. Actual asset allocations differ to strategic asset allocations where there are opportunities to provide better returns, or take on less risk, than what is provided by the strategic asset allocation.</a:t>
            </a:r>
            <a:br>
              <a:rPr kumimoji="0" lang="en-AU" sz="12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br>
            <a:b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portfolio’s main positions are:</a:t>
            </a:r>
            <a:b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AU"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lang="en-AU" sz="1200" b="1" dirty="0">
                <a:solidFill>
                  <a:schemeClr val="accent1"/>
                </a:solidFill>
                <a:latin typeface="Arial" panose="020B0604020202020204"/>
                <a:cs typeface="Arial" panose="020B0604020202020204" pitchFamily="34" charset="0"/>
              </a:rPr>
              <a:t>Australian</a:t>
            </a:r>
            <a:r>
              <a:rPr lang="en-AU" sz="1200" dirty="0">
                <a:latin typeface="Arial" panose="020B0604020202020204"/>
                <a:cs typeface="Arial" panose="020B0604020202020204" pitchFamily="34" charset="0"/>
              </a:rPr>
              <a:t> and </a:t>
            </a:r>
            <a:r>
              <a:rPr lang="en-AU" sz="1200" b="1" dirty="0">
                <a:solidFill>
                  <a:schemeClr val="accent1"/>
                </a:solidFill>
                <a:latin typeface="Arial" panose="020B0604020202020204"/>
                <a:cs typeface="Arial" panose="020B0604020202020204" pitchFamily="34" charset="0"/>
              </a:rPr>
              <a:t>Global shares </a:t>
            </a:r>
            <a:r>
              <a:rPr lang="en-AU" sz="1200" dirty="0">
                <a:solidFill>
                  <a:prstClr val="black"/>
                </a:solidFill>
                <a:latin typeface="Arial" panose="020B0604020202020204"/>
                <a:cs typeface="Arial" panose="020B0604020202020204" pitchFamily="34" charset="0"/>
              </a:rPr>
              <a:t>have drifted underweight with the recent sell-off. An underweight to the US has helped recent performance vs benchmark and we have been using cashflows to add to shares opportunistically.</a:t>
            </a:r>
            <a:br>
              <a:rPr lang="en-AU" sz="1200" dirty="0">
                <a:solidFill>
                  <a:prstClr val="black"/>
                </a:solidFill>
                <a:latin typeface="Arial" panose="020B0604020202020204"/>
                <a:cs typeface="Arial" panose="020B0604020202020204" pitchFamily="34" charset="0"/>
              </a:rPr>
            </a:br>
            <a:endParaRPr lang="en-AU" sz="1200" dirty="0">
              <a:solidFill>
                <a:prstClr val="black"/>
              </a:solidFill>
              <a:latin typeface="Arial" panose="020B0604020202020204"/>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Underweight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Unlisted property.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Whilst unlisted property provides a relatively stable income yield, some inflation protection and the potential for capital growth, the shorter-term return outlook for some sectors is below long-term averages.</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Overweight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Private equity</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Interest rate cuts by global central banks have fostered renewed confidence in Private equity activity after a subdued couple of years. We expect this to flow through to an uptick in valuations and continue Private equity’s strong long-term performance. </a:t>
            </a: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Overweight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Fixed income – Credit</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A modest overweight to credit remains one of our highest conviction positions. Given the stage of the cycle, we prefer higher quality and shorter duration credit</a:t>
            </a: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Underweight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Cash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and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All maturities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to fund the Fixed income overweights. </a:t>
            </a:r>
            <a:endParaRPr kumimoji="0" lang="en-AU"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6" name="Table 5">
            <a:extLst>
              <a:ext uri="{FF2B5EF4-FFF2-40B4-BE49-F238E27FC236}">
                <a16:creationId xmlns:a16="http://schemas.microsoft.com/office/drawing/2014/main" id="{5D99047D-052D-07A7-D498-F9A9972A55F1}"/>
              </a:ext>
            </a:extLst>
          </p:cNvPr>
          <p:cNvGraphicFramePr>
            <a:graphicFrameLocks noGrp="1"/>
          </p:cNvGraphicFramePr>
          <p:nvPr>
            <p:extLst>
              <p:ext uri="{D42A27DB-BD31-4B8C-83A1-F6EECF244321}">
                <p14:modId xmlns:p14="http://schemas.microsoft.com/office/powerpoint/2010/main" val="3415124305"/>
              </p:ext>
            </p:extLst>
          </p:nvPr>
        </p:nvGraphicFramePr>
        <p:xfrm>
          <a:off x="108043" y="872795"/>
          <a:ext cx="6232340" cy="5848120"/>
        </p:xfrm>
        <a:graphic>
          <a:graphicData uri="http://schemas.openxmlformats.org/drawingml/2006/table">
            <a:tbl>
              <a:tblPr firstRow="1" bandRow="1">
                <a:tableStyleId>{7DF18680-E054-41AD-8BC1-D1AEF772440D}</a:tableStyleId>
              </a:tblPr>
              <a:tblGrid>
                <a:gridCol w="2808000">
                  <a:extLst>
                    <a:ext uri="{9D8B030D-6E8A-4147-A177-3AD203B41FA5}">
                      <a16:colId xmlns:a16="http://schemas.microsoft.com/office/drawing/2014/main" val="20000"/>
                    </a:ext>
                  </a:extLst>
                </a:gridCol>
                <a:gridCol w="1118170">
                  <a:extLst>
                    <a:ext uri="{9D8B030D-6E8A-4147-A177-3AD203B41FA5}">
                      <a16:colId xmlns:a16="http://schemas.microsoft.com/office/drawing/2014/main" val="3149987986"/>
                    </a:ext>
                  </a:extLst>
                </a:gridCol>
                <a:gridCol w="1118170">
                  <a:extLst>
                    <a:ext uri="{9D8B030D-6E8A-4147-A177-3AD203B41FA5}">
                      <a16:colId xmlns:a16="http://schemas.microsoft.com/office/drawing/2014/main" val="2676959586"/>
                    </a:ext>
                  </a:extLst>
                </a:gridCol>
                <a:gridCol w="1188000">
                  <a:extLst>
                    <a:ext uri="{9D8B030D-6E8A-4147-A177-3AD203B41FA5}">
                      <a16:colId xmlns:a16="http://schemas.microsoft.com/office/drawing/2014/main" val="3942467060"/>
                    </a:ext>
                  </a:extLst>
                </a:gridCol>
              </a:tblGrid>
              <a:tr h="360000">
                <a:tc>
                  <a:txBody>
                    <a:bodyPr/>
                    <a:lstStyle/>
                    <a:p>
                      <a:pPr marL="0"/>
                      <a:r>
                        <a:rPr kumimoji="0" lang="en-US" altLang="en-US" sz="1300" b="1" i="0" u="none" strike="noStrike" kern="1200" cap="none" normalizeH="0" baseline="0" dirty="0">
                          <a:ln>
                            <a:noFill/>
                          </a:ln>
                          <a:solidFill>
                            <a:srgbClr val="FFFFFF"/>
                          </a:solidFill>
                          <a:effectLst/>
                          <a:latin typeface="+mn-lt"/>
                          <a:ea typeface="ＭＳ Ｐゴシック" pitchFamily="-65" charset="-128"/>
                          <a:cs typeface="+mn-cs"/>
                        </a:rPr>
                        <a:t>Asset allocation </a:t>
                      </a:r>
                      <a:r>
                        <a:rPr kumimoji="0" lang="en-US" altLang="en-US" sz="1300" b="0" i="0" u="none" strike="noStrike" kern="1200" cap="none" normalizeH="0" baseline="0" dirty="0">
                          <a:ln>
                            <a:noFill/>
                          </a:ln>
                          <a:solidFill>
                            <a:srgbClr val="FFFFFF"/>
                          </a:solidFill>
                          <a:effectLst/>
                          <a:latin typeface="+mn-lt"/>
                          <a:ea typeface="ＭＳ Ｐゴシック" pitchFamily="-65" charset="-128"/>
                          <a:cs typeface="+mn-cs"/>
                        </a:rPr>
                        <a:t>(</a:t>
                      </a:r>
                      <a:r>
                        <a:rPr kumimoji="0" lang="en-US" sz="1300" b="0" i="0" u="none" strike="noStrike" kern="1200" cap="none" normalizeH="0" baseline="0" dirty="0">
                          <a:ln>
                            <a:noFill/>
                          </a:ln>
                          <a:solidFill>
                            <a:srgbClr val="FFFFFF"/>
                          </a:solidFill>
                          <a:effectLst/>
                          <a:latin typeface="+mn-lt"/>
                          <a:ea typeface="ＭＳ Ｐゴシック" pitchFamily="-65" charset="-128"/>
                          <a:cs typeface="+mn-cs"/>
                        </a:rPr>
                        <a:t>31 Mar 2025)</a:t>
                      </a:r>
                      <a:endParaRPr kumimoji="0" lang="en-AU" sz="1300" b="0" i="0" u="none" strike="noStrike" kern="1200" cap="none" normalizeH="0" baseline="0" dirty="0">
                        <a:ln>
                          <a:noFill/>
                        </a:ln>
                        <a:solidFill>
                          <a:srgbClr val="FFFFFF"/>
                        </a:solidFill>
                        <a:effectLst/>
                        <a:latin typeface="+mn-lt"/>
                        <a:ea typeface="ＭＳ Ｐゴシック" pitchFamily="-65" charset="-128"/>
                        <a:cs typeface="+mn-cs"/>
                      </a:endParaRPr>
                    </a:p>
                  </a:txBody>
                  <a:tcPr marL="121944" marR="1219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300" b="1" i="0" u="none" strike="noStrike" kern="1200" cap="none" normalizeH="0" baseline="0" dirty="0">
                          <a:ln>
                            <a:noFill/>
                          </a:ln>
                          <a:solidFill>
                            <a:srgbClr val="FFFFFF"/>
                          </a:solidFill>
                          <a:effectLst/>
                          <a:latin typeface="+mn-lt"/>
                          <a:ea typeface="ＭＳ Ｐゴシック" pitchFamily="-65" charset="-128"/>
                          <a:cs typeface="+mn-cs"/>
                        </a:rPr>
                        <a:t>Actual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300" b="1" i="0" u="none" strike="noStrike" kern="1200" cap="none" normalizeH="0" baseline="0" dirty="0">
                          <a:ln>
                            <a:noFill/>
                          </a:ln>
                          <a:solidFill>
                            <a:srgbClr val="FFFFFF"/>
                          </a:solidFill>
                          <a:effectLst/>
                          <a:latin typeface="+mn-lt"/>
                          <a:ea typeface="ＭＳ Ｐゴシック" pitchFamily="-65" charset="-128"/>
                          <a:cs typeface="+mn-cs"/>
                        </a:rPr>
                        <a:t>Strategic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300" b="1" i="0" u="none" strike="noStrike" kern="1200" cap="none" normalizeH="0" baseline="0" dirty="0">
                          <a:ln>
                            <a:noFill/>
                          </a:ln>
                          <a:solidFill>
                            <a:srgbClr val="FFFFFF"/>
                          </a:solidFill>
                          <a:effectLst/>
                          <a:latin typeface="+mn-lt"/>
                          <a:ea typeface="ＭＳ Ｐゴシック" pitchFamily="-65" charset="-128"/>
                          <a:cs typeface="+mn-cs"/>
                        </a:rPr>
                        <a:t>Difference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0"/>
                  </a:ext>
                </a:extLst>
              </a:tr>
              <a:tr h="238660">
                <a:tc>
                  <a:txBody>
                    <a:bodyPr/>
                    <a:lstStyle/>
                    <a:p>
                      <a:pPr algn="l" rtl="0" fontAlgn="b"/>
                      <a:r>
                        <a:rPr lang="en-AU" sz="1300" b="1" kern="1200" dirty="0">
                          <a:solidFill>
                            <a:schemeClr val="tx1"/>
                          </a:solidFill>
                          <a:latin typeface="+mn-lt"/>
                          <a:ea typeface="+mn-ea"/>
                          <a:cs typeface="Arial" pitchFamily="34" charset="0"/>
                        </a:rPr>
                        <a:t>Australian shares</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16.4</a:t>
                      </a:r>
                    </a:p>
                  </a:txBody>
                  <a:tcPr marL="5443" marR="5443" marT="5443"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17</a:t>
                      </a:r>
                    </a:p>
                  </a:txBody>
                  <a:tcPr marL="6350" marR="6350" marT="6350"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-0.6</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1"/>
                  </a:ext>
                </a:extLst>
              </a:tr>
              <a:tr h="238660">
                <a:tc>
                  <a:txBody>
                    <a:bodyPr/>
                    <a:lstStyle/>
                    <a:p>
                      <a:pPr algn="l" rtl="0" fontAlgn="b"/>
                      <a:r>
                        <a:rPr lang="en-AU" sz="1300" b="1" kern="1200" dirty="0">
                          <a:solidFill>
                            <a:schemeClr val="tx1"/>
                          </a:solidFill>
                          <a:latin typeface="+mn-lt"/>
                          <a:ea typeface="+mn-ea"/>
                          <a:cs typeface="Arial" pitchFamily="34" charset="0"/>
                        </a:rPr>
                        <a:t>Global shares</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18.8</a:t>
                      </a:r>
                    </a:p>
                  </a:txBody>
                  <a:tcPr marL="5443" marR="5443" marT="5443"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20</a:t>
                      </a:r>
                    </a:p>
                  </a:txBody>
                  <a:tcPr marL="6350" marR="6350" marT="6350"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-1.2</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604790740"/>
                  </a:ext>
                </a:extLst>
              </a:tr>
              <a:tr h="238660">
                <a:tc>
                  <a:txBody>
                    <a:bodyPr/>
                    <a:lstStyle/>
                    <a:p>
                      <a:pPr algn="l" rtl="0" fontAlgn="b"/>
                      <a:r>
                        <a:rPr lang="en-AU" sz="1200" kern="1200" dirty="0">
                          <a:solidFill>
                            <a:schemeClr val="tx1"/>
                          </a:solidFill>
                          <a:latin typeface="+mn-lt"/>
                          <a:ea typeface="+mn-ea"/>
                          <a:cs typeface="Arial" pitchFamily="34" charset="0"/>
                        </a:rPr>
                        <a:t>Global shares (unhedged)</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12.4</a:t>
                      </a:r>
                    </a:p>
                  </a:txBody>
                  <a:tcPr marL="5443" marR="5443" marT="5443" marB="0" anchor="ctr">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13</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-0.6</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238660">
                <a:tc>
                  <a:txBody>
                    <a:bodyPr/>
                    <a:lstStyle/>
                    <a:p>
                      <a:pPr algn="l" rtl="0" fontAlgn="b"/>
                      <a:r>
                        <a:rPr lang="en-AU" sz="1200" kern="1200" dirty="0">
                          <a:solidFill>
                            <a:schemeClr val="tx1"/>
                          </a:solidFill>
                          <a:latin typeface="+mn-lt"/>
                          <a:ea typeface="+mn-ea"/>
                          <a:cs typeface="Arial" pitchFamily="34" charset="0"/>
                        </a:rPr>
                        <a:t>Global shares (hedged)</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6.4</a:t>
                      </a:r>
                    </a:p>
                  </a:txBody>
                  <a:tcPr marL="5443" marR="5443" marT="5443" marB="0" anchor="ctr">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7</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-0.6</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238660">
                <a:tc>
                  <a:txBody>
                    <a:bodyPr/>
                    <a:lstStyle/>
                    <a:p>
                      <a:pPr marL="0" algn="l" defTabSz="914332" rtl="0" eaLnBrk="1" fontAlgn="b" latinLnBrk="0" hangingPunct="1"/>
                      <a:r>
                        <a:rPr lang="en-AU" sz="1300" b="1" kern="1200" dirty="0">
                          <a:solidFill>
                            <a:schemeClr val="tx1"/>
                          </a:solidFill>
                          <a:latin typeface="+mn-lt"/>
                          <a:ea typeface="+mn-ea"/>
                          <a:cs typeface="Arial" pitchFamily="34" charset="0"/>
                        </a:rPr>
                        <a:t>Property</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4.6</a:t>
                      </a:r>
                    </a:p>
                  </a:txBody>
                  <a:tcPr marL="5443" marR="5443" marT="5443"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5</a:t>
                      </a:r>
                    </a:p>
                  </a:txBody>
                  <a:tcPr marL="6350" marR="6350" marT="6350"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-0.4</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857239175"/>
                  </a:ext>
                </a:extLst>
              </a:tr>
              <a:tr h="238660">
                <a:tc>
                  <a:txBody>
                    <a:bodyPr/>
                    <a:lstStyle/>
                    <a:p>
                      <a:pPr marL="0" algn="l" defTabSz="914332" rtl="0" eaLnBrk="1" fontAlgn="b" latinLnBrk="0" hangingPunct="1"/>
                      <a:r>
                        <a:rPr lang="en-AU" sz="1200" kern="1200" dirty="0">
                          <a:solidFill>
                            <a:schemeClr val="tx1"/>
                          </a:solidFill>
                          <a:latin typeface="+mn-lt"/>
                          <a:ea typeface="+mn-ea"/>
                          <a:cs typeface="Arial" pitchFamily="34" charset="0"/>
                        </a:rPr>
                        <a:t>Unlisted property</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3.6</a:t>
                      </a:r>
                    </a:p>
                  </a:txBody>
                  <a:tcPr marL="5443" marR="5443" marT="5443" marB="0" anchor="ctr">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4</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-0.4</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974361812"/>
                  </a:ext>
                </a:extLst>
              </a:tr>
              <a:tr h="238660">
                <a:tc>
                  <a:txBody>
                    <a:bodyPr/>
                    <a:lstStyle/>
                    <a:p>
                      <a:pPr algn="l" rtl="0" fontAlgn="b"/>
                      <a:r>
                        <a:rPr lang="en-AU" sz="1200" kern="1200" dirty="0">
                          <a:solidFill>
                            <a:schemeClr val="tx1"/>
                          </a:solidFill>
                          <a:latin typeface="+mn-lt"/>
                          <a:ea typeface="+mn-ea"/>
                          <a:cs typeface="Arial" pitchFamily="34" charset="0"/>
                        </a:rPr>
                        <a:t>Listed property</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1.0</a:t>
                      </a:r>
                    </a:p>
                  </a:txBody>
                  <a:tcPr marL="5443" marR="5443" marT="5443" marB="0" anchor="ctr">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1</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581016764"/>
                  </a:ext>
                </a:extLst>
              </a:tr>
              <a:tr h="238660">
                <a:tc>
                  <a:txBody>
                    <a:bodyPr/>
                    <a:lstStyle/>
                    <a:p>
                      <a:pPr marL="0" algn="l" defTabSz="914332" rtl="0" eaLnBrk="1" fontAlgn="b" latinLnBrk="0" hangingPunct="1"/>
                      <a:r>
                        <a:rPr lang="en-AU" sz="1300" b="1" kern="1200" dirty="0">
                          <a:solidFill>
                            <a:schemeClr val="tx1"/>
                          </a:solidFill>
                          <a:latin typeface="+mn-lt"/>
                          <a:ea typeface="+mn-ea"/>
                          <a:cs typeface="Arial" pitchFamily="34" charset="0"/>
                        </a:rPr>
                        <a:t>Infrastructure</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6.3</a:t>
                      </a:r>
                    </a:p>
                  </a:txBody>
                  <a:tcPr marL="5443" marR="5443" marT="5443"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6</a:t>
                      </a:r>
                    </a:p>
                  </a:txBody>
                  <a:tcPr marL="6350" marR="6350" marT="6350"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0.3</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257641159"/>
                  </a:ext>
                </a:extLst>
              </a:tr>
              <a:tr h="238660">
                <a:tc>
                  <a:txBody>
                    <a:bodyPr/>
                    <a:lstStyle/>
                    <a:p>
                      <a:pPr marL="0" algn="l" defTabSz="914332" rtl="0" eaLnBrk="1" fontAlgn="b" latinLnBrk="0" hangingPunct="1"/>
                      <a:r>
                        <a:rPr lang="en-AU" sz="1200" kern="1200" dirty="0">
                          <a:solidFill>
                            <a:schemeClr val="tx1"/>
                          </a:solidFill>
                          <a:latin typeface="+mn-lt"/>
                          <a:ea typeface="+mn-ea"/>
                          <a:cs typeface="Arial" pitchFamily="34" charset="0"/>
                        </a:rPr>
                        <a:t>Unlisted infrastructure</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4.6</a:t>
                      </a:r>
                    </a:p>
                  </a:txBody>
                  <a:tcPr marL="5443" marR="5443" marT="5443" marB="0" anchor="ctr">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3</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1.6</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120541737"/>
                  </a:ext>
                </a:extLst>
              </a:tr>
              <a:tr h="238660">
                <a:tc>
                  <a:txBody>
                    <a:bodyPr/>
                    <a:lstStyle/>
                    <a:p>
                      <a:pPr algn="l" rtl="0" fontAlgn="b"/>
                      <a:r>
                        <a:rPr lang="en-AU" sz="1200" kern="1200" dirty="0">
                          <a:solidFill>
                            <a:schemeClr val="tx1"/>
                          </a:solidFill>
                          <a:latin typeface="+mn-lt"/>
                          <a:ea typeface="+mn-ea"/>
                          <a:cs typeface="Arial" pitchFamily="34" charset="0"/>
                        </a:rPr>
                        <a:t>Listed infrastructure</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1.7</a:t>
                      </a:r>
                    </a:p>
                  </a:txBody>
                  <a:tcPr marL="5443" marR="5443" marT="5443" marB="0" anchor="ctr">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3</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-1.3</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835963899"/>
                  </a:ext>
                </a:extLst>
              </a:tr>
              <a:tr h="238660">
                <a:tc>
                  <a:txBody>
                    <a:bodyPr/>
                    <a:lstStyle/>
                    <a:p>
                      <a:pPr marL="0" algn="l" defTabSz="914332" rtl="0" eaLnBrk="1" fontAlgn="b" latinLnBrk="0" hangingPunct="1"/>
                      <a:r>
                        <a:rPr lang="en-AU" sz="1300" b="1" kern="1200" dirty="0">
                          <a:solidFill>
                            <a:schemeClr val="tx1"/>
                          </a:solidFill>
                          <a:latin typeface="+mn-lt"/>
                          <a:ea typeface="+mn-ea"/>
                          <a:cs typeface="Arial" pitchFamily="34" charset="0"/>
                        </a:rPr>
                        <a:t>Private equity</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6.2</a:t>
                      </a:r>
                    </a:p>
                  </a:txBody>
                  <a:tcPr marL="5443" marR="5443" marT="5443"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4</a:t>
                      </a:r>
                    </a:p>
                  </a:txBody>
                  <a:tcPr marL="6350" marR="6350" marT="6350"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2.2</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407455967"/>
                  </a:ext>
                </a:extLst>
              </a:tr>
              <a:tr h="238660">
                <a:tc>
                  <a:txBody>
                    <a:bodyPr/>
                    <a:lstStyle/>
                    <a:p>
                      <a:pPr marL="0" algn="l" defTabSz="914332" rtl="0" eaLnBrk="1" fontAlgn="b" latinLnBrk="0" hangingPunct="1"/>
                      <a:r>
                        <a:rPr lang="en-AU" sz="1300" b="1" kern="1200" dirty="0">
                          <a:solidFill>
                            <a:schemeClr val="tx1"/>
                          </a:solidFill>
                          <a:latin typeface="+mn-lt"/>
                          <a:ea typeface="+mn-ea"/>
                          <a:cs typeface="Arial" pitchFamily="34" charset="0"/>
                        </a:rPr>
                        <a:t>Alternatives</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1.7</a:t>
                      </a:r>
                    </a:p>
                  </a:txBody>
                  <a:tcPr marL="5443" marR="5443" marT="5443"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1</a:t>
                      </a:r>
                    </a:p>
                  </a:txBody>
                  <a:tcPr marL="6350" marR="6350" marT="6350"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0.7</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414377015"/>
                  </a:ext>
                </a:extLst>
              </a:tr>
              <a:tr h="238660">
                <a:tc>
                  <a:txBody>
                    <a:bodyPr/>
                    <a:lstStyle/>
                    <a:p>
                      <a:pPr algn="l" rtl="0" fontAlgn="ctr"/>
                      <a:r>
                        <a:rPr lang="en-AU" sz="1300" b="1" i="0" u="none" strike="noStrike" dirty="0">
                          <a:solidFill>
                            <a:srgbClr val="000000"/>
                          </a:solidFill>
                          <a:effectLst/>
                          <a:latin typeface="Arial" panose="020B0604020202020204" pitchFamily="34" charset="0"/>
                        </a:rPr>
                        <a:t>Fixed income – Credit</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14.1</a:t>
                      </a:r>
                    </a:p>
                  </a:txBody>
                  <a:tcPr marL="5443" marR="5443" marT="5443"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11</a:t>
                      </a:r>
                    </a:p>
                  </a:txBody>
                  <a:tcPr marL="6350" marR="6350" marT="6350"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3.1</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821491734"/>
                  </a:ext>
                </a:extLst>
              </a:tr>
              <a:tr h="238660">
                <a:tc>
                  <a:txBody>
                    <a:bodyPr/>
                    <a:lstStyle/>
                    <a:p>
                      <a:pPr algn="l" rtl="0" fontAlgn="ctr"/>
                      <a:r>
                        <a:rPr lang="en-AU" sz="1200" b="0" i="0" u="none" strike="noStrike" dirty="0">
                          <a:solidFill>
                            <a:srgbClr val="000000"/>
                          </a:solidFill>
                          <a:effectLst/>
                          <a:latin typeface="Arial" panose="020B0604020202020204" pitchFamily="34" charset="0"/>
                        </a:rPr>
                        <a:t>High yield bonds and loans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3.1</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3</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702208368"/>
                  </a:ext>
                </a:extLst>
              </a:tr>
              <a:tr h="238660">
                <a:tc>
                  <a:txBody>
                    <a:bodyPr/>
                    <a:lstStyle/>
                    <a:p>
                      <a:pPr algn="l" rtl="0" fontAlgn="ctr"/>
                      <a:r>
                        <a:rPr lang="en-AU" sz="1200" b="0" i="0" u="none" strike="noStrike" dirty="0">
                          <a:solidFill>
                            <a:srgbClr val="000000"/>
                          </a:solidFill>
                          <a:effectLst/>
                          <a:latin typeface="Arial" panose="020B0604020202020204" pitchFamily="34" charset="0"/>
                        </a:rPr>
                        <a:t>Private debt</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772482513"/>
                  </a:ext>
                </a:extLst>
              </a:tr>
              <a:tr h="238660">
                <a:tc>
                  <a:txBody>
                    <a:bodyPr/>
                    <a:lstStyle/>
                    <a:p>
                      <a:pPr algn="l" rtl="0" fontAlgn="ctr"/>
                      <a:r>
                        <a:rPr lang="en-AU" sz="1200" b="0" i="0" u="none" strike="noStrike" dirty="0">
                          <a:solidFill>
                            <a:srgbClr val="000000"/>
                          </a:solidFill>
                          <a:effectLst/>
                          <a:latin typeface="Arial" panose="020B0604020202020204" pitchFamily="34" charset="0"/>
                        </a:rPr>
                        <a:t>Australian property debt</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339670307"/>
                  </a:ext>
                </a:extLst>
              </a:tr>
              <a:tr h="238660">
                <a:tc>
                  <a:txBody>
                    <a:bodyPr/>
                    <a:lstStyle/>
                    <a:p>
                      <a:pPr algn="l" rtl="0" fontAlgn="ctr"/>
                      <a:r>
                        <a:rPr lang="en-AU" sz="1200" b="0" i="0" u="none" strike="noStrike" dirty="0">
                          <a:solidFill>
                            <a:srgbClr val="000000"/>
                          </a:solidFill>
                          <a:effectLst/>
                          <a:latin typeface="Arial" panose="020B0604020202020204" pitchFamily="34" charset="0"/>
                        </a:rPr>
                        <a:t>Unlisted property debt</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1.4</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-0.6</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170336693"/>
                  </a:ext>
                </a:extLst>
              </a:tr>
              <a:tr h="238660">
                <a:tc>
                  <a:txBody>
                    <a:bodyPr/>
                    <a:lstStyle/>
                    <a:p>
                      <a:pPr algn="l" rtl="0" fontAlgn="ctr"/>
                      <a:r>
                        <a:rPr lang="en-AU" sz="1200" b="0" i="0" u="none" strike="noStrike" dirty="0">
                          <a:solidFill>
                            <a:srgbClr val="000000"/>
                          </a:solidFill>
                          <a:effectLst/>
                          <a:latin typeface="Arial" panose="020B0604020202020204" pitchFamily="34" charset="0"/>
                        </a:rPr>
                        <a:t>MLC opportunistic capital solutions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3.4</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1.4</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215281272"/>
                  </a:ext>
                </a:extLst>
              </a:tr>
              <a:tr h="237600">
                <a:tc>
                  <a:txBody>
                    <a:bodyPr/>
                    <a:lstStyle/>
                    <a:p>
                      <a:pPr algn="l" rtl="0" fontAlgn="ctr"/>
                      <a:r>
                        <a:rPr lang="en-AU" sz="1200" b="0" i="0" u="none" strike="noStrike" dirty="0">
                          <a:solidFill>
                            <a:srgbClr val="000000"/>
                          </a:solidFill>
                          <a:effectLst/>
                          <a:latin typeface="Arial" panose="020B0604020202020204" pitchFamily="34" charset="0"/>
                        </a:rPr>
                        <a:t>Insurance-related investments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3.2</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3</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0.2</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766011844"/>
                  </a:ext>
                </a:extLst>
              </a:tr>
              <a:tr h="238660">
                <a:tc>
                  <a:txBody>
                    <a:bodyPr/>
                    <a:lstStyle/>
                    <a:p>
                      <a:pPr algn="l" rtl="0" fontAlgn="ctr"/>
                      <a:r>
                        <a:rPr lang="en-AU" sz="1300" b="1" i="0" u="none" strike="noStrike" dirty="0">
                          <a:solidFill>
                            <a:srgbClr val="000000"/>
                          </a:solidFill>
                          <a:effectLst/>
                          <a:latin typeface="Arial" panose="020B0604020202020204" pitchFamily="34" charset="0"/>
                        </a:rPr>
                        <a:t>Fixed income – Diversified</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23.9</a:t>
                      </a:r>
                    </a:p>
                  </a:txBody>
                  <a:tcPr marL="5443" marR="5443" marT="5443"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22</a:t>
                      </a:r>
                    </a:p>
                  </a:txBody>
                  <a:tcPr marL="6350" marR="6350" marT="6350"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1.9</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899089713"/>
                  </a:ext>
                </a:extLst>
              </a:tr>
              <a:tr h="238660">
                <a:tc>
                  <a:txBody>
                    <a:bodyPr/>
                    <a:lstStyle/>
                    <a:p>
                      <a:pPr algn="l" rtl="0" fontAlgn="ctr"/>
                      <a:r>
                        <a:rPr lang="en-AU" sz="1200" b="0" i="0" u="none" strike="noStrike" dirty="0">
                          <a:solidFill>
                            <a:srgbClr val="000000"/>
                          </a:solidFill>
                          <a:effectLst/>
                          <a:latin typeface="Arial" panose="020B0604020202020204" pitchFamily="34" charset="0"/>
                        </a:rPr>
                        <a:t>All maturities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18.2</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22</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-3.8</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233421419"/>
                  </a:ext>
                </a:extLst>
              </a:tr>
              <a:tr h="238660">
                <a:tc>
                  <a:txBody>
                    <a:bodyPr/>
                    <a:lstStyle/>
                    <a:p>
                      <a:pPr algn="l" rtl="0" fontAlgn="ctr"/>
                      <a:r>
                        <a:rPr lang="en-AU" sz="1200" b="0" i="0" u="none" strike="noStrike" dirty="0">
                          <a:solidFill>
                            <a:srgbClr val="000000"/>
                          </a:solidFill>
                          <a:effectLst/>
                          <a:latin typeface="Arial" panose="020B0604020202020204" pitchFamily="34" charset="0"/>
                        </a:rPr>
                        <a:t>Short maturities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5.7</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 -</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5.7</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687248222"/>
                  </a:ext>
                </a:extLst>
              </a:tr>
              <a:tr h="238660">
                <a:tc>
                  <a:txBody>
                    <a:bodyPr/>
                    <a:lstStyle/>
                    <a:p>
                      <a:pPr algn="l" rtl="0" fontAlgn="ctr"/>
                      <a:r>
                        <a:rPr lang="en-AU" sz="1300" b="1" i="0" u="none" strike="noStrike" dirty="0">
                          <a:solidFill>
                            <a:srgbClr val="000000"/>
                          </a:solidFill>
                          <a:effectLst/>
                          <a:latin typeface="Arial" panose="020B0604020202020204" pitchFamily="34" charset="0"/>
                        </a:rPr>
                        <a:t>Cash</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8.2</a:t>
                      </a:r>
                    </a:p>
                  </a:txBody>
                  <a:tcPr marL="5443" marR="5443" marT="5443"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14</a:t>
                      </a:r>
                    </a:p>
                  </a:txBody>
                  <a:tcPr marL="6350" marR="6350" marT="6350"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-5.8</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625284165"/>
                  </a:ext>
                </a:extLst>
              </a:tr>
            </a:tbl>
          </a:graphicData>
        </a:graphic>
      </p:graphicFrame>
    </p:spTree>
    <p:extLst>
      <p:ext uri="{BB962C8B-B14F-4D97-AF65-F5344CB8AC3E}">
        <p14:creationId xmlns:p14="http://schemas.microsoft.com/office/powerpoint/2010/main" val="32572650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949651-F5F1-F8F0-05E7-13F3D7177F40}"/>
              </a:ext>
            </a:extLst>
          </p:cNvPr>
          <p:cNvSpPr/>
          <p:nvPr/>
        </p:nvSpPr>
        <p:spPr>
          <a:xfrm>
            <a:off x="0" y="979715"/>
            <a:ext cx="12192000" cy="58782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5588252-E579-4F8F-AD68-C427416D0702}"/>
              </a:ext>
            </a:extLst>
          </p:cNvPr>
          <p:cNvSpPr>
            <a:spLocks noGrp="1"/>
          </p:cNvSpPr>
          <p:nvPr>
            <p:ph type="sldNum" sz="quarter" idx="12"/>
          </p:nvPr>
        </p:nvSpPr>
        <p:spPr>
          <a:xfrm>
            <a:off x="11807717" y="6565104"/>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225410" y="377929"/>
            <a:ext cx="9720000" cy="516637"/>
          </a:xfrm>
        </p:spPr>
        <p:txBody>
          <a:bodyPr/>
          <a:lstStyle/>
          <a:p>
            <a:r>
              <a:rPr lang="en-AU" sz="2400" dirty="0">
                <a:solidFill>
                  <a:schemeClr val="tx1"/>
                </a:solidFill>
                <a:latin typeface="Arial" charset="0"/>
                <a:cs typeface="Arial" charset="0"/>
              </a:rPr>
              <a:t>MasterKey Super Fundamentals - MLC Balanced</a:t>
            </a:r>
            <a:endParaRPr lang="en-AU" sz="2400" dirty="0">
              <a:solidFill>
                <a:schemeClr val="tx1"/>
              </a:solidFill>
            </a:endParaRPr>
          </a:p>
        </p:txBody>
      </p:sp>
      <p:sp>
        <p:nvSpPr>
          <p:cNvPr id="8" name="Rectangle 14">
            <a:extLst>
              <a:ext uri="{FF2B5EF4-FFF2-40B4-BE49-F238E27FC236}">
                <a16:creationId xmlns:a16="http://schemas.microsoft.com/office/drawing/2014/main" id="{BA6787B4-5BC1-C918-0394-19C0AF70F10D}"/>
              </a:ext>
            </a:extLst>
          </p:cNvPr>
          <p:cNvSpPr>
            <a:spLocks noChangeArrowheads="1"/>
          </p:cNvSpPr>
          <p:nvPr/>
        </p:nvSpPr>
        <p:spPr bwMode="auto">
          <a:xfrm>
            <a:off x="6496050" y="1250054"/>
            <a:ext cx="5568237" cy="5230018"/>
          </a:xfrm>
          <a:prstGeom prst="rect">
            <a:avLst/>
          </a:prstGeom>
          <a:solidFill>
            <a:schemeClr val="bg1"/>
          </a:solidFill>
          <a:ln>
            <a:noFill/>
          </a:ln>
        </p:spPr>
        <p:txBody>
          <a:bodyPr lIns="144000" tIns="72000" rIns="72000" bIns="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Strategic asset allocations have been designed to efficiently generate above-inflation outcomes based on long-term investment assumptions. Actual asset allocations differ to strategic asset allocations where there are opportunities to provide better returns, or take on less risk, than what is provided by the strategic asset allocation.</a:t>
            </a:r>
            <a:br>
              <a:rPr kumimoji="0" lang="en-AU" sz="12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br>
            <a:b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portfolio’s main positions are:</a:t>
            </a:r>
            <a:b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AU"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lang="en-AU" sz="1200" b="1" dirty="0">
                <a:solidFill>
                  <a:schemeClr val="accent1"/>
                </a:solidFill>
                <a:latin typeface="Arial" panose="020B0604020202020204"/>
                <a:cs typeface="Arial" panose="020B0604020202020204" pitchFamily="34" charset="0"/>
              </a:rPr>
              <a:t>Australian</a:t>
            </a:r>
            <a:r>
              <a:rPr lang="en-AU" sz="1200" dirty="0">
                <a:latin typeface="Arial" panose="020B0604020202020204"/>
                <a:cs typeface="Arial" panose="020B0604020202020204" pitchFamily="34" charset="0"/>
              </a:rPr>
              <a:t> and </a:t>
            </a:r>
            <a:r>
              <a:rPr lang="en-AU" sz="1200" b="1" dirty="0">
                <a:solidFill>
                  <a:schemeClr val="accent1"/>
                </a:solidFill>
                <a:latin typeface="Arial" panose="020B0604020202020204"/>
                <a:cs typeface="Arial" panose="020B0604020202020204" pitchFamily="34" charset="0"/>
              </a:rPr>
              <a:t>Global shares </a:t>
            </a:r>
            <a:r>
              <a:rPr lang="en-AU" sz="1200" dirty="0">
                <a:solidFill>
                  <a:prstClr val="black"/>
                </a:solidFill>
                <a:latin typeface="Arial" panose="020B0604020202020204"/>
                <a:cs typeface="Arial" panose="020B0604020202020204" pitchFamily="34" charset="0"/>
              </a:rPr>
              <a:t>have drifted underweight with the recent sell-off. An underweight to the US has helped recent performance vs benchmark and we have been using cashflows to add to shares opportunistically.</a:t>
            </a:r>
            <a:br>
              <a:rPr lang="en-AU" sz="1200" dirty="0">
                <a:solidFill>
                  <a:prstClr val="black"/>
                </a:solidFill>
                <a:latin typeface="Arial" panose="020B0604020202020204"/>
                <a:cs typeface="Arial" panose="020B0604020202020204" pitchFamily="34" charset="0"/>
              </a:rPr>
            </a:br>
            <a:endParaRPr lang="en-AU" sz="1200" dirty="0">
              <a:solidFill>
                <a:prstClr val="black"/>
              </a:solidFill>
              <a:latin typeface="Arial" panose="020B0604020202020204"/>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Underweight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Unlisted property.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Whilst unlisted property provides a relatively stable income yield, some inflation protection and the potential for capital growth, the shorter-term return outlook for some sectors is below long-term averages.</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Overweight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Private equity</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Interest rate cuts by global central banks have fostered renewed confidence in Private equity activity after a subdued couple of years. We expect this to flow through to an uptick in valuations and continue Private equity’s strong long-term performance. </a:t>
            </a: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Overweight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Fixed income – Credit</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A modest overweight to credit remains one of our highest conviction positions. Given the stage of the cycle, we prefer higher quality and shorter duration credit</a:t>
            </a: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Underweight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Cash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and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All maturities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to fund the Fixed income overweights. </a:t>
            </a:r>
            <a:endParaRPr kumimoji="0" lang="en-AU"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ext Box 4">
            <a:extLst>
              <a:ext uri="{FF2B5EF4-FFF2-40B4-BE49-F238E27FC236}">
                <a16:creationId xmlns:a16="http://schemas.microsoft.com/office/drawing/2014/main" id="{47EC5F7A-D22B-EADE-E5BE-6375924A7C8B}"/>
              </a:ext>
            </a:extLst>
          </p:cNvPr>
          <p:cNvSpPr txBox="1">
            <a:spLocks noChangeArrowheads="1"/>
          </p:cNvSpPr>
          <p:nvPr/>
        </p:nvSpPr>
        <p:spPr bwMode="auto">
          <a:xfrm>
            <a:off x="6448425" y="6657796"/>
            <a:ext cx="28766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a:t>
            </a:r>
            <a:r>
              <a:rPr kumimoji="0" lang="en-AU"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MLC Asset Management Services Limited.</a:t>
            </a:r>
          </a:p>
        </p:txBody>
      </p:sp>
      <p:graphicFrame>
        <p:nvGraphicFramePr>
          <p:cNvPr id="2" name="Table 1">
            <a:extLst>
              <a:ext uri="{FF2B5EF4-FFF2-40B4-BE49-F238E27FC236}">
                <a16:creationId xmlns:a16="http://schemas.microsoft.com/office/drawing/2014/main" id="{87331D44-1632-0B28-A82F-E26EA049021E}"/>
              </a:ext>
            </a:extLst>
          </p:cNvPr>
          <p:cNvGraphicFramePr>
            <a:graphicFrameLocks noGrp="1"/>
          </p:cNvGraphicFramePr>
          <p:nvPr>
            <p:extLst>
              <p:ext uri="{D42A27DB-BD31-4B8C-83A1-F6EECF244321}">
                <p14:modId xmlns:p14="http://schemas.microsoft.com/office/powerpoint/2010/main" val="3467197053"/>
              </p:ext>
            </p:extLst>
          </p:nvPr>
        </p:nvGraphicFramePr>
        <p:xfrm>
          <a:off x="108043" y="872795"/>
          <a:ext cx="6232340" cy="5848120"/>
        </p:xfrm>
        <a:graphic>
          <a:graphicData uri="http://schemas.openxmlformats.org/drawingml/2006/table">
            <a:tbl>
              <a:tblPr firstRow="1" bandRow="1">
                <a:tableStyleId>{7DF18680-E054-41AD-8BC1-D1AEF772440D}</a:tableStyleId>
              </a:tblPr>
              <a:tblGrid>
                <a:gridCol w="2808000">
                  <a:extLst>
                    <a:ext uri="{9D8B030D-6E8A-4147-A177-3AD203B41FA5}">
                      <a16:colId xmlns:a16="http://schemas.microsoft.com/office/drawing/2014/main" val="20000"/>
                    </a:ext>
                  </a:extLst>
                </a:gridCol>
                <a:gridCol w="1118170">
                  <a:extLst>
                    <a:ext uri="{9D8B030D-6E8A-4147-A177-3AD203B41FA5}">
                      <a16:colId xmlns:a16="http://schemas.microsoft.com/office/drawing/2014/main" val="3149987986"/>
                    </a:ext>
                  </a:extLst>
                </a:gridCol>
                <a:gridCol w="1118170">
                  <a:extLst>
                    <a:ext uri="{9D8B030D-6E8A-4147-A177-3AD203B41FA5}">
                      <a16:colId xmlns:a16="http://schemas.microsoft.com/office/drawing/2014/main" val="2676959586"/>
                    </a:ext>
                  </a:extLst>
                </a:gridCol>
                <a:gridCol w="1188000">
                  <a:extLst>
                    <a:ext uri="{9D8B030D-6E8A-4147-A177-3AD203B41FA5}">
                      <a16:colId xmlns:a16="http://schemas.microsoft.com/office/drawing/2014/main" val="3942467060"/>
                    </a:ext>
                  </a:extLst>
                </a:gridCol>
              </a:tblGrid>
              <a:tr h="360000">
                <a:tc>
                  <a:txBody>
                    <a:bodyPr/>
                    <a:lstStyle/>
                    <a:p>
                      <a:pPr marL="0"/>
                      <a:r>
                        <a:rPr kumimoji="0" lang="en-US" altLang="en-US" sz="1300" b="1" i="0" u="none" strike="noStrike" kern="1200" cap="none" normalizeH="0" baseline="0" dirty="0">
                          <a:ln>
                            <a:noFill/>
                          </a:ln>
                          <a:solidFill>
                            <a:srgbClr val="FFFFFF"/>
                          </a:solidFill>
                          <a:effectLst/>
                          <a:latin typeface="+mn-lt"/>
                          <a:ea typeface="ＭＳ Ｐゴシック" pitchFamily="-65" charset="-128"/>
                          <a:cs typeface="+mn-cs"/>
                        </a:rPr>
                        <a:t>Asset allocation </a:t>
                      </a:r>
                      <a:r>
                        <a:rPr kumimoji="0" lang="en-US" altLang="en-US" sz="1300" b="0" i="0" u="none" strike="noStrike" kern="1200" cap="none" normalizeH="0" baseline="0" dirty="0">
                          <a:ln>
                            <a:noFill/>
                          </a:ln>
                          <a:solidFill>
                            <a:srgbClr val="FFFFFF"/>
                          </a:solidFill>
                          <a:effectLst/>
                          <a:latin typeface="+mn-lt"/>
                          <a:ea typeface="ＭＳ Ｐゴシック" pitchFamily="-65" charset="-128"/>
                          <a:cs typeface="+mn-cs"/>
                        </a:rPr>
                        <a:t>(</a:t>
                      </a:r>
                      <a:r>
                        <a:rPr kumimoji="0" lang="en-US" sz="1300" b="0" i="0" u="none" strike="noStrike" kern="1200" cap="none" normalizeH="0" baseline="0" dirty="0">
                          <a:ln>
                            <a:noFill/>
                          </a:ln>
                          <a:solidFill>
                            <a:srgbClr val="FFFFFF"/>
                          </a:solidFill>
                          <a:effectLst/>
                          <a:latin typeface="+mn-lt"/>
                          <a:ea typeface="ＭＳ Ｐゴシック" pitchFamily="-65" charset="-128"/>
                          <a:cs typeface="+mn-cs"/>
                        </a:rPr>
                        <a:t>31 Mar 2025)</a:t>
                      </a:r>
                      <a:endParaRPr kumimoji="0" lang="en-AU" sz="1300" b="0" i="0" u="none" strike="noStrike" kern="1200" cap="none" normalizeH="0" baseline="0" dirty="0">
                        <a:ln>
                          <a:noFill/>
                        </a:ln>
                        <a:solidFill>
                          <a:srgbClr val="FFFFFF"/>
                        </a:solidFill>
                        <a:effectLst/>
                        <a:latin typeface="+mn-lt"/>
                        <a:ea typeface="ＭＳ Ｐゴシック" pitchFamily="-65" charset="-128"/>
                        <a:cs typeface="+mn-cs"/>
                      </a:endParaRPr>
                    </a:p>
                  </a:txBody>
                  <a:tcPr marL="121944" marR="1219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300" b="1" i="0" u="none" strike="noStrike" kern="1200" cap="none" normalizeH="0" baseline="0" dirty="0">
                          <a:ln>
                            <a:noFill/>
                          </a:ln>
                          <a:solidFill>
                            <a:srgbClr val="FFFFFF"/>
                          </a:solidFill>
                          <a:effectLst/>
                          <a:latin typeface="+mn-lt"/>
                          <a:ea typeface="ＭＳ Ｐゴシック" pitchFamily="-65" charset="-128"/>
                          <a:cs typeface="+mn-cs"/>
                        </a:rPr>
                        <a:t>Actual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300" b="1" i="0" u="none" strike="noStrike" kern="1200" cap="none" normalizeH="0" baseline="0" dirty="0">
                          <a:ln>
                            <a:noFill/>
                          </a:ln>
                          <a:solidFill>
                            <a:srgbClr val="FFFFFF"/>
                          </a:solidFill>
                          <a:effectLst/>
                          <a:latin typeface="+mn-lt"/>
                          <a:ea typeface="ＭＳ Ｐゴシック" pitchFamily="-65" charset="-128"/>
                          <a:cs typeface="+mn-cs"/>
                        </a:rPr>
                        <a:t>Strategic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300" b="1" i="0" u="none" strike="noStrike" kern="1200" cap="none" normalizeH="0" baseline="0" dirty="0">
                          <a:ln>
                            <a:noFill/>
                          </a:ln>
                          <a:solidFill>
                            <a:srgbClr val="FFFFFF"/>
                          </a:solidFill>
                          <a:effectLst/>
                          <a:latin typeface="+mn-lt"/>
                          <a:ea typeface="ＭＳ Ｐゴシック" pitchFamily="-65" charset="-128"/>
                          <a:cs typeface="+mn-cs"/>
                        </a:rPr>
                        <a:t>Difference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0"/>
                  </a:ext>
                </a:extLst>
              </a:tr>
              <a:tr h="238660">
                <a:tc>
                  <a:txBody>
                    <a:bodyPr/>
                    <a:lstStyle/>
                    <a:p>
                      <a:pPr algn="l" rtl="0" fontAlgn="b"/>
                      <a:r>
                        <a:rPr lang="en-AU" sz="1300" b="1" kern="1200" dirty="0">
                          <a:solidFill>
                            <a:schemeClr val="tx1"/>
                          </a:solidFill>
                          <a:latin typeface="+mn-lt"/>
                          <a:ea typeface="+mn-ea"/>
                          <a:cs typeface="Arial" pitchFamily="34" charset="0"/>
                        </a:rPr>
                        <a:t>Australian shares</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23.7</a:t>
                      </a:r>
                    </a:p>
                  </a:txBody>
                  <a:tcPr marL="5443" marR="5443" marT="5443"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25</a:t>
                      </a:r>
                    </a:p>
                  </a:txBody>
                  <a:tcPr marL="5443" marR="5443" marT="5443" marB="0" anchor="ctr">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-1.3</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1"/>
                  </a:ext>
                </a:extLst>
              </a:tr>
              <a:tr h="238660">
                <a:tc>
                  <a:txBody>
                    <a:bodyPr/>
                    <a:lstStyle/>
                    <a:p>
                      <a:pPr algn="l" rtl="0" fontAlgn="b"/>
                      <a:r>
                        <a:rPr lang="en-AU" sz="1300" b="1" kern="1200" dirty="0">
                          <a:solidFill>
                            <a:schemeClr val="tx1"/>
                          </a:solidFill>
                          <a:latin typeface="+mn-lt"/>
                          <a:ea typeface="+mn-ea"/>
                          <a:cs typeface="Arial" pitchFamily="34" charset="0"/>
                        </a:rPr>
                        <a:t>Global shares</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27.8</a:t>
                      </a:r>
                    </a:p>
                  </a:txBody>
                  <a:tcPr marL="5443" marR="5443" marT="5443"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29</a:t>
                      </a:r>
                    </a:p>
                  </a:txBody>
                  <a:tcPr marL="5443" marR="5443" marT="5443" marB="0" anchor="ctr">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-1.2</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604790740"/>
                  </a:ext>
                </a:extLst>
              </a:tr>
              <a:tr h="238660">
                <a:tc>
                  <a:txBody>
                    <a:bodyPr/>
                    <a:lstStyle/>
                    <a:p>
                      <a:pPr algn="l" rtl="0" fontAlgn="b"/>
                      <a:r>
                        <a:rPr lang="en-AU" sz="1200" kern="1200" dirty="0">
                          <a:solidFill>
                            <a:schemeClr val="tx1"/>
                          </a:solidFill>
                          <a:latin typeface="+mn-lt"/>
                          <a:ea typeface="+mn-ea"/>
                          <a:cs typeface="Arial" pitchFamily="34" charset="0"/>
                        </a:rPr>
                        <a:t>Global shares (unhedged)</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18.3</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19</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-0.7</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238660">
                <a:tc>
                  <a:txBody>
                    <a:bodyPr/>
                    <a:lstStyle/>
                    <a:p>
                      <a:pPr algn="l" rtl="0" fontAlgn="b"/>
                      <a:r>
                        <a:rPr lang="en-AU" sz="1200" kern="1200" dirty="0">
                          <a:solidFill>
                            <a:schemeClr val="tx1"/>
                          </a:solidFill>
                          <a:latin typeface="+mn-lt"/>
                          <a:ea typeface="+mn-ea"/>
                          <a:cs typeface="Arial" pitchFamily="34" charset="0"/>
                        </a:rPr>
                        <a:t>Global shares (hedged)</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9.5</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10</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-0.5</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238660">
                <a:tc>
                  <a:txBody>
                    <a:bodyPr/>
                    <a:lstStyle/>
                    <a:p>
                      <a:pPr marL="0" algn="l" defTabSz="914332" rtl="0" eaLnBrk="1" fontAlgn="b" latinLnBrk="0" hangingPunct="1"/>
                      <a:r>
                        <a:rPr lang="en-AU" sz="1300" b="1" kern="1200" dirty="0">
                          <a:solidFill>
                            <a:schemeClr val="tx1"/>
                          </a:solidFill>
                          <a:latin typeface="+mn-lt"/>
                          <a:ea typeface="+mn-ea"/>
                          <a:cs typeface="Arial" pitchFamily="34" charset="0"/>
                        </a:rPr>
                        <a:t>Property</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5.2</a:t>
                      </a:r>
                    </a:p>
                  </a:txBody>
                  <a:tcPr marL="5443" marR="5443" marT="5443" marB="0" anchor="ctr">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6</a:t>
                      </a:r>
                    </a:p>
                  </a:txBody>
                  <a:tcPr marL="5443" marR="5443" marT="5443" marB="0" anchor="ctr">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-0.8</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857239175"/>
                  </a:ext>
                </a:extLst>
              </a:tr>
              <a:tr h="238660">
                <a:tc>
                  <a:txBody>
                    <a:bodyPr/>
                    <a:lstStyle/>
                    <a:p>
                      <a:pPr marL="0" algn="l" defTabSz="914332" rtl="0" eaLnBrk="1" fontAlgn="b" latinLnBrk="0" hangingPunct="1"/>
                      <a:r>
                        <a:rPr lang="en-AU" sz="1200" kern="1200" dirty="0">
                          <a:solidFill>
                            <a:schemeClr val="tx1"/>
                          </a:solidFill>
                          <a:latin typeface="+mn-lt"/>
                          <a:ea typeface="+mn-ea"/>
                          <a:cs typeface="Arial" pitchFamily="34" charset="0"/>
                        </a:rPr>
                        <a:t>Unlisted property</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4.4</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5</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-0.6</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974361812"/>
                  </a:ext>
                </a:extLst>
              </a:tr>
              <a:tr h="238660">
                <a:tc>
                  <a:txBody>
                    <a:bodyPr/>
                    <a:lstStyle/>
                    <a:p>
                      <a:pPr algn="l" rtl="0" fontAlgn="b"/>
                      <a:r>
                        <a:rPr lang="en-AU" sz="1200" kern="1200" dirty="0">
                          <a:solidFill>
                            <a:schemeClr val="tx1"/>
                          </a:solidFill>
                          <a:latin typeface="+mn-lt"/>
                          <a:ea typeface="+mn-ea"/>
                          <a:cs typeface="Arial" pitchFamily="34" charset="0"/>
                        </a:rPr>
                        <a:t>Listed property</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0.7</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1</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-0.3</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581016764"/>
                  </a:ext>
                </a:extLst>
              </a:tr>
              <a:tr h="238660">
                <a:tc>
                  <a:txBody>
                    <a:bodyPr/>
                    <a:lstStyle/>
                    <a:p>
                      <a:pPr marL="0" algn="l" defTabSz="914332" rtl="0" eaLnBrk="1" fontAlgn="b" latinLnBrk="0" hangingPunct="1"/>
                      <a:r>
                        <a:rPr lang="en-AU" sz="1300" b="1" kern="1200" dirty="0">
                          <a:solidFill>
                            <a:schemeClr val="tx1"/>
                          </a:solidFill>
                          <a:latin typeface="+mn-lt"/>
                          <a:ea typeface="+mn-ea"/>
                          <a:cs typeface="Arial" pitchFamily="34" charset="0"/>
                        </a:rPr>
                        <a:t>Infrastructure</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6</a:t>
                      </a:r>
                    </a:p>
                  </a:txBody>
                  <a:tcPr marL="5443" marR="5443" marT="5443"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6</a:t>
                      </a:r>
                    </a:p>
                  </a:txBody>
                  <a:tcPr marL="5443" marR="5443" marT="5443"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257641159"/>
                  </a:ext>
                </a:extLst>
              </a:tr>
              <a:tr h="238660">
                <a:tc>
                  <a:txBody>
                    <a:bodyPr/>
                    <a:lstStyle/>
                    <a:p>
                      <a:pPr marL="0" algn="l" defTabSz="914332" rtl="0" eaLnBrk="1" fontAlgn="b" latinLnBrk="0" hangingPunct="1"/>
                      <a:r>
                        <a:rPr lang="en-AU" sz="1200" kern="1200" dirty="0">
                          <a:solidFill>
                            <a:schemeClr val="tx1"/>
                          </a:solidFill>
                          <a:latin typeface="+mn-lt"/>
                          <a:ea typeface="+mn-ea"/>
                          <a:cs typeface="Arial" pitchFamily="34" charset="0"/>
                        </a:rPr>
                        <a:t>Unlisted infrastructure</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4.6</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2.5</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120541737"/>
                  </a:ext>
                </a:extLst>
              </a:tr>
              <a:tr h="238660">
                <a:tc>
                  <a:txBody>
                    <a:bodyPr/>
                    <a:lstStyle/>
                    <a:p>
                      <a:pPr algn="l" rtl="0" fontAlgn="b"/>
                      <a:r>
                        <a:rPr lang="en-AU" sz="1200" kern="1200" dirty="0">
                          <a:solidFill>
                            <a:schemeClr val="tx1"/>
                          </a:solidFill>
                          <a:latin typeface="+mn-lt"/>
                          <a:ea typeface="+mn-ea"/>
                          <a:cs typeface="Arial" pitchFamily="34" charset="0"/>
                        </a:rPr>
                        <a:t>Listed infrastructure</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1.4</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3.5</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-2.1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835963899"/>
                  </a:ext>
                </a:extLst>
              </a:tr>
              <a:tr h="238660">
                <a:tc>
                  <a:txBody>
                    <a:bodyPr/>
                    <a:lstStyle/>
                    <a:p>
                      <a:pPr marL="0" algn="l" defTabSz="914332" rtl="0" eaLnBrk="1" fontAlgn="b" latinLnBrk="0" hangingPunct="1"/>
                      <a:r>
                        <a:rPr lang="en-AU" sz="1300" b="1" kern="1200" dirty="0">
                          <a:solidFill>
                            <a:schemeClr val="tx1"/>
                          </a:solidFill>
                          <a:latin typeface="+mn-lt"/>
                          <a:ea typeface="+mn-ea"/>
                          <a:cs typeface="Arial" pitchFamily="34" charset="0"/>
                        </a:rPr>
                        <a:t>Private equity</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8</a:t>
                      </a:r>
                    </a:p>
                  </a:txBody>
                  <a:tcPr marL="5443" marR="5443" marT="5443" marB="0" anchor="ctr">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5</a:t>
                      </a:r>
                    </a:p>
                  </a:txBody>
                  <a:tcPr marL="5443" marR="5443" marT="5443"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3</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407455967"/>
                  </a:ext>
                </a:extLst>
              </a:tr>
              <a:tr h="238660">
                <a:tc>
                  <a:txBody>
                    <a:bodyPr/>
                    <a:lstStyle/>
                    <a:p>
                      <a:pPr marL="0" algn="l" defTabSz="914332" rtl="0" eaLnBrk="1" fontAlgn="b" latinLnBrk="0" hangingPunct="1"/>
                      <a:r>
                        <a:rPr lang="en-AU" sz="1300" b="1" kern="1200" dirty="0">
                          <a:solidFill>
                            <a:schemeClr val="tx1"/>
                          </a:solidFill>
                          <a:latin typeface="+mn-lt"/>
                          <a:ea typeface="+mn-ea"/>
                          <a:cs typeface="Arial" pitchFamily="34" charset="0"/>
                        </a:rPr>
                        <a:t>Alternatives</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1.9</a:t>
                      </a:r>
                    </a:p>
                  </a:txBody>
                  <a:tcPr marL="5443" marR="5443" marT="5443" marB="0" anchor="ctr">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1</a:t>
                      </a:r>
                    </a:p>
                  </a:txBody>
                  <a:tcPr marL="5443" marR="5443" marT="5443"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0.9</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414377015"/>
                  </a:ext>
                </a:extLst>
              </a:tr>
              <a:tr h="238660">
                <a:tc>
                  <a:txBody>
                    <a:bodyPr/>
                    <a:lstStyle/>
                    <a:p>
                      <a:pPr algn="l" rtl="0" fontAlgn="ctr"/>
                      <a:r>
                        <a:rPr lang="en-AU" sz="1300" b="1" i="0" u="none" strike="noStrike" dirty="0">
                          <a:solidFill>
                            <a:srgbClr val="000000"/>
                          </a:solidFill>
                          <a:effectLst/>
                          <a:latin typeface="Arial" panose="020B0604020202020204" pitchFamily="34" charset="0"/>
                        </a:rPr>
                        <a:t>Fixed income – Credit</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14.5</a:t>
                      </a:r>
                    </a:p>
                  </a:txBody>
                  <a:tcPr marL="5443" marR="5443" marT="5443" marB="0" anchor="ctr">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11</a:t>
                      </a:r>
                    </a:p>
                  </a:txBody>
                  <a:tcPr marL="5443" marR="5443" marT="5443"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3.5</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821491734"/>
                  </a:ext>
                </a:extLst>
              </a:tr>
              <a:tr h="238660">
                <a:tc>
                  <a:txBody>
                    <a:bodyPr/>
                    <a:lstStyle/>
                    <a:p>
                      <a:pPr algn="l" rtl="0" fontAlgn="ctr"/>
                      <a:r>
                        <a:rPr lang="en-AU" sz="1200" b="0" i="0" u="none" strike="noStrike" dirty="0">
                          <a:solidFill>
                            <a:srgbClr val="000000"/>
                          </a:solidFill>
                          <a:effectLst/>
                          <a:latin typeface="Arial" panose="020B0604020202020204" pitchFamily="34" charset="0"/>
                        </a:rPr>
                        <a:t>High yield bonds and loans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2.7</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3</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-0.3</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702208368"/>
                  </a:ext>
                </a:extLst>
              </a:tr>
              <a:tr h="238660">
                <a:tc>
                  <a:txBody>
                    <a:bodyPr/>
                    <a:lstStyle/>
                    <a:p>
                      <a:pPr algn="l" rtl="0" fontAlgn="ctr"/>
                      <a:r>
                        <a:rPr lang="en-AU" sz="1200" b="0" i="0" u="none" strike="noStrike" dirty="0">
                          <a:solidFill>
                            <a:srgbClr val="000000"/>
                          </a:solidFill>
                          <a:effectLst/>
                          <a:latin typeface="Arial" panose="020B0604020202020204" pitchFamily="34" charset="0"/>
                        </a:rPr>
                        <a:t>Private debt</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0.9</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1</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772482513"/>
                  </a:ext>
                </a:extLst>
              </a:tr>
              <a:tr h="238660">
                <a:tc>
                  <a:txBody>
                    <a:bodyPr/>
                    <a:lstStyle/>
                    <a:p>
                      <a:pPr algn="l" rtl="0" fontAlgn="ctr"/>
                      <a:r>
                        <a:rPr lang="en-AU" sz="1200" b="0" i="0" u="none" strike="noStrike" dirty="0">
                          <a:solidFill>
                            <a:srgbClr val="000000"/>
                          </a:solidFill>
                          <a:effectLst/>
                          <a:latin typeface="Arial" panose="020B0604020202020204" pitchFamily="34" charset="0"/>
                        </a:rPr>
                        <a:t>Australian property debt</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2.1</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339670307"/>
                  </a:ext>
                </a:extLst>
              </a:tr>
              <a:tr h="238660">
                <a:tc>
                  <a:txBody>
                    <a:bodyPr/>
                    <a:lstStyle/>
                    <a:p>
                      <a:pPr algn="l" rtl="0" fontAlgn="ctr"/>
                      <a:r>
                        <a:rPr lang="en-AU" sz="1200" b="0" i="0" u="none" strike="noStrike" dirty="0">
                          <a:solidFill>
                            <a:srgbClr val="000000"/>
                          </a:solidFill>
                          <a:effectLst/>
                          <a:latin typeface="Arial" panose="020B0604020202020204" pitchFamily="34" charset="0"/>
                        </a:rPr>
                        <a:t>Unlisted property debt</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0.9</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170336693"/>
                  </a:ext>
                </a:extLst>
              </a:tr>
              <a:tr h="238660">
                <a:tc>
                  <a:txBody>
                    <a:bodyPr/>
                    <a:lstStyle/>
                    <a:p>
                      <a:pPr algn="l" rtl="0" fontAlgn="ctr"/>
                      <a:r>
                        <a:rPr lang="en-AU" sz="1200" b="0" i="0" u="none" strike="noStrike" dirty="0">
                          <a:solidFill>
                            <a:srgbClr val="000000"/>
                          </a:solidFill>
                          <a:effectLst/>
                          <a:latin typeface="Arial" panose="020B0604020202020204" pitchFamily="34" charset="0"/>
                        </a:rPr>
                        <a:t>MLC opportunistic capital solutions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4.6</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2.6</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215281272"/>
                  </a:ext>
                </a:extLst>
              </a:tr>
              <a:tr h="237600">
                <a:tc>
                  <a:txBody>
                    <a:bodyPr/>
                    <a:lstStyle/>
                    <a:p>
                      <a:pPr algn="l" rtl="0" fontAlgn="ctr"/>
                      <a:r>
                        <a:rPr lang="en-AU" sz="1200" b="0" i="0" u="none" strike="noStrike" dirty="0">
                          <a:solidFill>
                            <a:srgbClr val="000000"/>
                          </a:solidFill>
                          <a:effectLst/>
                          <a:latin typeface="Arial" panose="020B0604020202020204" pitchFamily="34" charset="0"/>
                        </a:rPr>
                        <a:t>Insurance-related investments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3.3</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3</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0.3</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766011844"/>
                  </a:ext>
                </a:extLst>
              </a:tr>
              <a:tr h="238660">
                <a:tc>
                  <a:txBody>
                    <a:bodyPr/>
                    <a:lstStyle/>
                    <a:p>
                      <a:pPr algn="l" rtl="0" fontAlgn="ctr"/>
                      <a:r>
                        <a:rPr lang="en-AU" sz="1300" b="1" i="0" u="none" strike="noStrike" dirty="0">
                          <a:solidFill>
                            <a:srgbClr val="000000"/>
                          </a:solidFill>
                          <a:effectLst/>
                          <a:latin typeface="Arial" panose="020B0604020202020204" pitchFamily="34" charset="0"/>
                        </a:rPr>
                        <a:t>Fixed income – Diversified</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10</a:t>
                      </a:r>
                    </a:p>
                  </a:txBody>
                  <a:tcPr marL="5443" marR="5443" marT="5443"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8</a:t>
                      </a:r>
                    </a:p>
                  </a:txBody>
                  <a:tcPr marL="5443" marR="5443" marT="5443"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2</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899089713"/>
                  </a:ext>
                </a:extLst>
              </a:tr>
              <a:tr h="238660">
                <a:tc>
                  <a:txBody>
                    <a:bodyPr/>
                    <a:lstStyle/>
                    <a:p>
                      <a:pPr algn="l" rtl="0" fontAlgn="ctr"/>
                      <a:r>
                        <a:rPr lang="en-AU" sz="1200" b="0" i="0" u="none" strike="noStrike" dirty="0">
                          <a:solidFill>
                            <a:srgbClr val="000000"/>
                          </a:solidFill>
                          <a:effectLst/>
                          <a:latin typeface="Arial" panose="020B0604020202020204" pitchFamily="34" charset="0"/>
                        </a:rPr>
                        <a:t>All maturities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8.1</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8</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233421419"/>
                  </a:ext>
                </a:extLst>
              </a:tr>
              <a:tr h="238660">
                <a:tc>
                  <a:txBody>
                    <a:bodyPr/>
                    <a:lstStyle/>
                    <a:p>
                      <a:pPr algn="l" rtl="0" fontAlgn="ctr"/>
                      <a:r>
                        <a:rPr lang="en-AU" sz="1200" b="0" i="0" u="none" strike="noStrike" dirty="0">
                          <a:solidFill>
                            <a:srgbClr val="000000"/>
                          </a:solidFill>
                          <a:effectLst/>
                          <a:latin typeface="Arial" panose="020B0604020202020204" pitchFamily="34" charset="0"/>
                        </a:rPr>
                        <a:t>Short maturities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1.9</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1.9</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687248222"/>
                  </a:ext>
                </a:extLst>
              </a:tr>
              <a:tr h="238660">
                <a:tc>
                  <a:txBody>
                    <a:bodyPr/>
                    <a:lstStyle/>
                    <a:p>
                      <a:pPr algn="l" rtl="0" fontAlgn="ctr"/>
                      <a:r>
                        <a:rPr lang="en-AU" sz="1300" b="1" i="0" u="none" strike="noStrike" dirty="0">
                          <a:solidFill>
                            <a:srgbClr val="000000"/>
                          </a:solidFill>
                          <a:effectLst/>
                          <a:latin typeface="Arial" panose="020B0604020202020204" pitchFamily="34" charset="0"/>
                        </a:rPr>
                        <a:t>Cash</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2.9</a:t>
                      </a:r>
                    </a:p>
                  </a:txBody>
                  <a:tcPr marL="5443" marR="5443" marT="5443" marB="0" anchor="ctr">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9</a:t>
                      </a:r>
                    </a:p>
                  </a:txBody>
                  <a:tcPr marL="5443" marR="5443" marT="5443"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-6.1</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625284165"/>
                  </a:ext>
                </a:extLst>
              </a:tr>
            </a:tbl>
          </a:graphicData>
        </a:graphic>
      </p:graphicFrame>
    </p:spTree>
    <p:extLst>
      <p:ext uri="{BB962C8B-B14F-4D97-AF65-F5344CB8AC3E}">
        <p14:creationId xmlns:p14="http://schemas.microsoft.com/office/powerpoint/2010/main" val="1661180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1F6EC6-17FB-5E9A-46EC-DACC69681537}"/>
              </a:ext>
            </a:extLst>
          </p:cNvPr>
          <p:cNvSpPr/>
          <p:nvPr/>
        </p:nvSpPr>
        <p:spPr>
          <a:xfrm>
            <a:off x="0" y="1116531"/>
            <a:ext cx="12192000" cy="57414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5588252-E579-4F8F-AD68-C427416D0702}"/>
              </a:ext>
            </a:extLst>
          </p:cNvPr>
          <p:cNvSpPr>
            <a:spLocks noGrp="1"/>
          </p:cNvSpPr>
          <p:nvPr>
            <p:ph type="sldNum" sz="quarter" idx="12"/>
          </p:nvPr>
        </p:nvSpPr>
        <p:spPr>
          <a:xfrm>
            <a:off x="11807717" y="6565104"/>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CB49487E-89E1-49F7-AA56-D072CC2A761B}"/>
              </a:ext>
            </a:extLst>
          </p:cNvPr>
          <p:cNvSpPr>
            <a:spLocks noGrp="1"/>
          </p:cNvSpPr>
          <p:nvPr>
            <p:ph type="title"/>
          </p:nvPr>
        </p:nvSpPr>
        <p:spPr>
          <a:xfrm>
            <a:off x="225410" y="377929"/>
            <a:ext cx="9720000" cy="516637"/>
          </a:xfrm>
        </p:spPr>
        <p:txBody>
          <a:bodyPr/>
          <a:lstStyle/>
          <a:p>
            <a:r>
              <a:rPr lang="en-AU" sz="2400" dirty="0">
                <a:solidFill>
                  <a:schemeClr val="tx1"/>
                </a:solidFill>
                <a:latin typeface="Arial" charset="0"/>
                <a:cs typeface="Arial" charset="0"/>
              </a:rPr>
              <a:t>MasterKey Super Fundamentals - MLC Growth</a:t>
            </a:r>
            <a:endParaRPr lang="en-AU" sz="2400" dirty="0">
              <a:solidFill>
                <a:schemeClr val="tx1"/>
              </a:solidFill>
            </a:endParaRPr>
          </a:p>
        </p:txBody>
      </p:sp>
      <p:graphicFrame>
        <p:nvGraphicFramePr>
          <p:cNvPr id="6" name="Table 5">
            <a:extLst>
              <a:ext uri="{FF2B5EF4-FFF2-40B4-BE49-F238E27FC236}">
                <a16:creationId xmlns:a16="http://schemas.microsoft.com/office/drawing/2014/main" id="{5D99047D-052D-07A7-D498-F9A9972A55F1}"/>
              </a:ext>
            </a:extLst>
          </p:cNvPr>
          <p:cNvGraphicFramePr>
            <a:graphicFrameLocks noGrp="1"/>
          </p:cNvGraphicFramePr>
          <p:nvPr>
            <p:extLst>
              <p:ext uri="{D42A27DB-BD31-4B8C-83A1-F6EECF244321}">
                <p14:modId xmlns:p14="http://schemas.microsoft.com/office/powerpoint/2010/main" val="475921650"/>
              </p:ext>
            </p:extLst>
          </p:nvPr>
        </p:nvGraphicFramePr>
        <p:xfrm>
          <a:off x="137238" y="1213327"/>
          <a:ext cx="6232340" cy="5609460"/>
        </p:xfrm>
        <a:graphic>
          <a:graphicData uri="http://schemas.openxmlformats.org/drawingml/2006/table">
            <a:tbl>
              <a:tblPr firstRow="1" bandRow="1">
                <a:tableStyleId>{7DF18680-E054-41AD-8BC1-D1AEF772440D}</a:tableStyleId>
              </a:tblPr>
              <a:tblGrid>
                <a:gridCol w="2808000">
                  <a:extLst>
                    <a:ext uri="{9D8B030D-6E8A-4147-A177-3AD203B41FA5}">
                      <a16:colId xmlns:a16="http://schemas.microsoft.com/office/drawing/2014/main" val="20000"/>
                    </a:ext>
                  </a:extLst>
                </a:gridCol>
                <a:gridCol w="1118170">
                  <a:extLst>
                    <a:ext uri="{9D8B030D-6E8A-4147-A177-3AD203B41FA5}">
                      <a16:colId xmlns:a16="http://schemas.microsoft.com/office/drawing/2014/main" val="3149987986"/>
                    </a:ext>
                  </a:extLst>
                </a:gridCol>
                <a:gridCol w="1118170">
                  <a:extLst>
                    <a:ext uri="{9D8B030D-6E8A-4147-A177-3AD203B41FA5}">
                      <a16:colId xmlns:a16="http://schemas.microsoft.com/office/drawing/2014/main" val="2676959586"/>
                    </a:ext>
                  </a:extLst>
                </a:gridCol>
                <a:gridCol w="1188000">
                  <a:extLst>
                    <a:ext uri="{9D8B030D-6E8A-4147-A177-3AD203B41FA5}">
                      <a16:colId xmlns:a16="http://schemas.microsoft.com/office/drawing/2014/main" val="3942467060"/>
                    </a:ext>
                  </a:extLst>
                </a:gridCol>
              </a:tblGrid>
              <a:tr h="360000">
                <a:tc>
                  <a:txBody>
                    <a:bodyPr/>
                    <a:lstStyle/>
                    <a:p>
                      <a:pPr marL="0"/>
                      <a:r>
                        <a:rPr kumimoji="0" lang="en-US" altLang="en-US" sz="1300" b="1" i="0" u="none" strike="noStrike" kern="1200" cap="none" normalizeH="0" baseline="0" dirty="0">
                          <a:ln>
                            <a:noFill/>
                          </a:ln>
                          <a:solidFill>
                            <a:srgbClr val="FFFFFF"/>
                          </a:solidFill>
                          <a:effectLst/>
                          <a:latin typeface="+mn-lt"/>
                          <a:ea typeface="ＭＳ Ｐゴシック" pitchFamily="-65" charset="-128"/>
                          <a:cs typeface="+mn-cs"/>
                        </a:rPr>
                        <a:t>Asset allocation </a:t>
                      </a:r>
                      <a:r>
                        <a:rPr kumimoji="0" lang="en-US" altLang="en-US" sz="1300" b="0" i="0" u="none" strike="noStrike" kern="1200" cap="none" normalizeH="0" baseline="0" dirty="0">
                          <a:ln>
                            <a:noFill/>
                          </a:ln>
                          <a:solidFill>
                            <a:srgbClr val="FFFFFF"/>
                          </a:solidFill>
                          <a:effectLst/>
                          <a:latin typeface="+mn-lt"/>
                          <a:ea typeface="ＭＳ Ｐゴシック" pitchFamily="-65" charset="-128"/>
                          <a:cs typeface="+mn-cs"/>
                        </a:rPr>
                        <a:t>(</a:t>
                      </a:r>
                      <a:r>
                        <a:rPr kumimoji="0" lang="en-US" sz="1300" b="0" i="0" u="none" strike="noStrike" kern="1200" cap="none" normalizeH="0" baseline="0" dirty="0">
                          <a:ln>
                            <a:noFill/>
                          </a:ln>
                          <a:solidFill>
                            <a:srgbClr val="FFFFFF"/>
                          </a:solidFill>
                          <a:effectLst/>
                          <a:latin typeface="+mn-lt"/>
                          <a:ea typeface="ＭＳ Ｐゴシック" pitchFamily="-65" charset="-128"/>
                          <a:cs typeface="+mn-cs"/>
                        </a:rPr>
                        <a:t>31 Mar 2025)</a:t>
                      </a:r>
                      <a:endParaRPr kumimoji="0" lang="en-AU" sz="1300" b="0" i="0" u="none" strike="noStrike" kern="1200" cap="none" normalizeH="0" baseline="0" dirty="0">
                        <a:ln>
                          <a:noFill/>
                        </a:ln>
                        <a:solidFill>
                          <a:srgbClr val="FFFFFF"/>
                        </a:solidFill>
                        <a:effectLst/>
                        <a:latin typeface="+mn-lt"/>
                        <a:ea typeface="ＭＳ Ｐゴシック" pitchFamily="-65" charset="-128"/>
                        <a:cs typeface="+mn-cs"/>
                      </a:endParaRPr>
                    </a:p>
                  </a:txBody>
                  <a:tcPr marL="121944" marR="1219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300" b="1" i="0" u="none" strike="noStrike" kern="1200" cap="none" normalizeH="0" baseline="0" dirty="0">
                          <a:ln>
                            <a:noFill/>
                          </a:ln>
                          <a:solidFill>
                            <a:srgbClr val="FFFFFF"/>
                          </a:solidFill>
                          <a:effectLst/>
                          <a:latin typeface="+mn-lt"/>
                          <a:ea typeface="ＭＳ Ｐゴシック" pitchFamily="-65" charset="-128"/>
                          <a:cs typeface="+mn-cs"/>
                        </a:rPr>
                        <a:t>Actual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300" b="1" i="0" u="none" strike="noStrike" kern="1200" cap="none" normalizeH="0" baseline="0" dirty="0">
                          <a:ln>
                            <a:noFill/>
                          </a:ln>
                          <a:solidFill>
                            <a:srgbClr val="FFFFFF"/>
                          </a:solidFill>
                          <a:effectLst/>
                          <a:latin typeface="+mn-lt"/>
                          <a:ea typeface="ＭＳ Ｐゴシック" pitchFamily="-65" charset="-128"/>
                          <a:cs typeface="+mn-cs"/>
                        </a:rPr>
                        <a:t>Strategic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300" b="1" i="0" u="none" strike="noStrike" kern="1200" cap="none" normalizeH="0" baseline="0" dirty="0">
                          <a:ln>
                            <a:noFill/>
                          </a:ln>
                          <a:solidFill>
                            <a:srgbClr val="FFFFFF"/>
                          </a:solidFill>
                          <a:effectLst/>
                          <a:latin typeface="+mn-lt"/>
                          <a:ea typeface="ＭＳ Ｐゴシック" pitchFamily="-65" charset="-128"/>
                          <a:cs typeface="+mn-cs"/>
                        </a:rPr>
                        <a:t>Difference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0"/>
                  </a:ext>
                </a:extLst>
              </a:tr>
              <a:tr h="238660">
                <a:tc>
                  <a:txBody>
                    <a:bodyPr/>
                    <a:lstStyle/>
                    <a:p>
                      <a:pPr algn="l" rtl="0" fontAlgn="b"/>
                      <a:r>
                        <a:rPr lang="en-AU" sz="1300" b="1" kern="1200" dirty="0">
                          <a:solidFill>
                            <a:schemeClr val="tx1"/>
                          </a:solidFill>
                          <a:latin typeface="+mn-lt"/>
                          <a:ea typeface="+mn-ea"/>
                          <a:cs typeface="Arial" pitchFamily="34" charset="0"/>
                        </a:rPr>
                        <a:t>Australian shares</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31.1</a:t>
                      </a:r>
                    </a:p>
                  </a:txBody>
                  <a:tcPr marL="5443" marR="5443" marT="5443" marB="0" anchor="ctr">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32</a:t>
                      </a:r>
                    </a:p>
                  </a:txBody>
                  <a:tcPr marL="5443" marR="5443" marT="5443" marB="0" anchor="ctr">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-0.9</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1"/>
                  </a:ext>
                </a:extLst>
              </a:tr>
              <a:tr h="238660">
                <a:tc>
                  <a:txBody>
                    <a:bodyPr/>
                    <a:lstStyle/>
                    <a:p>
                      <a:pPr algn="l" rtl="0" fontAlgn="b"/>
                      <a:r>
                        <a:rPr lang="en-AU" sz="1300" b="1" kern="1200" dirty="0">
                          <a:solidFill>
                            <a:schemeClr val="tx1"/>
                          </a:solidFill>
                          <a:latin typeface="+mn-lt"/>
                          <a:ea typeface="+mn-ea"/>
                          <a:cs typeface="Arial" pitchFamily="34" charset="0"/>
                        </a:rPr>
                        <a:t>Global shares</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33.7</a:t>
                      </a:r>
                    </a:p>
                  </a:txBody>
                  <a:tcPr marL="5443" marR="5443" marT="5443" marB="0" anchor="ctr">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35</a:t>
                      </a:r>
                    </a:p>
                  </a:txBody>
                  <a:tcPr marL="5443" marR="5443" marT="5443" marB="0" anchor="ctr">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-1.3</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604790740"/>
                  </a:ext>
                </a:extLst>
              </a:tr>
              <a:tr h="238660">
                <a:tc>
                  <a:txBody>
                    <a:bodyPr/>
                    <a:lstStyle/>
                    <a:p>
                      <a:pPr algn="l" rtl="0" fontAlgn="b"/>
                      <a:r>
                        <a:rPr lang="en-AU" sz="1200" kern="1200" dirty="0">
                          <a:solidFill>
                            <a:schemeClr val="tx1"/>
                          </a:solidFill>
                          <a:latin typeface="+mn-lt"/>
                          <a:ea typeface="+mn-ea"/>
                          <a:cs typeface="Arial" pitchFamily="34" charset="0"/>
                        </a:rPr>
                        <a:t>Global shares (unhedged)</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22.6</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23</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-0.4</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238660">
                <a:tc>
                  <a:txBody>
                    <a:bodyPr/>
                    <a:lstStyle/>
                    <a:p>
                      <a:pPr algn="l" rtl="0" fontAlgn="b"/>
                      <a:r>
                        <a:rPr lang="en-AU" sz="1200" kern="1200" dirty="0">
                          <a:solidFill>
                            <a:schemeClr val="tx1"/>
                          </a:solidFill>
                          <a:latin typeface="+mn-lt"/>
                          <a:ea typeface="+mn-ea"/>
                          <a:cs typeface="Arial" pitchFamily="34" charset="0"/>
                        </a:rPr>
                        <a:t>Global shares (hedged)</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11.1</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12</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-0.9</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238660">
                <a:tc>
                  <a:txBody>
                    <a:bodyPr/>
                    <a:lstStyle/>
                    <a:p>
                      <a:pPr marL="0" algn="l" defTabSz="914332" rtl="0" eaLnBrk="1" fontAlgn="b" latinLnBrk="0" hangingPunct="1"/>
                      <a:r>
                        <a:rPr lang="en-AU" sz="1300" b="1" kern="1200" dirty="0">
                          <a:solidFill>
                            <a:schemeClr val="tx1"/>
                          </a:solidFill>
                          <a:latin typeface="+mn-lt"/>
                          <a:ea typeface="+mn-ea"/>
                          <a:cs typeface="Arial" pitchFamily="34" charset="0"/>
                        </a:rPr>
                        <a:t>Property</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5.2</a:t>
                      </a:r>
                    </a:p>
                  </a:txBody>
                  <a:tcPr marL="5443" marR="5443" marT="5443" marB="0" anchor="ctr">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6</a:t>
                      </a:r>
                    </a:p>
                  </a:txBody>
                  <a:tcPr marL="5443" marR="5443" marT="5443" marB="0" anchor="ctr">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-0.8</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857239175"/>
                  </a:ext>
                </a:extLst>
              </a:tr>
              <a:tr h="238660">
                <a:tc>
                  <a:txBody>
                    <a:bodyPr/>
                    <a:lstStyle/>
                    <a:p>
                      <a:pPr marL="0" algn="l" defTabSz="914332" rtl="0" eaLnBrk="1" fontAlgn="b" latinLnBrk="0" hangingPunct="1"/>
                      <a:r>
                        <a:rPr lang="en-AU" sz="1200" kern="1200" dirty="0">
                          <a:solidFill>
                            <a:schemeClr val="tx1"/>
                          </a:solidFill>
                          <a:latin typeface="+mn-lt"/>
                          <a:ea typeface="+mn-ea"/>
                          <a:cs typeface="Arial" pitchFamily="34" charset="0"/>
                        </a:rPr>
                        <a:t>Unlisted property</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4.4</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5</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-0.6</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974361812"/>
                  </a:ext>
                </a:extLst>
              </a:tr>
              <a:tr h="238660">
                <a:tc>
                  <a:txBody>
                    <a:bodyPr/>
                    <a:lstStyle/>
                    <a:p>
                      <a:pPr algn="l" rtl="0" fontAlgn="b"/>
                      <a:r>
                        <a:rPr lang="en-AU" sz="1200" kern="1200" dirty="0">
                          <a:solidFill>
                            <a:schemeClr val="tx1"/>
                          </a:solidFill>
                          <a:latin typeface="+mn-lt"/>
                          <a:ea typeface="+mn-ea"/>
                          <a:cs typeface="Arial" pitchFamily="34" charset="0"/>
                        </a:rPr>
                        <a:t>Listed property</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0.8</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-0.2</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581016764"/>
                  </a:ext>
                </a:extLst>
              </a:tr>
              <a:tr h="238660">
                <a:tc>
                  <a:txBody>
                    <a:bodyPr/>
                    <a:lstStyle/>
                    <a:p>
                      <a:pPr marL="0" algn="l" defTabSz="914332" rtl="0" eaLnBrk="1" fontAlgn="b" latinLnBrk="0" hangingPunct="1"/>
                      <a:r>
                        <a:rPr lang="en-AU" sz="1300" b="1" kern="1200" dirty="0">
                          <a:solidFill>
                            <a:schemeClr val="tx1"/>
                          </a:solidFill>
                          <a:latin typeface="+mn-lt"/>
                          <a:ea typeface="+mn-ea"/>
                          <a:cs typeface="Arial" pitchFamily="34" charset="0"/>
                        </a:rPr>
                        <a:t>Infrastructure</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5.1</a:t>
                      </a:r>
                    </a:p>
                  </a:txBody>
                  <a:tcPr marL="5443" marR="5443" marT="5443" marB="0" anchor="ctr">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5</a:t>
                      </a:r>
                    </a:p>
                  </a:txBody>
                  <a:tcPr marL="5443" marR="5443" marT="5443" marB="0" anchor="ctr">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0.1</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257641159"/>
                  </a:ext>
                </a:extLst>
              </a:tr>
              <a:tr h="238660">
                <a:tc>
                  <a:txBody>
                    <a:bodyPr/>
                    <a:lstStyle/>
                    <a:p>
                      <a:pPr marL="0" algn="l" defTabSz="914332" rtl="0" eaLnBrk="1" fontAlgn="b" latinLnBrk="0" hangingPunct="1"/>
                      <a:r>
                        <a:rPr lang="en-AU" sz="1200" kern="1200" dirty="0">
                          <a:solidFill>
                            <a:schemeClr val="tx1"/>
                          </a:solidFill>
                          <a:latin typeface="+mn-lt"/>
                          <a:ea typeface="+mn-ea"/>
                          <a:cs typeface="Arial" pitchFamily="34" charset="0"/>
                        </a:rPr>
                        <a:t>Unlisted infrastructure</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3.8</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2</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1.8</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120541737"/>
                  </a:ext>
                </a:extLst>
              </a:tr>
              <a:tr h="238660">
                <a:tc>
                  <a:txBody>
                    <a:bodyPr/>
                    <a:lstStyle/>
                    <a:p>
                      <a:pPr algn="l" rtl="0" fontAlgn="b"/>
                      <a:r>
                        <a:rPr lang="en-AU" sz="1200" kern="1200" dirty="0">
                          <a:solidFill>
                            <a:schemeClr val="tx1"/>
                          </a:solidFill>
                          <a:latin typeface="+mn-lt"/>
                          <a:ea typeface="+mn-ea"/>
                          <a:cs typeface="Arial" pitchFamily="34" charset="0"/>
                        </a:rPr>
                        <a:t>Listed infrastructure</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1.3</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3</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-1.7</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835963899"/>
                  </a:ext>
                </a:extLst>
              </a:tr>
              <a:tr h="238660">
                <a:tc>
                  <a:txBody>
                    <a:bodyPr/>
                    <a:lstStyle/>
                    <a:p>
                      <a:pPr marL="0" algn="l" defTabSz="914332" rtl="0" eaLnBrk="1" fontAlgn="b" latinLnBrk="0" hangingPunct="1"/>
                      <a:r>
                        <a:rPr lang="en-AU" sz="1300" b="1" kern="1200" dirty="0">
                          <a:solidFill>
                            <a:schemeClr val="tx1"/>
                          </a:solidFill>
                          <a:latin typeface="+mn-lt"/>
                          <a:ea typeface="+mn-ea"/>
                          <a:cs typeface="Arial" pitchFamily="34" charset="0"/>
                        </a:rPr>
                        <a:t>Private equity</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7.8</a:t>
                      </a:r>
                    </a:p>
                  </a:txBody>
                  <a:tcPr marL="5443" marR="5443" marT="5443" marB="0" anchor="ctr">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5</a:t>
                      </a:r>
                    </a:p>
                  </a:txBody>
                  <a:tcPr marL="5443" marR="5443" marT="5443" marB="0" anchor="ctr">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2.8</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407455967"/>
                  </a:ext>
                </a:extLst>
              </a:tr>
              <a:tr h="238660">
                <a:tc>
                  <a:txBody>
                    <a:bodyPr/>
                    <a:lstStyle/>
                    <a:p>
                      <a:pPr marL="0" algn="l" defTabSz="914332" rtl="0" eaLnBrk="1" fontAlgn="b" latinLnBrk="0" hangingPunct="1"/>
                      <a:r>
                        <a:rPr lang="en-AU" sz="1300" b="1" kern="1200" dirty="0">
                          <a:solidFill>
                            <a:schemeClr val="tx1"/>
                          </a:solidFill>
                          <a:latin typeface="+mn-lt"/>
                          <a:ea typeface="+mn-ea"/>
                          <a:cs typeface="Arial" pitchFamily="34" charset="0"/>
                        </a:rPr>
                        <a:t>Alternatives</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1.2</a:t>
                      </a:r>
                    </a:p>
                  </a:txBody>
                  <a:tcPr marL="5443" marR="5443" marT="5443" marB="0" anchor="ctr">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1</a:t>
                      </a:r>
                    </a:p>
                  </a:txBody>
                  <a:tcPr marL="5443" marR="5443" marT="5443"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0.2</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414377015"/>
                  </a:ext>
                </a:extLst>
              </a:tr>
              <a:tr h="238660">
                <a:tc>
                  <a:txBody>
                    <a:bodyPr/>
                    <a:lstStyle/>
                    <a:p>
                      <a:pPr algn="l" rtl="0" fontAlgn="ctr"/>
                      <a:r>
                        <a:rPr lang="en-AU" sz="1300" b="1" i="0" u="none" strike="noStrike" dirty="0">
                          <a:solidFill>
                            <a:srgbClr val="000000"/>
                          </a:solidFill>
                          <a:effectLst/>
                          <a:latin typeface="Arial" panose="020B0604020202020204" pitchFamily="34" charset="0"/>
                        </a:rPr>
                        <a:t>Fixed income – Credit</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11.6</a:t>
                      </a:r>
                    </a:p>
                  </a:txBody>
                  <a:tcPr marL="5443" marR="5443" marT="5443" marB="0" anchor="ctr">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10</a:t>
                      </a:r>
                    </a:p>
                  </a:txBody>
                  <a:tcPr marL="5443" marR="5443" marT="5443" marB="0" anchor="ctr">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1.6</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821491734"/>
                  </a:ext>
                </a:extLst>
              </a:tr>
              <a:tr h="238660">
                <a:tc>
                  <a:txBody>
                    <a:bodyPr/>
                    <a:lstStyle/>
                    <a:p>
                      <a:pPr algn="l" rtl="0" fontAlgn="ctr"/>
                      <a:r>
                        <a:rPr lang="en-AU" sz="1200" b="0" i="0" u="none" strike="noStrike" dirty="0">
                          <a:solidFill>
                            <a:srgbClr val="000000"/>
                          </a:solidFill>
                          <a:effectLst/>
                          <a:latin typeface="Arial" panose="020B0604020202020204" pitchFamily="34" charset="0"/>
                        </a:rPr>
                        <a:t>High yield bonds and loans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2</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3</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702208368"/>
                  </a:ext>
                </a:extLst>
              </a:tr>
              <a:tr h="238660">
                <a:tc>
                  <a:txBody>
                    <a:bodyPr/>
                    <a:lstStyle/>
                    <a:p>
                      <a:pPr algn="l" rtl="0" fontAlgn="ctr"/>
                      <a:r>
                        <a:rPr lang="en-AU" sz="1200" b="0" i="0" u="none" strike="noStrike" dirty="0">
                          <a:solidFill>
                            <a:srgbClr val="000000"/>
                          </a:solidFill>
                          <a:effectLst/>
                          <a:latin typeface="Arial" panose="020B0604020202020204" pitchFamily="34" charset="0"/>
                        </a:rPr>
                        <a:t>Private debt</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0.5</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1</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-0.5</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772482513"/>
                  </a:ext>
                </a:extLst>
              </a:tr>
              <a:tr h="238660">
                <a:tc>
                  <a:txBody>
                    <a:bodyPr/>
                    <a:lstStyle/>
                    <a:p>
                      <a:pPr marL="0" marR="0" lvl="0" indent="0" algn="l" defTabSz="914332" rtl="0" eaLnBrk="1" fontAlgn="ctr" latinLnBrk="0" hangingPunct="1">
                        <a:lnSpc>
                          <a:spcPct val="100000"/>
                        </a:lnSpc>
                        <a:spcBef>
                          <a:spcPts val="0"/>
                        </a:spcBef>
                        <a:spcAft>
                          <a:spcPts val="0"/>
                        </a:spcAft>
                        <a:buClrTx/>
                        <a:buSzTx/>
                        <a:buFontTx/>
                        <a:buNone/>
                        <a:tabLst/>
                        <a:defRPr/>
                      </a:pPr>
                      <a:r>
                        <a:rPr lang="en-AU" sz="1200" b="0" i="0" u="none" strike="noStrike" dirty="0">
                          <a:solidFill>
                            <a:srgbClr val="000000"/>
                          </a:solidFill>
                          <a:effectLst/>
                          <a:latin typeface="Arial" panose="020B0604020202020204" pitchFamily="34" charset="0"/>
                        </a:rPr>
                        <a:t>Australian property debt</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1.5</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1.5</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516123715"/>
                  </a:ext>
                </a:extLst>
              </a:tr>
              <a:tr h="238660">
                <a:tc>
                  <a:txBody>
                    <a:bodyPr/>
                    <a:lstStyle/>
                    <a:p>
                      <a:pPr algn="l" rtl="0" fontAlgn="ctr"/>
                      <a:r>
                        <a:rPr lang="en-AU" sz="1200" b="0" i="0" u="none" strike="noStrike" dirty="0">
                          <a:solidFill>
                            <a:srgbClr val="000000"/>
                          </a:solidFill>
                          <a:effectLst/>
                          <a:latin typeface="Arial" panose="020B0604020202020204" pitchFamily="34" charset="0"/>
                        </a:rPr>
                        <a:t>Unlisted property debt</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0.9</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2</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170336693"/>
                  </a:ext>
                </a:extLst>
              </a:tr>
              <a:tr h="238660">
                <a:tc>
                  <a:txBody>
                    <a:bodyPr/>
                    <a:lstStyle/>
                    <a:p>
                      <a:pPr algn="l" rtl="0" fontAlgn="ctr"/>
                      <a:r>
                        <a:rPr lang="en-AU" sz="1200" b="0" i="0" u="none" strike="noStrike" dirty="0">
                          <a:solidFill>
                            <a:srgbClr val="000000"/>
                          </a:solidFill>
                          <a:effectLst/>
                          <a:latin typeface="Arial" panose="020B0604020202020204" pitchFamily="34" charset="0"/>
                        </a:rPr>
                        <a:t>MLC opportunistic capital solutions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4.4</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2</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2.4</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215281272"/>
                  </a:ext>
                </a:extLst>
              </a:tr>
              <a:tr h="237600">
                <a:tc>
                  <a:txBody>
                    <a:bodyPr/>
                    <a:lstStyle/>
                    <a:p>
                      <a:pPr algn="l" rtl="0" fontAlgn="ctr"/>
                      <a:r>
                        <a:rPr lang="en-AU" sz="1200" b="0" i="0" u="none" strike="noStrike" dirty="0">
                          <a:solidFill>
                            <a:srgbClr val="000000"/>
                          </a:solidFill>
                          <a:effectLst/>
                          <a:latin typeface="Arial" panose="020B0604020202020204" pitchFamily="34" charset="0"/>
                        </a:rPr>
                        <a:t>Insurance-related investments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2.1</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2</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766011844"/>
                  </a:ext>
                </a:extLst>
              </a:tr>
              <a:tr h="238660">
                <a:tc>
                  <a:txBody>
                    <a:bodyPr/>
                    <a:lstStyle/>
                    <a:p>
                      <a:pPr algn="l" rtl="0" fontAlgn="ctr"/>
                      <a:r>
                        <a:rPr lang="en-AU" sz="1300" b="1" i="0" u="none" strike="noStrike" dirty="0">
                          <a:solidFill>
                            <a:srgbClr val="000000"/>
                          </a:solidFill>
                          <a:effectLst/>
                          <a:latin typeface="Arial" panose="020B0604020202020204" pitchFamily="34" charset="0"/>
                        </a:rPr>
                        <a:t>Fixed income – Diversified</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2.1</a:t>
                      </a:r>
                    </a:p>
                  </a:txBody>
                  <a:tcPr marL="5443" marR="5443" marT="5443" marB="0" anchor="ctr">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3</a:t>
                      </a:r>
                    </a:p>
                  </a:txBody>
                  <a:tcPr marL="5443" marR="5443" marT="5443"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-0.9</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899089713"/>
                  </a:ext>
                </a:extLst>
              </a:tr>
              <a:tr h="238660">
                <a:tc>
                  <a:txBody>
                    <a:bodyPr/>
                    <a:lstStyle/>
                    <a:p>
                      <a:pPr algn="l" rtl="0" fontAlgn="ctr"/>
                      <a:r>
                        <a:rPr lang="en-AU" sz="1200" b="0" i="0" u="none" strike="noStrike" dirty="0">
                          <a:solidFill>
                            <a:srgbClr val="000000"/>
                          </a:solidFill>
                          <a:effectLst/>
                          <a:latin typeface="Arial" panose="020B0604020202020204" pitchFamily="34" charset="0"/>
                        </a:rPr>
                        <a:t>All maturities</a:t>
                      </a:r>
                    </a:p>
                  </a:txBody>
                  <a:tcPr marL="72000" marR="0" marT="0"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2.1</a:t>
                      </a:r>
                    </a:p>
                  </a:txBody>
                  <a:tcPr marL="5443" marR="5443" marT="5443" marB="0" anchor="ctr">
                    <a:solidFill>
                      <a:schemeClr val="bg1"/>
                    </a:solidFill>
                  </a:tcPr>
                </a:tc>
                <a:tc>
                  <a:txBody>
                    <a:bodyPr/>
                    <a:lstStyle/>
                    <a:p>
                      <a:pPr algn="ctr" rtl="0" fontAlgn="ctr"/>
                      <a:r>
                        <a:rPr lang="en-AU" sz="1200" b="0" i="0" u="none" strike="noStrike">
                          <a:solidFill>
                            <a:srgbClr val="000000"/>
                          </a:solidFill>
                          <a:effectLst/>
                          <a:latin typeface="Arial" panose="020B0604020202020204" pitchFamily="34" charset="0"/>
                        </a:rPr>
                        <a:t>3</a:t>
                      </a:r>
                    </a:p>
                  </a:txBody>
                  <a:tcPr marL="5443" marR="5443" marT="5443"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-0.9</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233421419"/>
                  </a:ext>
                </a:extLst>
              </a:tr>
              <a:tr h="238660">
                <a:tc>
                  <a:txBody>
                    <a:bodyPr/>
                    <a:lstStyle/>
                    <a:p>
                      <a:pPr algn="l" rtl="0" fontAlgn="ctr"/>
                      <a:r>
                        <a:rPr lang="en-AU" sz="1300" b="1" i="0" u="none" strike="noStrike" dirty="0">
                          <a:solidFill>
                            <a:srgbClr val="000000"/>
                          </a:solidFill>
                          <a:effectLst/>
                          <a:latin typeface="Arial" panose="020B0604020202020204" pitchFamily="34" charset="0"/>
                        </a:rPr>
                        <a:t>Cash</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2.1</a:t>
                      </a:r>
                    </a:p>
                  </a:txBody>
                  <a:tcPr marL="5443" marR="5443" marT="5443" marB="0" anchor="ctr">
                    <a:solidFill>
                      <a:srgbClr val="E7E9E9"/>
                    </a:solidFill>
                  </a:tcPr>
                </a:tc>
                <a:tc>
                  <a:txBody>
                    <a:bodyPr/>
                    <a:lstStyle/>
                    <a:p>
                      <a:pPr algn="ctr" rtl="0" fontAlgn="ctr"/>
                      <a:r>
                        <a:rPr lang="en-AU" sz="1300" b="1" i="0" u="none" strike="noStrike">
                          <a:solidFill>
                            <a:srgbClr val="000000"/>
                          </a:solidFill>
                          <a:effectLst/>
                          <a:latin typeface="Arial" panose="020B0604020202020204" pitchFamily="34" charset="0"/>
                        </a:rPr>
                        <a:t>3</a:t>
                      </a:r>
                    </a:p>
                  </a:txBody>
                  <a:tcPr marL="5443" marR="5443" marT="5443"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-0.9</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625284165"/>
                  </a:ext>
                </a:extLst>
              </a:tr>
            </a:tbl>
          </a:graphicData>
        </a:graphic>
      </p:graphicFrame>
      <p:sp>
        <p:nvSpPr>
          <p:cNvPr id="8" name="Rectangle 14">
            <a:extLst>
              <a:ext uri="{FF2B5EF4-FFF2-40B4-BE49-F238E27FC236}">
                <a16:creationId xmlns:a16="http://schemas.microsoft.com/office/drawing/2014/main" id="{D0B9C7F8-3CD2-16E9-0C41-22BB0851A909}"/>
              </a:ext>
            </a:extLst>
          </p:cNvPr>
          <p:cNvSpPr>
            <a:spLocks noChangeArrowheads="1"/>
          </p:cNvSpPr>
          <p:nvPr/>
        </p:nvSpPr>
        <p:spPr bwMode="auto">
          <a:xfrm>
            <a:off x="6496050" y="1250054"/>
            <a:ext cx="5568237" cy="5230018"/>
          </a:xfrm>
          <a:prstGeom prst="rect">
            <a:avLst/>
          </a:prstGeom>
          <a:solidFill>
            <a:schemeClr val="bg1"/>
          </a:solidFill>
          <a:ln>
            <a:noFill/>
          </a:ln>
        </p:spPr>
        <p:txBody>
          <a:bodyPr lIns="144000" tIns="72000" rIns="72000" bIns="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Strategic asset allocations have been designed to efficiently generate above-inflation outcomes based on long-term investment assumptions. Actual asset allocations differ to strategic asset allocations where there are opportunities to provide better returns, or take on less risk, than what is provided by the strategic asset allocation.</a:t>
            </a:r>
            <a:br>
              <a:rPr kumimoji="0" lang="en-AU" sz="12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br>
            <a:b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portfolio’s main positions are:</a:t>
            </a:r>
            <a:b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AU"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lang="en-AU" sz="1200" b="1" dirty="0">
                <a:solidFill>
                  <a:schemeClr val="accent1"/>
                </a:solidFill>
                <a:latin typeface="Arial" panose="020B0604020202020204"/>
                <a:cs typeface="Arial" panose="020B0604020202020204" pitchFamily="34" charset="0"/>
              </a:rPr>
              <a:t>Australian</a:t>
            </a:r>
            <a:r>
              <a:rPr lang="en-AU" sz="1200" dirty="0">
                <a:latin typeface="Arial" panose="020B0604020202020204"/>
                <a:cs typeface="Arial" panose="020B0604020202020204" pitchFamily="34" charset="0"/>
              </a:rPr>
              <a:t> and </a:t>
            </a:r>
            <a:r>
              <a:rPr lang="en-AU" sz="1200" b="1" dirty="0">
                <a:solidFill>
                  <a:schemeClr val="accent1"/>
                </a:solidFill>
                <a:latin typeface="Arial" panose="020B0604020202020204"/>
                <a:cs typeface="Arial" panose="020B0604020202020204" pitchFamily="34" charset="0"/>
              </a:rPr>
              <a:t>Global shares </a:t>
            </a:r>
            <a:r>
              <a:rPr lang="en-AU" sz="1200" dirty="0">
                <a:solidFill>
                  <a:prstClr val="black"/>
                </a:solidFill>
                <a:latin typeface="Arial" panose="020B0604020202020204"/>
                <a:cs typeface="Arial" panose="020B0604020202020204" pitchFamily="34" charset="0"/>
              </a:rPr>
              <a:t>have drifted underweight with the recent sell-off. An underweight to the US has helped recent performance vs benchmark and we have been using cashflows to add to shares opportunistically.</a:t>
            </a:r>
            <a:br>
              <a:rPr lang="en-AU" sz="1200" dirty="0">
                <a:solidFill>
                  <a:prstClr val="black"/>
                </a:solidFill>
                <a:latin typeface="Arial" panose="020B0604020202020204"/>
                <a:cs typeface="Arial" panose="020B0604020202020204" pitchFamily="34" charset="0"/>
              </a:rPr>
            </a:br>
            <a:endParaRPr lang="en-AU" sz="1200" dirty="0">
              <a:solidFill>
                <a:prstClr val="black"/>
              </a:solidFill>
              <a:latin typeface="Arial" panose="020B0604020202020204"/>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Underweight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Unlisted property.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Whilst unlisted property provides a relatively stable income yield, some inflation protection and the potential for capital growth, the shorter-term return outlook for some sectors is below long-term averages.</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Overweight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Private equity</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Interest rate cuts by global central banks have fostered renewed confidence in Private equity activity after a subdued couple of years. We expect this to flow through to an uptick in valuations and continue Private equity’s strong long-term performance. </a:t>
            </a: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Overweight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Fixed income – Credit</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A modest overweight to credit remains one of our highest conviction positions. Given the stage of the cycle, we prefer higher quality and shorter duration credit</a:t>
            </a: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t>
            </a: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Underweight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Cash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and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itchFamily="34" charset="0"/>
              </a:rPr>
              <a:t>All maturities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to fund the Fixed income overweights. </a:t>
            </a:r>
            <a:endParaRPr kumimoji="0" lang="en-AU"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ext Box 4">
            <a:extLst>
              <a:ext uri="{FF2B5EF4-FFF2-40B4-BE49-F238E27FC236}">
                <a16:creationId xmlns:a16="http://schemas.microsoft.com/office/drawing/2014/main" id="{06FCBDF0-539A-9260-4E8B-FD0BB9D5351E}"/>
              </a:ext>
            </a:extLst>
          </p:cNvPr>
          <p:cNvSpPr txBox="1">
            <a:spLocks noChangeArrowheads="1"/>
          </p:cNvSpPr>
          <p:nvPr/>
        </p:nvSpPr>
        <p:spPr bwMode="auto">
          <a:xfrm>
            <a:off x="6448425" y="6657796"/>
            <a:ext cx="28766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a:t>
            </a:r>
            <a:r>
              <a:rPr kumimoji="0" lang="en-AU"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MLC Asset Management Services Limited.</a:t>
            </a:r>
          </a:p>
        </p:txBody>
      </p:sp>
    </p:spTree>
    <p:extLst>
      <p:ext uri="{BB962C8B-B14F-4D97-AF65-F5344CB8AC3E}">
        <p14:creationId xmlns:p14="http://schemas.microsoft.com/office/powerpoint/2010/main" val="9561058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969D6B-701D-8B6A-9BC1-358155BEB415}"/>
              </a:ext>
            </a:extLst>
          </p:cNvPr>
          <p:cNvSpPr/>
          <p:nvPr/>
        </p:nvSpPr>
        <p:spPr>
          <a:xfrm>
            <a:off x="0" y="1116531"/>
            <a:ext cx="12192000" cy="57414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5588252-E579-4F8F-AD68-C427416D0702}"/>
              </a:ext>
            </a:extLst>
          </p:cNvPr>
          <p:cNvSpPr>
            <a:spLocks noGrp="1"/>
          </p:cNvSpPr>
          <p:nvPr>
            <p:ph type="sldNum" sz="quarter" idx="12"/>
          </p:nvPr>
        </p:nvSpPr>
        <p:spPr>
          <a:xfrm>
            <a:off x="11807717" y="6565104"/>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Text Box 4">
            <a:extLst>
              <a:ext uri="{FF2B5EF4-FFF2-40B4-BE49-F238E27FC236}">
                <a16:creationId xmlns:a16="http://schemas.microsoft.com/office/drawing/2014/main" id="{C6DD155B-D92D-40DE-8948-FBA808E9D8BA}"/>
              </a:ext>
            </a:extLst>
          </p:cNvPr>
          <p:cNvSpPr txBox="1">
            <a:spLocks noChangeArrowheads="1"/>
          </p:cNvSpPr>
          <p:nvPr/>
        </p:nvSpPr>
        <p:spPr bwMode="auto">
          <a:xfrm>
            <a:off x="127108" y="6488108"/>
            <a:ext cx="28766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a:t>
            </a:r>
            <a:r>
              <a:rPr kumimoji="0" lang="en-AU"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MLC Asset Management Services Limited.</a:t>
            </a:r>
          </a:p>
        </p:txBody>
      </p:sp>
      <p:sp>
        <p:nvSpPr>
          <p:cNvPr id="3" name="Rectangle 14">
            <a:extLst>
              <a:ext uri="{FF2B5EF4-FFF2-40B4-BE49-F238E27FC236}">
                <a16:creationId xmlns:a16="http://schemas.microsoft.com/office/drawing/2014/main" id="{468A3E42-EFD6-27CE-AB41-9832BEA0D174}"/>
              </a:ext>
            </a:extLst>
          </p:cNvPr>
          <p:cNvSpPr>
            <a:spLocks noChangeArrowheads="1"/>
          </p:cNvSpPr>
          <p:nvPr/>
        </p:nvSpPr>
        <p:spPr bwMode="auto">
          <a:xfrm>
            <a:off x="6166603" y="1311635"/>
            <a:ext cx="5769701" cy="3984265"/>
          </a:xfrm>
          <a:prstGeom prst="rect">
            <a:avLst/>
          </a:prstGeom>
          <a:solidFill>
            <a:schemeClr val="bg1"/>
          </a:solidFill>
          <a:ln>
            <a:noFill/>
          </a:ln>
        </p:spPr>
        <p:txBody>
          <a:bodyPr lIns="144000" tIns="72000" rIns="72000" bIns="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Strategic asset allocations have been designed to efficiently generate above-inflation outcomes based on long-term investment assumptions. Actual asset allocations differ to strategic asset allocations where there are opportunities to provide better returns, or take on less risk, than what is provided by the strategic asset allocation.</a:t>
            </a:r>
            <a:b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portfolio’s main positions are:</a:t>
            </a:r>
            <a:b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AU"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lang="en-AU" sz="1200" b="1" dirty="0">
                <a:solidFill>
                  <a:schemeClr val="accent1"/>
                </a:solidFill>
                <a:latin typeface="Arial" panose="020B0604020202020204"/>
                <a:cs typeface="Arial" panose="020B0604020202020204" pitchFamily="34" charset="0"/>
              </a:rPr>
              <a:t>Australian</a:t>
            </a:r>
            <a:r>
              <a:rPr lang="en-AU" sz="1200" dirty="0">
                <a:latin typeface="Arial" panose="020B0604020202020204"/>
                <a:cs typeface="Arial" panose="020B0604020202020204" pitchFamily="34" charset="0"/>
              </a:rPr>
              <a:t> and </a:t>
            </a:r>
            <a:r>
              <a:rPr lang="en-AU" sz="1200" b="1" dirty="0">
                <a:solidFill>
                  <a:schemeClr val="accent1"/>
                </a:solidFill>
                <a:latin typeface="Arial" panose="020B0604020202020204"/>
                <a:cs typeface="Arial" panose="020B0604020202020204" pitchFamily="34" charset="0"/>
              </a:rPr>
              <a:t>Global shares </a:t>
            </a:r>
            <a:r>
              <a:rPr lang="en-AU" sz="1200" dirty="0">
                <a:solidFill>
                  <a:prstClr val="black"/>
                </a:solidFill>
                <a:latin typeface="Arial" panose="020B0604020202020204"/>
                <a:cs typeface="Arial" panose="020B0604020202020204" pitchFamily="34" charset="0"/>
              </a:rPr>
              <a:t>have drifted underweight with the recent sell-off. An underweight to the US has helped recent performance vs benchmark and we have been using cashflows to add to shares opportunistically. </a:t>
            </a: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Underweight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Unlisted property. </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Whilst unlisted property provides a relatively stable income yield, some inflation protection and the potential for capital growth, the shorter-term return outlook for some sectors is below long-term averages.</a:t>
            </a:r>
            <a:b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b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D86018"/>
              </a:buClr>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Overweight position to </a:t>
            </a:r>
            <a:r>
              <a:rPr kumimoji="0" lang="en-AU" sz="1200" b="1" i="0" u="none" strike="noStrike" kern="1200" cap="none" spc="0" normalizeH="0" baseline="0" noProof="0" dirty="0">
                <a:ln>
                  <a:noFill/>
                </a:ln>
                <a:solidFill>
                  <a:srgbClr val="D86018"/>
                </a:solidFill>
                <a:effectLst/>
                <a:uLnTx/>
                <a:uFillTx/>
                <a:latin typeface="Arial" panose="020B0604020202020204"/>
                <a:ea typeface="+mn-ea"/>
                <a:cs typeface="Arial" panose="020B0604020202020204" pitchFamily="34" charset="0"/>
              </a:rPr>
              <a:t>Private equity</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a:t>
            </a:r>
            <a:r>
              <a:rPr lang="en-AU" sz="1200" dirty="0">
                <a:solidFill>
                  <a:prstClr val="black"/>
                </a:solidFill>
                <a:latin typeface="Arial" panose="020B0604020202020204"/>
                <a:cs typeface="Arial" pitchFamily="34" charset="0"/>
              </a:rPr>
              <a:t>I</a:t>
            </a:r>
            <a:r>
              <a:rPr kumimoji="0" lang="en-AU" sz="1200" b="0" i="0" u="none" strike="noStrike" kern="1200" cap="none" spc="0" normalizeH="0" baseline="0" noProof="0" dirty="0" err="1">
                <a:ln>
                  <a:noFill/>
                </a:ln>
                <a:solidFill>
                  <a:prstClr val="black"/>
                </a:solidFill>
                <a:effectLst/>
                <a:uLnTx/>
                <a:uFillTx/>
                <a:latin typeface="Arial" panose="020B0604020202020204"/>
                <a:ea typeface="+mn-ea"/>
                <a:cs typeface="Arial" pitchFamily="34" charset="0"/>
              </a:rPr>
              <a:t>nterest</a:t>
            </a:r>
            <a:r>
              <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rPr>
              <a:t> rate cuts by global central banks have fostered renewed confidence in Private equity activity after a subdued couple of years. We expect this to flow through to an uptick in valuations and continue Private equity’s strong long-term performance. </a:t>
            </a:r>
          </a:p>
          <a:p>
            <a:pPr marL="0" marR="0" lvl="0" indent="0" algn="l" defTabSz="914400" rtl="0" eaLnBrk="1" fontAlgn="auto" latinLnBrk="0" hangingPunct="1">
              <a:lnSpc>
                <a:spcPct val="100000"/>
              </a:lnSpc>
              <a:spcBef>
                <a:spcPts val="0"/>
              </a:spcBef>
              <a:spcAft>
                <a:spcPts val="0"/>
              </a:spcAft>
              <a:buClr>
                <a:srgbClr val="D86018"/>
              </a:buClr>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a:ea typeface="+mn-ea"/>
              <a:cs typeface="Arial" pitchFamily="34" charset="0"/>
            </a:endParaRPr>
          </a:p>
        </p:txBody>
      </p:sp>
      <p:graphicFrame>
        <p:nvGraphicFramePr>
          <p:cNvPr id="6" name="Table 5">
            <a:extLst>
              <a:ext uri="{FF2B5EF4-FFF2-40B4-BE49-F238E27FC236}">
                <a16:creationId xmlns:a16="http://schemas.microsoft.com/office/drawing/2014/main" id="{5D99047D-052D-07A7-D498-F9A9972A55F1}"/>
              </a:ext>
            </a:extLst>
          </p:cNvPr>
          <p:cNvGraphicFramePr>
            <a:graphicFrameLocks noGrp="1"/>
          </p:cNvGraphicFramePr>
          <p:nvPr>
            <p:extLst>
              <p:ext uri="{D42A27DB-BD31-4B8C-83A1-F6EECF244321}">
                <p14:modId xmlns:p14="http://schemas.microsoft.com/office/powerpoint/2010/main" val="1245120504"/>
              </p:ext>
            </p:extLst>
          </p:nvPr>
        </p:nvGraphicFramePr>
        <p:xfrm>
          <a:off x="152130" y="1309277"/>
          <a:ext cx="5821485" cy="3607744"/>
        </p:xfrm>
        <a:graphic>
          <a:graphicData uri="http://schemas.openxmlformats.org/drawingml/2006/table">
            <a:tbl>
              <a:tblPr firstRow="1" bandRow="1">
                <a:tableStyleId>{7DF18680-E054-41AD-8BC1-D1AEF772440D}</a:tableStyleId>
              </a:tblPr>
              <a:tblGrid>
                <a:gridCol w="2466975">
                  <a:extLst>
                    <a:ext uri="{9D8B030D-6E8A-4147-A177-3AD203B41FA5}">
                      <a16:colId xmlns:a16="http://schemas.microsoft.com/office/drawing/2014/main" val="20000"/>
                    </a:ext>
                  </a:extLst>
                </a:gridCol>
                <a:gridCol w="1118170">
                  <a:extLst>
                    <a:ext uri="{9D8B030D-6E8A-4147-A177-3AD203B41FA5}">
                      <a16:colId xmlns:a16="http://schemas.microsoft.com/office/drawing/2014/main" val="3149987986"/>
                    </a:ext>
                  </a:extLst>
                </a:gridCol>
                <a:gridCol w="1118170">
                  <a:extLst>
                    <a:ext uri="{9D8B030D-6E8A-4147-A177-3AD203B41FA5}">
                      <a16:colId xmlns:a16="http://schemas.microsoft.com/office/drawing/2014/main" val="2676959586"/>
                    </a:ext>
                  </a:extLst>
                </a:gridCol>
                <a:gridCol w="1118170">
                  <a:extLst>
                    <a:ext uri="{9D8B030D-6E8A-4147-A177-3AD203B41FA5}">
                      <a16:colId xmlns:a16="http://schemas.microsoft.com/office/drawing/2014/main" val="3942467060"/>
                    </a:ext>
                  </a:extLst>
                </a:gridCol>
              </a:tblGrid>
              <a:tr h="505164">
                <a:tc>
                  <a:txBody>
                    <a:bodyPr/>
                    <a:lstStyle/>
                    <a:p>
                      <a:pPr marL="0"/>
                      <a:r>
                        <a:rPr kumimoji="0" lang="en-US" altLang="en-US" sz="1200" b="1" i="0" u="none" strike="noStrike" kern="1200" cap="none" normalizeH="0" baseline="0" dirty="0">
                          <a:ln>
                            <a:noFill/>
                          </a:ln>
                          <a:solidFill>
                            <a:srgbClr val="FFFFFF"/>
                          </a:solidFill>
                          <a:effectLst/>
                          <a:latin typeface="+mn-lt"/>
                          <a:ea typeface="ＭＳ Ｐゴシック" pitchFamily="-65" charset="-128"/>
                          <a:cs typeface="+mn-cs"/>
                        </a:rPr>
                        <a:t>Asset allocation</a:t>
                      </a:r>
                    </a:p>
                    <a:p>
                      <a:pPr marL="0"/>
                      <a:r>
                        <a:rPr kumimoji="0" lang="en-US" sz="1200" b="0" i="0" u="none" strike="noStrike" kern="1200" cap="none" normalizeH="0" baseline="0" dirty="0">
                          <a:ln>
                            <a:noFill/>
                          </a:ln>
                          <a:solidFill>
                            <a:srgbClr val="FFFFFF"/>
                          </a:solidFill>
                          <a:effectLst/>
                          <a:latin typeface="+mn-lt"/>
                          <a:ea typeface="ＭＳ Ｐゴシック" pitchFamily="-65" charset="-128"/>
                          <a:cs typeface="+mn-cs"/>
                        </a:rPr>
                        <a:t>(31 March 2025)</a:t>
                      </a:r>
                      <a:endParaRPr kumimoji="0" lang="en-AU" sz="1200" b="0" i="0" u="none" strike="noStrike" kern="1200" cap="none" normalizeH="0" baseline="0" dirty="0">
                        <a:ln>
                          <a:noFill/>
                        </a:ln>
                        <a:solidFill>
                          <a:srgbClr val="FFFFFF"/>
                        </a:solidFill>
                        <a:effectLst/>
                        <a:latin typeface="+mn-lt"/>
                        <a:ea typeface="ＭＳ Ｐゴシック" pitchFamily="-65" charset="-128"/>
                        <a:cs typeface="+mn-cs"/>
                      </a:endParaRPr>
                    </a:p>
                  </a:txBody>
                  <a:tcPr marL="121944" marR="1219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200" b="1" i="0" u="none" strike="noStrike" kern="1200" cap="none" normalizeH="0" baseline="0" dirty="0">
                          <a:ln>
                            <a:noFill/>
                          </a:ln>
                          <a:solidFill>
                            <a:srgbClr val="FFFFFF"/>
                          </a:solidFill>
                          <a:effectLst/>
                          <a:latin typeface="+mn-lt"/>
                          <a:ea typeface="ＭＳ Ｐゴシック" pitchFamily="-65" charset="-128"/>
                          <a:cs typeface="+mn-cs"/>
                        </a:rPr>
                        <a:t>Actual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200" b="1" i="0" u="none" strike="noStrike" kern="1200" cap="none" normalizeH="0" baseline="0" dirty="0">
                          <a:ln>
                            <a:noFill/>
                          </a:ln>
                          <a:solidFill>
                            <a:srgbClr val="FFFFFF"/>
                          </a:solidFill>
                          <a:effectLst/>
                          <a:latin typeface="+mn-lt"/>
                          <a:ea typeface="ＭＳ Ｐゴシック" pitchFamily="-65" charset="-128"/>
                          <a:cs typeface="+mn-cs"/>
                        </a:rPr>
                        <a:t>Strategic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pPr marL="0" algn="ctr"/>
                      <a:r>
                        <a:rPr kumimoji="0" lang="en-AU" sz="1200" b="1" i="0" u="none" strike="noStrike" kern="1200" cap="none" normalizeH="0" baseline="0" dirty="0">
                          <a:ln>
                            <a:noFill/>
                          </a:ln>
                          <a:solidFill>
                            <a:srgbClr val="FFFFFF"/>
                          </a:solidFill>
                          <a:effectLst/>
                          <a:latin typeface="+mn-lt"/>
                          <a:ea typeface="ＭＳ Ｐゴシック" pitchFamily="-65" charset="-128"/>
                          <a:cs typeface="+mn-cs"/>
                        </a:rPr>
                        <a:t>Difference (%)</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0"/>
                  </a:ext>
                </a:extLst>
              </a:tr>
              <a:tr h="238660">
                <a:tc>
                  <a:txBody>
                    <a:bodyPr/>
                    <a:lstStyle/>
                    <a:p>
                      <a:pPr algn="l" rtl="0" fontAlgn="b"/>
                      <a:r>
                        <a:rPr lang="en-AU" sz="1300" b="1" kern="1200" dirty="0">
                          <a:solidFill>
                            <a:schemeClr val="tx1"/>
                          </a:solidFill>
                          <a:latin typeface="+mn-lt"/>
                          <a:ea typeface="+mn-ea"/>
                          <a:cs typeface="Arial" pitchFamily="34" charset="0"/>
                        </a:rPr>
                        <a:t>Australian shares</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39.6</a:t>
                      </a:r>
                    </a:p>
                  </a:txBody>
                  <a:tcPr marL="5443" marR="5443" marT="5443"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40</a:t>
                      </a:r>
                    </a:p>
                  </a:txBody>
                  <a:tcPr marL="6350" marR="6350" marT="6350"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-0.4</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0001"/>
                  </a:ext>
                </a:extLst>
              </a:tr>
              <a:tr h="238660">
                <a:tc>
                  <a:txBody>
                    <a:bodyPr/>
                    <a:lstStyle/>
                    <a:p>
                      <a:pPr algn="l" rtl="0" fontAlgn="b"/>
                      <a:r>
                        <a:rPr lang="en-AU" sz="1300" b="1" kern="1200" dirty="0">
                          <a:solidFill>
                            <a:schemeClr val="tx1"/>
                          </a:solidFill>
                          <a:latin typeface="+mn-lt"/>
                          <a:ea typeface="+mn-ea"/>
                          <a:cs typeface="Arial" pitchFamily="34" charset="0"/>
                        </a:rPr>
                        <a:t>Global shares</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42.5</a:t>
                      </a:r>
                    </a:p>
                  </a:txBody>
                  <a:tcPr marL="5443" marR="5443" marT="5443"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43</a:t>
                      </a:r>
                    </a:p>
                  </a:txBody>
                  <a:tcPr marL="6350" marR="6350" marT="6350"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-0.5</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604790740"/>
                  </a:ext>
                </a:extLst>
              </a:tr>
              <a:tr h="238660">
                <a:tc>
                  <a:txBody>
                    <a:bodyPr/>
                    <a:lstStyle/>
                    <a:p>
                      <a:pPr algn="l" rtl="0" fontAlgn="b"/>
                      <a:r>
                        <a:rPr lang="en-AU" sz="1200" kern="1200" dirty="0">
                          <a:solidFill>
                            <a:schemeClr val="tx1"/>
                          </a:solidFill>
                          <a:latin typeface="+mn-lt"/>
                          <a:ea typeface="+mn-ea"/>
                          <a:cs typeface="Arial" pitchFamily="34" charset="0"/>
                        </a:rPr>
                        <a:t>Global shares (unhedged)</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27.9</a:t>
                      </a:r>
                    </a:p>
                  </a:txBody>
                  <a:tcPr marL="5443" marR="5443" marT="5443" marB="0" anchor="ctr">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28</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238660">
                <a:tc>
                  <a:txBody>
                    <a:bodyPr/>
                    <a:lstStyle/>
                    <a:p>
                      <a:pPr algn="l" rtl="0" fontAlgn="b"/>
                      <a:r>
                        <a:rPr lang="en-AU" sz="1200" kern="1200" dirty="0">
                          <a:solidFill>
                            <a:schemeClr val="tx1"/>
                          </a:solidFill>
                          <a:latin typeface="+mn-lt"/>
                          <a:ea typeface="+mn-ea"/>
                          <a:cs typeface="Arial" pitchFamily="34" charset="0"/>
                        </a:rPr>
                        <a:t>Global shares (hedged)</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14.6</a:t>
                      </a:r>
                    </a:p>
                  </a:txBody>
                  <a:tcPr marL="5443" marR="5443" marT="5443" marB="0" anchor="ctr">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15</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-0.4</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238660">
                <a:tc>
                  <a:txBody>
                    <a:bodyPr/>
                    <a:lstStyle/>
                    <a:p>
                      <a:pPr marL="0" algn="l" defTabSz="914332" rtl="0" eaLnBrk="1" fontAlgn="b" latinLnBrk="0" hangingPunct="1"/>
                      <a:r>
                        <a:rPr lang="en-AU" sz="1300" b="1" kern="1200" dirty="0">
                          <a:solidFill>
                            <a:schemeClr val="tx1"/>
                          </a:solidFill>
                          <a:latin typeface="+mn-lt"/>
                          <a:ea typeface="+mn-ea"/>
                          <a:cs typeface="Arial" pitchFamily="34" charset="0"/>
                        </a:rPr>
                        <a:t>Property</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4.2</a:t>
                      </a:r>
                    </a:p>
                  </a:txBody>
                  <a:tcPr marL="5443" marR="5443" marT="5443"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5</a:t>
                      </a:r>
                    </a:p>
                  </a:txBody>
                  <a:tcPr marL="6350" marR="6350" marT="6350"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-0.8</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857239175"/>
                  </a:ext>
                </a:extLst>
              </a:tr>
              <a:tr h="238660">
                <a:tc>
                  <a:txBody>
                    <a:bodyPr/>
                    <a:lstStyle/>
                    <a:p>
                      <a:pPr marL="0" algn="l" defTabSz="914332" rtl="0" eaLnBrk="1" fontAlgn="b" latinLnBrk="0" hangingPunct="1"/>
                      <a:r>
                        <a:rPr lang="en-AU" sz="1200" kern="1200" dirty="0">
                          <a:solidFill>
                            <a:schemeClr val="tx1"/>
                          </a:solidFill>
                          <a:latin typeface="+mn-lt"/>
                          <a:ea typeface="+mn-ea"/>
                          <a:cs typeface="Arial" pitchFamily="34" charset="0"/>
                        </a:rPr>
                        <a:t>Unlisted property</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3.5</a:t>
                      </a:r>
                    </a:p>
                  </a:txBody>
                  <a:tcPr marL="5443" marR="5443" marT="5443" marB="0" anchor="ctr">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4</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-0.5</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974361812"/>
                  </a:ext>
                </a:extLst>
              </a:tr>
              <a:tr h="238660">
                <a:tc>
                  <a:txBody>
                    <a:bodyPr/>
                    <a:lstStyle/>
                    <a:p>
                      <a:pPr algn="l" rtl="0" fontAlgn="b"/>
                      <a:r>
                        <a:rPr lang="en-AU" sz="1200" kern="1200" dirty="0">
                          <a:solidFill>
                            <a:schemeClr val="tx1"/>
                          </a:solidFill>
                          <a:latin typeface="+mn-lt"/>
                          <a:ea typeface="+mn-ea"/>
                          <a:cs typeface="Arial" pitchFamily="34" charset="0"/>
                        </a:rPr>
                        <a:t>Listed property</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0.7</a:t>
                      </a:r>
                    </a:p>
                  </a:txBody>
                  <a:tcPr marL="5443" marR="5443" marT="5443" marB="0" anchor="ctr">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1</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-0.3</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3581016764"/>
                  </a:ext>
                </a:extLst>
              </a:tr>
              <a:tr h="238660">
                <a:tc>
                  <a:txBody>
                    <a:bodyPr/>
                    <a:lstStyle/>
                    <a:p>
                      <a:pPr marL="0" algn="l" defTabSz="914332" rtl="0" eaLnBrk="1" fontAlgn="b" latinLnBrk="0" hangingPunct="1"/>
                      <a:r>
                        <a:rPr lang="en-AU" sz="1300" b="1" kern="1200" dirty="0">
                          <a:solidFill>
                            <a:schemeClr val="tx1"/>
                          </a:solidFill>
                          <a:latin typeface="+mn-lt"/>
                          <a:ea typeface="+mn-ea"/>
                          <a:cs typeface="Arial" pitchFamily="34" charset="0"/>
                        </a:rPr>
                        <a:t>Infrastructure</a:t>
                      </a:r>
                    </a:p>
                  </a:txBody>
                  <a:tcPr marL="72000" marR="9525" marT="9525"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3.1</a:t>
                      </a:r>
                    </a:p>
                  </a:txBody>
                  <a:tcPr marL="5443" marR="5443" marT="5443"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3</a:t>
                      </a:r>
                    </a:p>
                  </a:txBody>
                  <a:tcPr marL="6350" marR="6350" marT="6350"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0.1</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257641159"/>
                  </a:ext>
                </a:extLst>
              </a:tr>
              <a:tr h="238660">
                <a:tc>
                  <a:txBody>
                    <a:bodyPr/>
                    <a:lstStyle/>
                    <a:p>
                      <a:pPr marL="0" algn="l" defTabSz="914332" rtl="0" eaLnBrk="1" fontAlgn="b" latinLnBrk="0" hangingPunct="1"/>
                      <a:r>
                        <a:rPr lang="en-AU" sz="1200" kern="1200" dirty="0">
                          <a:solidFill>
                            <a:schemeClr val="tx1"/>
                          </a:solidFill>
                          <a:latin typeface="+mn-lt"/>
                          <a:ea typeface="+mn-ea"/>
                          <a:cs typeface="Arial" pitchFamily="34" charset="0"/>
                        </a:rPr>
                        <a:t>Unlisted infrastructure</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2.4</a:t>
                      </a:r>
                    </a:p>
                  </a:txBody>
                  <a:tcPr marL="5443" marR="5443" marT="5443" marB="0" anchor="ctr">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2.5</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-0.1</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120541737"/>
                  </a:ext>
                </a:extLst>
              </a:tr>
              <a:tr h="238660">
                <a:tc>
                  <a:txBody>
                    <a:bodyPr/>
                    <a:lstStyle/>
                    <a:p>
                      <a:pPr algn="l" rtl="0" fontAlgn="b"/>
                      <a:r>
                        <a:rPr lang="en-AU" sz="1200" kern="1200" dirty="0">
                          <a:solidFill>
                            <a:schemeClr val="tx1"/>
                          </a:solidFill>
                          <a:latin typeface="+mn-lt"/>
                          <a:ea typeface="+mn-ea"/>
                          <a:cs typeface="Arial" pitchFamily="34" charset="0"/>
                        </a:rPr>
                        <a:t>Listed infrastructure</a:t>
                      </a:r>
                    </a:p>
                  </a:txBody>
                  <a:tcPr marL="72000" marR="9525" marT="9525" marB="0" anchor="ctr">
                    <a:lnL w="12700" cap="flat" cmpd="sng" algn="ctr">
                      <a:solidFill>
                        <a:schemeClr val="bg1"/>
                      </a:solidFill>
                      <a:prstDash val="solid"/>
                      <a:round/>
                      <a:headEnd type="none" w="med" len="med"/>
                      <a:tailEnd type="none" w="med" len="med"/>
                    </a:lnL>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0.7</a:t>
                      </a:r>
                    </a:p>
                  </a:txBody>
                  <a:tcPr marL="5443" marR="5443" marT="5443" marB="0" anchor="ctr">
                    <a:solidFill>
                      <a:schemeClr val="bg1"/>
                    </a:solidFill>
                  </a:tcPr>
                </a:tc>
                <a:tc>
                  <a:txBody>
                    <a:bodyPr/>
                    <a:lstStyle/>
                    <a:p>
                      <a:pPr algn="ctr" rtl="0" fontAlgn="b"/>
                      <a:r>
                        <a:rPr lang="en-AU" sz="1200" b="0" i="0" u="none" strike="noStrike" dirty="0">
                          <a:solidFill>
                            <a:srgbClr val="000000"/>
                          </a:solidFill>
                          <a:effectLst/>
                          <a:latin typeface="Arial" panose="020B0604020202020204" pitchFamily="34" charset="0"/>
                        </a:rPr>
                        <a:t>0.5</a:t>
                      </a:r>
                    </a:p>
                  </a:txBody>
                  <a:tcPr marL="6350" marR="6350" marT="6350" marB="0" anchor="ctr">
                    <a:solidFill>
                      <a:schemeClr val="bg1"/>
                    </a:solidFill>
                  </a:tcPr>
                </a:tc>
                <a:tc>
                  <a:txBody>
                    <a:bodyPr/>
                    <a:lstStyle/>
                    <a:p>
                      <a:pPr algn="ctr" rtl="0" fontAlgn="ctr"/>
                      <a:r>
                        <a:rPr lang="en-AU" sz="1200" b="0" i="0" u="none" strike="noStrike" dirty="0">
                          <a:solidFill>
                            <a:srgbClr val="000000"/>
                          </a:solidFill>
                          <a:effectLst/>
                          <a:latin typeface="Arial" panose="020B0604020202020204" pitchFamily="34" charset="0"/>
                        </a:rPr>
                        <a:t>0.2</a:t>
                      </a:r>
                    </a:p>
                  </a:txBody>
                  <a:tcPr marL="5443" marR="5443" marT="5443" marB="0" anchor="ctr">
                    <a:lnR w="12700" cap="flat" cmpd="sng" algn="ctr">
                      <a:solidFill>
                        <a:schemeClr val="bg1"/>
                      </a:solidFill>
                      <a:prstDash val="solid"/>
                      <a:round/>
                      <a:headEnd type="none" w="med" len="med"/>
                      <a:tailEnd type="none" w="med" len="med"/>
                    </a:lnR>
                    <a:solidFill>
                      <a:schemeClr val="bg1"/>
                    </a:solidFill>
                  </a:tcPr>
                </a:tc>
                <a:extLst>
                  <a:ext uri="{0D108BD9-81ED-4DB2-BD59-A6C34878D82A}">
                    <a16:rowId xmlns:a16="http://schemas.microsoft.com/office/drawing/2014/main" val="2835963899"/>
                  </a:ext>
                </a:extLst>
              </a:tr>
              <a:tr h="238660">
                <a:tc>
                  <a:txBody>
                    <a:bodyPr/>
                    <a:lstStyle/>
                    <a:p>
                      <a:pPr marL="0" algn="l" defTabSz="914332" rtl="0" eaLnBrk="1" fontAlgn="b" latinLnBrk="0" hangingPunct="1"/>
                      <a:r>
                        <a:rPr lang="en-AU" sz="1300" b="1" kern="1200" dirty="0">
                          <a:solidFill>
                            <a:schemeClr val="tx1"/>
                          </a:solidFill>
                          <a:latin typeface="+mn-lt"/>
                          <a:ea typeface="+mn-ea"/>
                          <a:cs typeface="Arial" pitchFamily="34" charset="0"/>
                        </a:rPr>
                        <a:t>Private equity</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8.6</a:t>
                      </a:r>
                    </a:p>
                  </a:txBody>
                  <a:tcPr marL="5443" marR="5443" marT="5443"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6</a:t>
                      </a:r>
                    </a:p>
                  </a:txBody>
                  <a:tcPr marL="6350" marR="6350" marT="6350"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2.6</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1407455967"/>
                  </a:ext>
                </a:extLst>
              </a:tr>
              <a:tr h="238660">
                <a:tc>
                  <a:txBody>
                    <a:bodyPr/>
                    <a:lstStyle/>
                    <a:p>
                      <a:pPr marL="0" algn="l" defTabSz="914332" rtl="0" eaLnBrk="1" fontAlgn="b" latinLnBrk="0" hangingPunct="1"/>
                      <a:r>
                        <a:rPr lang="en-AU" sz="1300" b="1" kern="1200" dirty="0">
                          <a:solidFill>
                            <a:schemeClr val="tx1"/>
                          </a:solidFill>
                          <a:latin typeface="+mn-lt"/>
                          <a:ea typeface="+mn-ea"/>
                          <a:cs typeface="Arial" pitchFamily="34" charset="0"/>
                        </a:rPr>
                        <a:t>Alternatives</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0.9</a:t>
                      </a:r>
                    </a:p>
                  </a:txBody>
                  <a:tcPr marL="5443" marR="5443" marT="5443" marB="0" anchor="ctr">
                    <a:solidFill>
                      <a:srgbClr val="E7E9E9"/>
                    </a:solidFill>
                  </a:tcPr>
                </a:tc>
                <a:tc>
                  <a:txBody>
                    <a:bodyPr/>
                    <a:lstStyle/>
                    <a:p>
                      <a:pPr algn="ctr" rtl="0" fontAlgn="b"/>
                      <a:r>
                        <a:rPr lang="en-AU" sz="1300" b="1" i="0" u="none" strike="noStrike" dirty="0">
                          <a:solidFill>
                            <a:srgbClr val="000000"/>
                          </a:solidFill>
                          <a:effectLst/>
                          <a:latin typeface="Arial" panose="020B0604020202020204" pitchFamily="34" charset="0"/>
                        </a:rPr>
                        <a:t>1</a:t>
                      </a:r>
                    </a:p>
                  </a:txBody>
                  <a:tcPr marL="6350" marR="6350" marT="6350"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-0.1</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3414377015"/>
                  </a:ext>
                </a:extLst>
              </a:tr>
              <a:tr h="238660">
                <a:tc>
                  <a:txBody>
                    <a:bodyPr/>
                    <a:lstStyle/>
                    <a:p>
                      <a:pPr algn="l" rtl="0" fontAlgn="ctr"/>
                      <a:r>
                        <a:rPr lang="en-AU" sz="1300" b="1" i="0" u="none" strike="noStrike" dirty="0">
                          <a:solidFill>
                            <a:srgbClr val="000000"/>
                          </a:solidFill>
                          <a:effectLst/>
                          <a:latin typeface="Arial" panose="020B0604020202020204" pitchFamily="34" charset="0"/>
                        </a:rPr>
                        <a:t>Cash</a:t>
                      </a:r>
                    </a:p>
                  </a:txBody>
                  <a:tcPr marL="72000" marR="0" marT="0" marB="0" anchor="ctr">
                    <a:lnL w="12700" cap="flat" cmpd="sng" algn="ctr">
                      <a:solidFill>
                        <a:schemeClr val="bg1"/>
                      </a:solidFill>
                      <a:prstDash val="solid"/>
                      <a:round/>
                      <a:headEnd type="none" w="med" len="med"/>
                      <a:tailEnd type="none" w="med" len="med"/>
                    </a:lnL>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1.1</a:t>
                      </a:r>
                    </a:p>
                  </a:txBody>
                  <a:tcPr marL="5443" marR="5443" marT="5443"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2</a:t>
                      </a:r>
                    </a:p>
                  </a:txBody>
                  <a:tcPr marL="6350" marR="6350" marT="6350" marB="0" anchor="ctr">
                    <a:solidFill>
                      <a:srgbClr val="E7E9E9"/>
                    </a:solidFill>
                  </a:tcPr>
                </a:tc>
                <a:tc>
                  <a:txBody>
                    <a:bodyPr/>
                    <a:lstStyle/>
                    <a:p>
                      <a:pPr algn="ctr" rtl="0" fontAlgn="ctr"/>
                      <a:r>
                        <a:rPr lang="en-AU" sz="1300" b="1" i="0" u="none" strike="noStrike" dirty="0">
                          <a:solidFill>
                            <a:srgbClr val="000000"/>
                          </a:solidFill>
                          <a:effectLst/>
                          <a:latin typeface="Arial" panose="020B0604020202020204" pitchFamily="34" charset="0"/>
                        </a:rPr>
                        <a:t>-0.9</a:t>
                      </a:r>
                    </a:p>
                  </a:txBody>
                  <a:tcPr marL="5443" marR="5443" marT="5443" marB="0" anchor="ctr">
                    <a:lnR w="12700" cap="flat" cmpd="sng" algn="ctr">
                      <a:solidFill>
                        <a:schemeClr val="bg1"/>
                      </a:solidFill>
                      <a:prstDash val="solid"/>
                      <a:round/>
                      <a:headEnd type="none" w="med" len="med"/>
                      <a:tailEnd type="none" w="med" len="med"/>
                    </a:lnR>
                    <a:solidFill>
                      <a:srgbClr val="E7E9E9"/>
                    </a:solidFill>
                  </a:tcPr>
                </a:tc>
                <a:extLst>
                  <a:ext uri="{0D108BD9-81ED-4DB2-BD59-A6C34878D82A}">
                    <a16:rowId xmlns:a16="http://schemas.microsoft.com/office/drawing/2014/main" val="625284165"/>
                  </a:ext>
                </a:extLst>
              </a:tr>
            </a:tbl>
          </a:graphicData>
        </a:graphic>
      </p:graphicFrame>
      <p:sp>
        <p:nvSpPr>
          <p:cNvPr id="9" name="Title 4">
            <a:extLst>
              <a:ext uri="{FF2B5EF4-FFF2-40B4-BE49-F238E27FC236}">
                <a16:creationId xmlns:a16="http://schemas.microsoft.com/office/drawing/2014/main" id="{4E822ABB-7122-2971-8B01-E0274C376B17}"/>
              </a:ext>
            </a:extLst>
          </p:cNvPr>
          <p:cNvSpPr txBox="1">
            <a:spLocks/>
          </p:cNvSpPr>
          <p:nvPr/>
        </p:nvSpPr>
        <p:spPr>
          <a:xfrm>
            <a:off x="225410" y="377929"/>
            <a:ext cx="9720000" cy="516637"/>
          </a:xfrm>
          <a:prstGeom prst="rect">
            <a:avLst/>
          </a:prstGeom>
        </p:spPr>
        <p:txBody>
          <a:bodyPr vert="horz" lIns="0" tIns="0" rIns="0" bIns="0" rtlCol="0" anchor="t" anchorCtr="0">
            <a:noAutofit/>
          </a:bodyPr>
          <a:lstStyle>
            <a:lvl1pPr algn="l" defTabSz="914332" rtl="0" eaLnBrk="1" latinLnBrk="0" hangingPunct="1">
              <a:lnSpc>
                <a:spcPct val="90000"/>
              </a:lnSpc>
              <a:spcBef>
                <a:spcPct val="0"/>
              </a:spcBef>
              <a:buNone/>
              <a:defRPr sz="3200" b="1" kern="1200">
                <a:solidFill>
                  <a:schemeClr val="accent4"/>
                </a:solidFill>
                <a:latin typeface="+mj-lt"/>
                <a:ea typeface="+mj-ea"/>
                <a:cs typeface="+mj-cs"/>
              </a:defRPr>
            </a:lvl1pPr>
          </a:lstStyle>
          <a:p>
            <a:pPr marL="0" marR="0" lvl="0" indent="0" algn="l" defTabSz="914332"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Arial" charset="0"/>
                <a:ea typeface="+mj-ea"/>
                <a:cs typeface="Arial" charset="0"/>
              </a:rPr>
              <a:t>MasterKey Super Fundamentals - MLC High Growth</a:t>
            </a:r>
            <a:endParaRPr kumimoji="0" lang="en-AU" sz="2400" b="1" i="0" u="none" strike="noStrike" kern="1200" cap="none" spc="0" normalizeH="0" baseline="0" noProof="0" dirty="0">
              <a:ln>
                <a:noFill/>
              </a:ln>
              <a:solidFill>
                <a:prstClr val="black"/>
              </a:solidFill>
              <a:effectLst/>
              <a:uLnTx/>
              <a:uFillTx/>
              <a:latin typeface="Arial" panose="020B0604020202020204"/>
              <a:ea typeface="+mj-ea"/>
              <a:cs typeface="+mj-cs"/>
            </a:endParaRPr>
          </a:p>
        </p:txBody>
      </p:sp>
    </p:spTree>
    <p:extLst>
      <p:ext uri="{BB962C8B-B14F-4D97-AF65-F5344CB8AC3E}">
        <p14:creationId xmlns:p14="http://schemas.microsoft.com/office/powerpoint/2010/main" val="821522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CC94EB-B7C4-4C1F-AE24-A48FFA51B081}"/>
              </a:ext>
            </a:extLst>
          </p:cNvPr>
          <p:cNvSpPr>
            <a:spLocks noGrp="1"/>
          </p:cNvSpPr>
          <p:nvPr>
            <p:ph type="sldNum" sz="quarter" idx="12"/>
          </p:nvPr>
        </p:nvSpPr>
        <p:spPr>
          <a:xfrm>
            <a:off x="11813735" y="6593703"/>
            <a:ext cx="257175" cy="191279"/>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6</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EDC36628-0A1F-41A2-81F9-36A942C7D696}"/>
              </a:ext>
            </a:extLst>
          </p:cNvPr>
          <p:cNvSpPr>
            <a:spLocks noGrp="1"/>
          </p:cNvSpPr>
          <p:nvPr>
            <p:ph type="title"/>
          </p:nvPr>
        </p:nvSpPr>
        <p:spPr>
          <a:xfrm>
            <a:off x="445841" y="361855"/>
            <a:ext cx="9494694" cy="516637"/>
          </a:xfrm>
        </p:spPr>
        <p:txBody>
          <a:bodyPr/>
          <a:lstStyle/>
          <a:p>
            <a:r>
              <a:rPr lang="en-US" sz="2400" dirty="0"/>
              <a:t>Asset class returns</a:t>
            </a:r>
            <a:br>
              <a:rPr lang="en-US" sz="2400" dirty="0"/>
            </a:br>
            <a:r>
              <a:rPr lang="en-AU" sz="2000" b="0" dirty="0">
                <a:solidFill>
                  <a:schemeClr val="accent1"/>
                </a:solidFill>
              </a:rPr>
              <a:t>To 31 March 2025</a:t>
            </a:r>
            <a:br>
              <a:rPr lang="en-US" sz="2000" dirty="0"/>
            </a:br>
            <a:endParaRPr lang="en-AU" sz="2000" b="0" dirty="0"/>
          </a:p>
        </p:txBody>
      </p:sp>
      <p:graphicFrame>
        <p:nvGraphicFramePr>
          <p:cNvPr id="6" name="Chart 5">
            <a:extLst>
              <a:ext uri="{FF2B5EF4-FFF2-40B4-BE49-F238E27FC236}">
                <a16:creationId xmlns:a16="http://schemas.microsoft.com/office/drawing/2014/main" id="{EB8EEBD2-DBDC-88D2-98F7-84B4B1C42272}"/>
              </a:ext>
            </a:extLst>
          </p:cNvPr>
          <p:cNvGraphicFramePr>
            <a:graphicFrameLocks noGrp="1"/>
          </p:cNvGraphicFramePr>
          <p:nvPr>
            <p:extLst>
              <p:ext uri="{D42A27DB-BD31-4B8C-83A1-F6EECF244321}">
                <p14:modId xmlns:p14="http://schemas.microsoft.com/office/powerpoint/2010/main" val="3997766309"/>
              </p:ext>
            </p:extLst>
          </p:nvPr>
        </p:nvGraphicFramePr>
        <p:xfrm>
          <a:off x="-45678" y="1115354"/>
          <a:ext cx="11988000" cy="568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10">
            <a:extLst>
              <a:ext uri="{FF2B5EF4-FFF2-40B4-BE49-F238E27FC236}">
                <a16:creationId xmlns:a16="http://schemas.microsoft.com/office/drawing/2014/main" id="{D5BA8879-CEA8-5AA4-DED4-6F2CFE07ADC3}"/>
              </a:ext>
            </a:extLst>
          </p:cNvPr>
          <p:cNvGraphicFramePr>
            <a:graphicFrameLocks noGrp="1"/>
          </p:cNvGraphicFramePr>
          <p:nvPr>
            <p:extLst>
              <p:ext uri="{D42A27DB-BD31-4B8C-83A1-F6EECF244321}">
                <p14:modId xmlns:p14="http://schemas.microsoft.com/office/powerpoint/2010/main" val="941967914"/>
              </p:ext>
            </p:extLst>
          </p:nvPr>
        </p:nvGraphicFramePr>
        <p:xfrm>
          <a:off x="6819883" y="1197180"/>
          <a:ext cx="5151600" cy="1423751"/>
        </p:xfrm>
        <a:graphic>
          <a:graphicData uri="http://schemas.openxmlformats.org/drawingml/2006/table">
            <a:tbl>
              <a:tblPr firstRow="1" bandRow="1">
                <a:tableStyleId>{793D81CF-94F2-401A-BA57-92F5A7B2D0C5}</a:tableStyleId>
              </a:tblPr>
              <a:tblGrid>
                <a:gridCol w="5151600">
                  <a:extLst>
                    <a:ext uri="{9D8B030D-6E8A-4147-A177-3AD203B41FA5}">
                      <a16:colId xmlns:a16="http://schemas.microsoft.com/office/drawing/2014/main" val="3337391232"/>
                    </a:ext>
                  </a:extLst>
                </a:gridCol>
              </a:tblGrid>
              <a:tr h="343704">
                <a:tc>
                  <a:txBody>
                    <a:bodyPr/>
                    <a:lstStyle/>
                    <a:p>
                      <a:pPr algn="ctr"/>
                      <a:r>
                        <a:rPr lang="en-AU" sz="1300" dirty="0"/>
                        <a:t>Comments on 1 Year returns</a:t>
                      </a:r>
                    </a:p>
                  </a:txBody>
                  <a:tcPr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lumOff val="15000"/>
                      </a:schemeClr>
                    </a:solidFill>
                  </a:tcPr>
                </a:tc>
                <a:extLst>
                  <a:ext uri="{0D108BD9-81ED-4DB2-BD59-A6C34878D82A}">
                    <a16:rowId xmlns:a16="http://schemas.microsoft.com/office/drawing/2014/main" val="867783661"/>
                  </a:ext>
                </a:extLst>
              </a:tr>
              <a:tr h="265362">
                <a:tc>
                  <a:txBody>
                    <a:bodyPr/>
                    <a:lstStyle/>
                    <a:p>
                      <a:pPr algn="l"/>
                      <a:r>
                        <a:rPr lang="en-AU" sz="1300" dirty="0">
                          <a:solidFill>
                            <a:srgbClr val="D86018"/>
                          </a:solidFill>
                        </a:rPr>
                        <a:t>▪ </a:t>
                      </a:r>
                      <a:r>
                        <a:rPr lang="en-AU" sz="1300" dirty="0">
                          <a:solidFill>
                            <a:schemeClr val="tx1"/>
                          </a:solidFill>
                        </a:rPr>
                        <a:t>Modest share market returns, outside of currency.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3034825"/>
                  </a:ext>
                </a:extLst>
              </a:tr>
              <a:tr h="256060">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en-AU" sz="1300" dirty="0">
                          <a:solidFill>
                            <a:srgbClr val="D86018"/>
                          </a:solidFill>
                        </a:rPr>
                        <a:t>▪ </a:t>
                      </a:r>
                      <a:r>
                        <a:rPr lang="en-AU" sz="1300" dirty="0">
                          <a:solidFill>
                            <a:schemeClr val="tx1"/>
                          </a:solidFill>
                        </a:rPr>
                        <a:t>Global listed infrastructure a standout performer.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70104808"/>
                  </a:ext>
                </a:extLst>
              </a:tr>
              <a:tr h="500927">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en-AU" sz="1300" dirty="0">
                          <a:solidFill>
                            <a:srgbClr val="D86018"/>
                          </a:solidFill>
                        </a:rPr>
                        <a:t>▪ </a:t>
                      </a:r>
                      <a:r>
                        <a:rPr lang="en-AU" sz="1300" dirty="0">
                          <a:solidFill>
                            <a:schemeClr val="tx1"/>
                          </a:solidFill>
                        </a:rPr>
                        <a:t>USD strength showing versus the AUD.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17722975"/>
                  </a:ext>
                </a:extLst>
              </a:tr>
            </a:tbl>
          </a:graphicData>
        </a:graphic>
      </p:graphicFrame>
      <p:sp>
        <p:nvSpPr>
          <p:cNvPr id="5" name="Text Box 1">
            <a:extLst>
              <a:ext uri="{FF2B5EF4-FFF2-40B4-BE49-F238E27FC236}">
                <a16:creationId xmlns:a16="http://schemas.microsoft.com/office/drawing/2014/main" id="{17241B72-B315-C51F-DEF1-D5176686F7DF}"/>
              </a:ext>
            </a:extLst>
          </p:cNvPr>
          <p:cNvSpPr txBox="1">
            <a:spLocks noChangeArrowheads="1"/>
          </p:cNvSpPr>
          <p:nvPr/>
        </p:nvSpPr>
        <p:spPr bwMode="auto">
          <a:xfrm>
            <a:off x="121090" y="6494458"/>
            <a:ext cx="11869849" cy="473546"/>
          </a:xfrm>
          <a:prstGeom prst="rect">
            <a:avLst/>
          </a:prstGeom>
          <a:noFill/>
          <a:ln>
            <a:noFill/>
          </a:ln>
        </p:spPr>
        <p:txBody>
          <a:bodyPr wrap="square" lIns="27432"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lnSpc>
                <a:spcPct val="100000"/>
              </a:lnSpc>
              <a:defRPr sz="1000"/>
            </a:pPr>
            <a:r>
              <a:rPr lang="en-AU" sz="700" b="1" i="0" u="none" strike="noStrike" baseline="0" dirty="0">
                <a:solidFill>
                  <a:srgbClr val="000000"/>
                </a:solidFill>
                <a:latin typeface="+mn-lt"/>
                <a:cs typeface="Arial"/>
              </a:rPr>
              <a:t>Index data sources</a:t>
            </a:r>
            <a:r>
              <a:rPr lang="en-AU" sz="700" b="0" i="0" u="none" strike="noStrike" baseline="0" dirty="0">
                <a:solidFill>
                  <a:srgbClr val="000000"/>
                </a:solidFill>
                <a:latin typeface="+mn-lt"/>
                <a:cs typeface="Arial"/>
              </a:rPr>
              <a:t>: Australian shares - S&amp;P/ASX 300 Accumulation Index; Global shares (hedged) - MSCI All Countries  World (A$ hedged); Global shares (unhedged) - MSCI All Countries World; Emerging markets - MSCI Emerging Markets; Australian property securities - S&amp;P/ASX 300 LPT Accumulation Index; Global property securities - FTSE EPRA/NAREIT Developed (A$ hedged); Australian bonds - Bloomberg </a:t>
            </a:r>
            <a:r>
              <a:rPr lang="en-AU" sz="700" b="0" i="0" u="none" strike="noStrike" baseline="0" dirty="0" err="1">
                <a:solidFill>
                  <a:srgbClr val="000000"/>
                </a:solidFill>
                <a:latin typeface="+mn-lt"/>
                <a:cs typeface="Arial"/>
              </a:rPr>
              <a:t>AusBond</a:t>
            </a:r>
            <a:r>
              <a:rPr lang="en-AU" sz="700" b="0" i="0" u="none" strike="noStrike" baseline="0" dirty="0">
                <a:solidFill>
                  <a:srgbClr val="000000"/>
                </a:solidFill>
                <a:latin typeface="+mn-lt"/>
                <a:cs typeface="Arial"/>
              </a:rPr>
              <a:t>  Composite 0+ Yr Index; Global bonds (A$ hedged) - BCGA Global Agg (A$ hedged); Global high yield bonds (A$ hedged) - Barclays US High Yield Ba/B Cash Pay x Financials ($A Hedged); Australian inflation-linked bonds - Bloomberg  </a:t>
            </a:r>
            <a:r>
              <a:rPr lang="en-AU" sz="700" b="0" i="0" u="none" strike="noStrike" baseline="0" dirty="0" err="1">
                <a:solidFill>
                  <a:srgbClr val="000000"/>
                </a:solidFill>
                <a:latin typeface="+mn-lt"/>
                <a:cs typeface="Arial"/>
              </a:rPr>
              <a:t>AusBond</a:t>
            </a:r>
            <a:r>
              <a:rPr lang="en-AU" sz="700" b="0" i="0" u="none" strike="noStrike" baseline="0" dirty="0">
                <a:solidFill>
                  <a:srgbClr val="000000"/>
                </a:solidFill>
                <a:latin typeface="+mn-lt"/>
                <a:cs typeface="Arial"/>
              </a:rPr>
              <a:t>  Inflation Government 0+ Yr Index; Cash - Bloomberg </a:t>
            </a:r>
            <a:r>
              <a:rPr lang="en-AU" sz="700" b="0" i="0" u="none" strike="noStrike" baseline="0" dirty="0" err="1">
                <a:solidFill>
                  <a:srgbClr val="000000"/>
                </a:solidFill>
                <a:latin typeface="+mn-lt"/>
                <a:cs typeface="Arial"/>
              </a:rPr>
              <a:t>AusBond</a:t>
            </a:r>
            <a:r>
              <a:rPr lang="en-AU" sz="700" b="0" i="0" u="none" strike="noStrike" baseline="0" dirty="0">
                <a:solidFill>
                  <a:srgbClr val="000000"/>
                </a:solidFill>
                <a:latin typeface="+mn-lt"/>
                <a:cs typeface="Arial"/>
              </a:rPr>
              <a:t>  Bank Bill Index; USD/AUD - WM/Reuters Daily. Returns annualised for periods greater than one year.</a:t>
            </a:r>
            <a:endParaRPr lang="en-AU" dirty="0"/>
          </a:p>
        </p:txBody>
      </p:sp>
    </p:spTree>
    <p:extLst>
      <p:ext uri="{BB962C8B-B14F-4D97-AF65-F5344CB8AC3E}">
        <p14:creationId xmlns:p14="http://schemas.microsoft.com/office/powerpoint/2010/main" val="10480894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68D6CF-9607-8BB3-0C2B-896ECB12689F}"/>
              </a:ext>
            </a:extLst>
          </p:cNvPr>
          <p:cNvSpPr>
            <a:spLocks noGrp="1"/>
          </p:cNvSpPr>
          <p:nvPr>
            <p:ph type="sldNum" sz="quarter" idx="12"/>
          </p:nvPr>
        </p:nvSpPr>
        <p:spPr/>
        <p:txBody>
          <a:bodyPr/>
          <a:lstStyle/>
          <a:p>
            <a:fld id="{F5AEA0E0-5CC6-4BD0-905C-A0021E419432}" type="slidenum">
              <a:rPr lang="en-GB" smtClean="0"/>
              <a:pPr/>
              <a:t>60</a:t>
            </a:fld>
            <a:endParaRPr lang="en-GB" dirty="0"/>
          </a:p>
        </p:txBody>
      </p:sp>
      <p:sp>
        <p:nvSpPr>
          <p:cNvPr id="4" name="TextBox 3">
            <a:extLst>
              <a:ext uri="{FF2B5EF4-FFF2-40B4-BE49-F238E27FC236}">
                <a16:creationId xmlns:a16="http://schemas.microsoft.com/office/drawing/2014/main" id="{111D62A5-1476-E1E7-03AA-FF313B027036}"/>
              </a:ext>
            </a:extLst>
          </p:cNvPr>
          <p:cNvSpPr txBox="1"/>
          <p:nvPr/>
        </p:nvSpPr>
        <p:spPr>
          <a:xfrm>
            <a:off x="399593" y="1221825"/>
            <a:ext cx="10734393" cy="5081199"/>
          </a:xfrm>
          <a:prstGeom prst="rect">
            <a:avLst/>
          </a:prstGeom>
          <a:noFill/>
        </p:spPr>
        <p:txBody>
          <a:bodyPr wrap="square" rtlCol="0">
            <a:spAutoFit/>
          </a:bodyPr>
          <a:lstStyle/>
          <a:p>
            <a:pPr>
              <a:lnSpc>
                <a:spcPts val="1300"/>
              </a:lnSpc>
            </a:pPr>
            <a:r>
              <a:rPr lang="en-AU" sz="1000" b="1" dirty="0"/>
              <a:t>Zenith CW Pty Ltd </a:t>
            </a:r>
            <a:r>
              <a:rPr lang="en-AU" sz="1000" dirty="0"/>
              <a:t>ABN 20 639 121 403 AFSL 226872/AFS Rep No. 1280401 Chant West Awards issued 17 May 2023 are solely statements of opinion and not a recommendation in relation to making any investment decisions. Awards are current for 12 months and subject to change at any time. Awards for previous years are for historical purposes only. Full details on Chant West Awards at https://www.chantwest.com.au/fund-awards/about-the-awards/</a:t>
            </a:r>
          </a:p>
          <a:p>
            <a:pPr>
              <a:lnSpc>
                <a:spcPts val="1300"/>
              </a:lnSpc>
            </a:pPr>
            <a:endParaRPr lang="en-AU" sz="1000" dirty="0"/>
          </a:p>
          <a:p>
            <a:pPr marL="0" marR="0" lvl="0" indent="0" algn="l" defTabSz="914400" rtl="0" eaLnBrk="1" fontAlgn="auto" latinLnBrk="0" hangingPunct="1">
              <a:lnSpc>
                <a:spcPts val="1300"/>
              </a:lnSpc>
              <a:spcBef>
                <a:spcPts val="0"/>
              </a:spcBef>
              <a:spcAft>
                <a:spcPts val="0"/>
              </a:spcAft>
              <a:buClrTx/>
              <a:buSzTx/>
              <a:buFontTx/>
              <a:buNone/>
              <a:tabLst/>
              <a:defRPr/>
            </a:pPr>
            <a:r>
              <a:rPr kumimoji="0" lang="en-AU" sz="1000" b="1" i="0" u="none" strike="noStrike" kern="1200" cap="none" spc="0" normalizeH="0" baseline="0" noProof="0" dirty="0">
                <a:ln>
                  <a:noFill/>
                </a:ln>
                <a:solidFill>
                  <a:prstClr val="black"/>
                </a:solidFill>
                <a:effectLst/>
                <a:uLnTx/>
                <a:uFillTx/>
                <a:latin typeface="Arial" panose="020B0604020202020204"/>
                <a:ea typeface="+mn-ea"/>
                <a:cs typeface="+mn-cs"/>
              </a:rPr>
              <a:t>Zenith Investment Partners </a:t>
            </a:r>
            <a: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t>Pty Ltd ABN 27 103 132 672 AFSL 226872 Fund Awards issued 18 October 2024 are solely statements of opinion and not a recommendation in relation to making any investment decisions. Fund Awards are current for 12 months and subject to change at any time. Fund Awards for previous years are for historical purposes only. Full details on Zenith Fund Awards at </a:t>
            </a:r>
            <a: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hlinkClick r:id="rId2"/>
              </a:rPr>
              <a:t>https://www.zenithpartners.com.au/zenith-fund-awards-2024/</a:t>
            </a:r>
            <a:endPar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endParaRPr>
          </a:p>
          <a:p>
            <a:pPr>
              <a:lnSpc>
                <a:spcPts val="1300"/>
              </a:lnSpc>
            </a:pPr>
            <a:endParaRPr lang="en-AU" sz="1000" dirty="0"/>
          </a:p>
          <a:p>
            <a:pPr>
              <a:lnSpc>
                <a:spcPts val="1300"/>
              </a:lnSpc>
            </a:pPr>
            <a:r>
              <a:rPr lang="en-AU" sz="1000" dirty="0"/>
              <a:t>The </a:t>
            </a:r>
            <a:r>
              <a:rPr lang="en-AU" sz="1000" b="1" dirty="0"/>
              <a:t>Zenith Investment Partners </a:t>
            </a:r>
            <a:r>
              <a:rPr lang="en-AU" sz="1000" dirty="0"/>
              <a:t>(ABN 27 103 132 672, AFS Licence 226872) (“Zenith”) rating (APIR codes - MLC MultiSeries 30 - IOF0253AU, MLC MultiSeries 50 - IOF0254AU, MLC MultiSeries 70 - IOF0090AU, MLC MultiSeries 90 - IOF0255AU, MLC MultiActive Conservative - IOF0095AU, MLC MultiActive Moderate - UFM0051AU, MLC MultiActive Balanced Growth - IOF0093AU, MLC MultiActive Growth - IOF0097AU, MLC Wholesale Horizon 3 - MLC0398AU, MLC Wholesale Horizon 4 - MLC0260AU, MLC Wholesale Horizon 5 - MLC0265AU, MLC MultiActive High Growth - MLC0397AU, MLC MultiActive Geared - MLC0449AU, MLC Wholesale Index Plus. Conservative - MLC7849AU, MLC Wholesale Index Plus. Balanced - MLC7387AU, MLC Wholesale Index Plus. Growth - MLC9748AU, MLC Wholesale Inflation Plus - Conservative Portfolio - MLC0921AU, MLC Real Return Moderate - MLC0920AU, MLC Real Return Assertive - MLC0667AU - Ratings assigned September 2024) referred to in this piece is limited to “General Advice” (s766B Corporations Act 2001) for Wholesale clients only.  This advice has been prepared without taking into account the objectives, financial situation or needs of any individual, including target markets of financial products, where applicable, and is subject to change at any time without prior notice.  It is not a specific recommendation to purchase, sell or hold the relevant product(s).  Investors should seek independent financial advice before making an investment decision and should consider the appropriateness of this advice in light of their own objectives, financial situation and needs.  Investors should obtain a copy of, and consider the PDS or offer document before making any decision and refer to the full Zenith Product Assessment available on the Zenith website.  Past performance is not an indication of future performance. Zenith usually charges the product issuer, fund manager or related party to conduct Product Assessments.  Full details regarding Zenith’s methodology, ratings definitions and regulatory compliance are available on our Product Assessments and at </a:t>
            </a:r>
            <a:r>
              <a:rPr lang="en-AU" sz="1000" dirty="0">
                <a:hlinkClick r:id="rId3"/>
              </a:rPr>
              <a:t>https://www.zenithpartners.com.au/our-solutions/investment-research/fund-research-regulatory-guidelines/</a:t>
            </a:r>
            <a:r>
              <a:rPr lang="en-AU" sz="1000" dirty="0"/>
              <a:t>.</a:t>
            </a:r>
          </a:p>
          <a:p>
            <a:pPr>
              <a:lnSpc>
                <a:spcPts val="1300"/>
              </a:lnSpc>
            </a:pPr>
            <a:endParaRPr lang="en-AU" sz="1000" dirty="0"/>
          </a:p>
          <a:p>
            <a:pPr>
              <a:lnSpc>
                <a:spcPts val="1300"/>
              </a:lnSpc>
            </a:pPr>
            <a:endParaRPr lang="en-AU" sz="1000" dirty="0"/>
          </a:p>
          <a:p>
            <a:pPr>
              <a:lnSpc>
                <a:spcPts val="1300"/>
              </a:lnSpc>
            </a:pPr>
            <a:r>
              <a:rPr lang="en-AU" sz="1000" dirty="0"/>
              <a:t>The </a:t>
            </a:r>
            <a:r>
              <a:rPr lang="en-AU" sz="1000" b="1" dirty="0" err="1"/>
              <a:t>Lonsec</a:t>
            </a:r>
            <a:r>
              <a:rPr lang="en-AU" sz="1000" dirty="0"/>
              <a:t> Rating (assigned in April 2024 as follows: </a:t>
            </a:r>
            <a:r>
              <a:rPr lang="fr-FR" sz="1000" dirty="0"/>
              <a:t>MLC0670AU, MLC0398AU, MLC0260AU, MLC0265AU, MLC0397AU, MLC0449AU, MLC7849AU, MLC7387AU, MLC9748AU, MLC0921AU, MLC0920AU, MLC0667AU</a:t>
            </a:r>
            <a:r>
              <a:rPr lang="en-AU" sz="1000" dirty="0"/>
              <a:t>) presented in this document is published by </a:t>
            </a:r>
            <a:r>
              <a:rPr lang="en-AU" sz="1000" dirty="0" err="1"/>
              <a:t>Lonsec</a:t>
            </a:r>
            <a:r>
              <a:rPr lang="en-AU" sz="1000" dirty="0"/>
              <a:t> Research Pty Ltd ABN 11 151 658 561 AFSL 421 445. Ratings are general advice only, and have been prepared without taking account of your objectives, financial situation or needs. Consider your personal circumstances, read the product disclosure statement and seek independent financial advice before investing. The rating is not a recommendation to purchase, sell or hold any product. Past performance information is not indicative of future performance. Ratings are subject to change without notice and </a:t>
            </a:r>
            <a:r>
              <a:rPr lang="en-AU" sz="1000" dirty="0" err="1"/>
              <a:t>Lonsec</a:t>
            </a:r>
            <a:r>
              <a:rPr lang="en-AU" sz="1000" dirty="0"/>
              <a:t> assumes no obligation to update. </a:t>
            </a:r>
            <a:r>
              <a:rPr lang="en-AU" sz="1000" dirty="0" err="1"/>
              <a:t>Lonsec</a:t>
            </a:r>
            <a:r>
              <a:rPr lang="en-AU" sz="1000" dirty="0"/>
              <a:t> uses objective criteria and receives a fee from the Fund Manager. Visit lonsec.com.au for ratings information and to access the full report. © 2024 </a:t>
            </a:r>
            <a:r>
              <a:rPr lang="en-AU" sz="1000" dirty="0" err="1"/>
              <a:t>Lonsec</a:t>
            </a:r>
            <a:r>
              <a:rPr lang="en-AU" sz="1000" dirty="0"/>
              <a:t>. All rights reserved. </a:t>
            </a:r>
          </a:p>
        </p:txBody>
      </p:sp>
      <p:sp>
        <p:nvSpPr>
          <p:cNvPr id="7" name="Title 3">
            <a:extLst>
              <a:ext uri="{FF2B5EF4-FFF2-40B4-BE49-F238E27FC236}">
                <a16:creationId xmlns:a16="http://schemas.microsoft.com/office/drawing/2014/main" id="{31F7BDE8-DC9E-30FC-9F0F-672C517A60B3}"/>
              </a:ext>
            </a:extLst>
          </p:cNvPr>
          <p:cNvSpPr txBox="1">
            <a:spLocks/>
          </p:cNvSpPr>
          <p:nvPr/>
        </p:nvSpPr>
        <p:spPr>
          <a:xfrm>
            <a:off x="469725" y="466367"/>
            <a:ext cx="5955374" cy="516637"/>
          </a:xfrm>
          <a:prstGeom prst="rect">
            <a:avLst/>
          </a:prstGeom>
        </p:spPr>
        <p:txBody>
          <a:bodyPr vert="horz" lIns="0" tIns="0" rIns="0" bIns="0" rtlCol="0" anchor="t" anchorCtr="0">
            <a:noAutofit/>
          </a:bodyPr>
          <a:lstStyle>
            <a:lvl1pPr algn="l" defTabSz="914332" rtl="0" eaLnBrk="1" latinLnBrk="0" hangingPunct="1">
              <a:lnSpc>
                <a:spcPct val="90000"/>
              </a:lnSpc>
              <a:spcBef>
                <a:spcPct val="0"/>
              </a:spcBef>
              <a:buNone/>
              <a:defRPr sz="3200" b="1" kern="1200">
                <a:solidFill>
                  <a:schemeClr val="accent4"/>
                </a:solidFill>
                <a:latin typeface="+mj-lt"/>
                <a:ea typeface="+mj-ea"/>
                <a:cs typeface="+mj-cs"/>
              </a:defRPr>
            </a:lvl1pPr>
          </a:lstStyle>
          <a:p>
            <a:r>
              <a:rPr lang="en-AU" dirty="0">
                <a:solidFill>
                  <a:schemeClr val="tx1"/>
                </a:solidFill>
              </a:rPr>
              <a:t>Research house disclaimers </a:t>
            </a:r>
          </a:p>
        </p:txBody>
      </p:sp>
    </p:spTree>
    <p:extLst>
      <p:ext uri="{BB962C8B-B14F-4D97-AF65-F5344CB8AC3E}">
        <p14:creationId xmlns:p14="http://schemas.microsoft.com/office/powerpoint/2010/main" val="478031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CC94EB-B7C4-4C1F-AE24-A48FFA51B081}"/>
              </a:ext>
            </a:extLst>
          </p:cNvPr>
          <p:cNvSpPr>
            <a:spLocks noGrp="1"/>
          </p:cNvSpPr>
          <p:nvPr>
            <p:ph type="sldNum" sz="quarter" idx="12"/>
          </p:nvPr>
        </p:nvSpPr>
        <p:spPr>
          <a:xfrm>
            <a:off x="11609345" y="6466900"/>
            <a:ext cx="257175" cy="191279"/>
          </a:xfrm>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7</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EDC36628-0A1F-41A2-81F9-36A942C7D696}"/>
              </a:ext>
            </a:extLst>
          </p:cNvPr>
          <p:cNvSpPr>
            <a:spLocks noGrp="1"/>
          </p:cNvSpPr>
          <p:nvPr>
            <p:ph type="title"/>
          </p:nvPr>
        </p:nvSpPr>
        <p:spPr>
          <a:xfrm>
            <a:off x="436552" y="405821"/>
            <a:ext cx="9720000" cy="516637"/>
          </a:xfrm>
        </p:spPr>
        <p:txBody>
          <a:bodyPr/>
          <a:lstStyle/>
          <a:p>
            <a:r>
              <a:rPr lang="en-AU" sz="2400" dirty="0"/>
              <a:t>Volatility returns</a:t>
            </a:r>
            <a:br>
              <a:rPr lang="en-AU" sz="2400" dirty="0"/>
            </a:br>
            <a:r>
              <a:rPr lang="en-AU" sz="2000" b="0" dirty="0">
                <a:solidFill>
                  <a:srgbClr val="D86018"/>
                </a:solidFill>
              </a:rPr>
              <a:t>March quarter changes the status quo</a:t>
            </a:r>
            <a:endParaRPr lang="en-AU" sz="1800" b="0" dirty="0">
              <a:solidFill>
                <a:srgbClr val="D86018"/>
              </a:solidFill>
            </a:endParaRPr>
          </a:p>
        </p:txBody>
      </p:sp>
      <p:sp>
        <p:nvSpPr>
          <p:cNvPr id="10" name="Rectangle 9">
            <a:extLst>
              <a:ext uri="{FF2B5EF4-FFF2-40B4-BE49-F238E27FC236}">
                <a16:creationId xmlns:a16="http://schemas.microsoft.com/office/drawing/2014/main" id="{DF048D3E-8D94-430E-9A3E-648317A29163}"/>
              </a:ext>
            </a:extLst>
          </p:cNvPr>
          <p:cNvSpPr/>
          <p:nvPr/>
        </p:nvSpPr>
        <p:spPr>
          <a:xfrm>
            <a:off x="1086214" y="6562540"/>
            <a:ext cx="4392311" cy="230832"/>
          </a:xfrm>
          <a:prstGeom prst="rect">
            <a:avLst/>
          </a:prstGeom>
        </p:spPr>
        <p:txBody>
          <a:bodyPr wrap="square">
            <a:spAutoFit/>
          </a:bodyPr>
          <a:lstStyle/>
          <a:p>
            <a:r>
              <a:rPr lang="en-AU" sz="900" b="1" dirty="0"/>
              <a:t>Sources</a:t>
            </a:r>
            <a:r>
              <a:rPr lang="en-AU" sz="900" dirty="0"/>
              <a:t>: FactSet. Measured in local currency terms.</a:t>
            </a:r>
          </a:p>
        </p:txBody>
      </p:sp>
      <p:graphicFrame>
        <p:nvGraphicFramePr>
          <p:cNvPr id="2" name="Table 4">
            <a:extLst>
              <a:ext uri="{FF2B5EF4-FFF2-40B4-BE49-F238E27FC236}">
                <a16:creationId xmlns:a16="http://schemas.microsoft.com/office/drawing/2014/main" id="{D6EC0240-8FF4-4E65-ACC1-A0DB202C4EC9}"/>
              </a:ext>
            </a:extLst>
          </p:cNvPr>
          <p:cNvGraphicFramePr>
            <a:graphicFrameLocks noGrp="1"/>
          </p:cNvGraphicFramePr>
          <p:nvPr>
            <p:extLst>
              <p:ext uri="{D42A27DB-BD31-4B8C-83A1-F6EECF244321}">
                <p14:modId xmlns:p14="http://schemas.microsoft.com/office/powerpoint/2010/main" val="2165808713"/>
              </p:ext>
            </p:extLst>
          </p:nvPr>
        </p:nvGraphicFramePr>
        <p:xfrm>
          <a:off x="1086214" y="1503622"/>
          <a:ext cx="10019571" cy="4541520"/>
        </p:xfrm>
        <a:graphic>
          <a:graphicData uri="http://schemas.openxmlformats.org/drawingml/2006/table">
            <a:tbl>
              <a:tblPr firstRow="1" bandRow="1">
                <a:tableStyleId>{5C22544A-7EE6-4342-B048-85BDC9FD1C3A}</a:tableStyleId>
              </a:tblPr>
              <a:tblGrid>
                <a:gridCol w="3789363">
                  <a:extLst>
                    <a:ext uri="{9D8B030D-6E8A-4147-A177-3AD203B41FA5}">
                      <a16:colId xmlns:a16="http://schemas.microsoft.com/office/drawing/2014/main" val="3583446910"/>
                    </a:ext>
                  </a:extLst>
                </a:gridCol>
                <a:gridCol w="1127955">
                  <a:extLst>
                    <a:ext uri="{9D8B030D-6E8A-4147-A177-3AD203B41FA5}">
                      <a16:colId xmlns:a16="http://schemas.microsoft.com/office/drawing/2014/main" val="754056958"/>
                    </a:ext>
                  </a:extLst>
                </a:gridCol>
                <a:gridCol w="833961">
                  <a:extLst>
                    <a:ext uri="{9D8B030D-6E8A-4147-A177-3AD203B41FA5}">
                      <a16:colId xmlns:a16="http://schemas.microsoft.com/office/drawing/2014/main" val="1755541338"/>
                    </a:ext>
                  </a:extLst>
                </a:gridCol>
                <a:gridCol w="980958">
                  <a:extLst>
                    <a:ext uri="{9D8B030D-6E8A-4147-A177-3AD203B41FA5}">
                      <a16:colId xmlns:a16="http://schemas.microsoft.com/office/drawing/2014/main" val="2332042548"/>
                    </a:ext>
                  </a:extLst>
                </a:gridCol>
                <a:gridCol w="980958">
                  <a:extLst>
                    <a:ext uri="{9D8B030D-6E8A-4147-A177-3AD203B41FA5}">
                      <a16:colId xmlns:a16="http://schemas.microsoft.com/office/drawing/2014/main" val="80382563"/>
                    </a:ext>
                  </a:extLst>
                </a:gridCol>
                <a:gridCol w="980958">
                  <a:extLst>
                    <a:ext uri="{9D8B030D-6E8A-4147-A177-3AD203B41FA5}">
                      <a16:colId xmlns:a16="http://schemas.microsoft.com/office/drawing/2014/main" val="211518872"/>
                    </a:ext>
                  </a:extLst>
                </a:gridCol>
                <a:gridCol w="1325418">
                  <a:extLst>
                    <a:ext uri="{9D8B030D-6E8A-4147-A177-3AD203B41FA5}">
                      <a16:colId xmlns:a16="http://schemas.microsoft.com/office/drawing/2014/main" val="1950567199"/>
                    </a:ext>
                  </a:extLst>
                </a:gridCol>
              </a:tblGrid>
              <a:tr h="271716">
                <a:tc rowSpan="2">
                  <a:txBody>
                    <a:bodyPr/>
                    <a:lstStyle/>
                    <a:p>
                      <a:endParaRPr lang="en-AU" sz="1600" dirty="0"/>
                    </a:p>
                  </a:txBody>
                  <a:tcPr marL="67500" marR="67500" marT="67500" marB="67500">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rowSpan="2">
                  <a:txBody>
                    <a:bodyPr/>
                    <a:lstStyle/>
                    <a:p>
                      <a:pPr algn="ctr"/>
                      <a:r>
                        <a:rPr lang="en-AU" sz="1600" b="1" kern="1200" dirty="0">
                          <a:solidFill>
                            <a:schemeClr val="lt1"/>
                          </a:solidFill>
                          <a:latin typeface="+mn-lt"/>
                          <a:ea typeface="+mn-ea"/>
                          <a:cs typeface="+mn-cs"/>
                        </a:rPr>
                        <a:t>Year to 31 Mar 2024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gridSpan="4">
                  <a:txBody>
                    <a:bodyPr/>
                    <a:lstStyle/>
                    <a:p>
                      <a:pPr algn="ctr"/>
                      <a:r>
                        <a:rPr lang="en-AU" sz="1600" b="1" kern="1200" dirty="0">
                          <a:solidFill>
                            <a:schemeClr val="lt1"/>
                          </a:solidFill>
                          <a:latin typeface="+mn-lt"/>
                          <a:ea typeface="+mn-ea"/>
                          <a:cs typeface="+mn-cs"/>
                        </a:rPr>
                        <a:t>Quarterly returns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pPr algn="ctr"/>
                      <a:endParaRPr lang="en-AU" sz="1600" b="1" kern="1200" dirty="0">
                        <a:solidFill>
                          <a:schemeClr val="lt1"/>
                        </a:solidFill>
                        <a:latin typeface="+mn-lt"/>
                        <a:ea typeface="+mn-ea"/>
                        <a:cs typeface="+mn-cs"/>
                      </a:endParaRPr>
                    </a:p>
                  </a:txBody>
                  <a:tcPr anchor="ctr"/>
                </a:tc>
                <a:tc hMerge="1">
                  <a:txBody>
                    <a:bodyPr/>
                    <a:lstStyle/>
                    <a:p>
                      <a:pPr algn="ctr"/>
                      <a:endParaRPr lang="en-AU" sz="1600" b="1" kern="1200" dirty="0">
                        <a:solidFill>
                          <a:schemeClr val="lt1"/>
                        </a:solidFill>
                        <a:latin typeface="+mn-lt"/>
                        <a:ea typeface="+mn-ea"/>
                        <a:cs typeface="+mn-cs"/>
                      </a:endParaRPr>
                    </a:p>
                  </a:txBody>
                  <a:tcPr anchor="ctr"/>
                </a:tc>
                <a:tc hMerge="1">
                  <a:txBody>
                    <a:bodyPr/>
                    <a:lstStyle/>
                    <a:p>
                      <a:pPr marL="0" algn="ctr" defTabSz="914332" rtl="0" eaLnBrk="1" latinLnBrk="0" hangingPunct="1"/>
                      <a:endParaRPr lang="en-AU" sz="1600" b="1" kern="1200" dirty="0">
                        <a:solidFill>
                          <a:schemeClr val="lt1"/>
                        </a:solidFill>
                        <a:latin typeface="+mn-lt"/>
                        <a:ea typeface="+mn-ea"/>
                        <a:cs typeface="+mn-cs"/>
                      </a:endParaRPr>
                    </a:p>
                  </a:txBody>
                  <a:tcPr anchor="ctr"/>
                </a:tc>
                <a:tc rowSpan="2">
                  <a:txBody>
                    <a:bodyPr/>
                    <a:lstStyle/>
                    <a:p>
                      <a:pPr algn="ctr"/>
                      <a:r>
                        <a:rPr lang="en-AU" sz="1600" b="1" kern="1200" dirty="0">
                          <a:solidFill>
                            <a:schemeClr val="lt1"/>
                          </a:solidFill>
                          <a:latin typeface="+mn-lt"/>
                          <a:ea typeface="+mn-ea"/>
                          <a:cs typeface="+mn-cs"/>
                        </a:rPr>
                        <a:t>Year to</a:t>
                      </a:r>
                    </a:p>
                    <a:p>
                      <a:pPr algn="ctr"/>
                      <a:r>
                        <a:rPr lang="en-AU" sz="1600" b="1" kern="1200" dirty="0">
                          <a:solidFill>
                            <a:schemeClr val="lt1"/>
                          </a:solidFill>
                          <a:latin typeface="+mn-lt"/>
                          <a:ea typeface="+mn-ea"/>
                          <a:cs typeface="+mn-cs"/>
                        </a:rPr>
                        <a:t> 31 Mar 2025</a:t>
                      </a:r>
                    </a:p>
                  </a:txBody>
                  <a:tcPr anchor="ctr">
                    <a:lnL w="127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569571516"/>
                  </a:ext>
                </a:extLst>
              </a:tr>
              <a:tr h="309547">
                <a:tc vMerge="1">
                  <a:txBody>
                    <a:bodyPr/>
                    <a:lstStyle/>
                    <a:p>
                      <a:endParaRPr lang="en-AU" sz="1600" dirty="0"/>
                    </a:p>
                  </a:txBody>
                  <a:tcPr marL="67500" marR="67500" marT="67500" marB="67500">
                    <a:lnB w="38100" cap="flat" cmpd="sng" algn="ctr">
                      <a:solidFill>
                        <a:schemeClr val="bg1"/>
                      </a:solidFill>
                      <a:prstDash val="solid"/>
                      <a:round/>
                      <a:headEnd type="none" w="med" len="med"/>
                      <a:tailEnd type="none" w="med" len="med"/>
                    </a:lnB>
                    <a:solidFill>
                      <a:schemeClr val="accent1"/>
                    </a:solidFill>
                  </a:tcPr>
                </a:tc>
                <a:tc vMerge="1">
                  <a:txBody>
                    <a:bodyPr/>
                    <a:lstStyle/>
                    <a:p>
                      <a:pPr algn="ctr"/>
                      <a:endParaRPr lang="en-AU" sz="1600" b="1" kern="1200" dirty="0">
                        <a:solidFill>
                          <a:schemeClr val="lt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algn="ctr" defTabSz="914332" rtl="0" eaLnBrk="1" latinLnBrk="0" hangingPunct="1"/>
                      <a:r>
                        <a:rPr lang="en-AU" sz="1600" b="1" kern="1200" dirty="0">
                          <a:solidFill>
                            <a:schemeClr val="lt1"/>
                          </a:solidFill>
                          <a:latin typeface="+mn-lt"/>
                          <a:ea typeface="+mn-ea"/>
                          <a:cs typeface="+mn-cs"/>
                        </a:rPr>
                        <a:t>June 2024</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algn="ctr" defTabSz="914332" rtl="0" eaLnBrk="1" latinLnBrk="0" hangingPunct="1"/>
                      <a:r>
                        <a:rPr lang="en-AU" sz="1600" b="1" kern="1200" dirty="0">
                          <a:solidFill>
                            <a:schemeClr val="lt1"/>
                          </a:solidFill>
                          <a:latin typeface="+mn-lt"/>
                          <a:ea typeface="+mn-ea"/>
                          <a:cs typeface="+mn-cs"/>
                        </a:rPr>
                        <a:t>Sept 2024</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algn="ctr" defTabSz="914332" rtl="0" eaLnBrk="1" latinLnBrk="0" hangingPunct="1"/>
                      <a:r>
                        <a:rPr lang="en-AU" sz="1600" b="1" kern="1200" dirty="0">
                          <a:solidFill>
                            <a:schemeClr val="lt1"/>
                          </a:solidFill>
                          <a:latin typeface="+mn-lt"/>
                          <a:ea typeface="+mn-ea"/>
                          <a:cs typeface="+mn-cs"/>
                        </a:rPr>
                        <a:t>Dec 2024</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algn="ctr" defTabSz="914332" rtl="0" eaLnBrk="1" latinLnBrk="0" hangingPunct="1"/>
                      <a:r>
                        <a:rPr lang="en-AU" sz="1600" b="1" kern="1200" dirty="0">
                          <a:solidFill>
                            <a:schemeClr val="lt1"/>
                          </a:solidFill>
                          <a:latin typeface="+mn-lt"/>
                          <a:ea typeface="+mn-ea"/>
                          <a:cs typeface="+mn-cs"/>
                        </a:rPr>
                        <a:t>Mar 2025</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vMerge="1">
                  <a:txBody>
                    <a:bodyPr/>
                    <a:lstStyle/>
                    <a:p>
                      <a:pPr algn="ctr"/>
                      <a:endParaRPr lang="en-AU" sz="1600" b="1" kern="1200" dirty="0">
                        <a:solidFill>
                          <a:schemeClr val="lt1"/>
                        </a:solidFill>
                        <a:latin typeface="+mn-lt"/>
                        <a:ea typeface="+mn-ea"/>
                        <a:cs typeface="+mn-cs"/>
                      </a:endParaRPr>
                    </a:p>
                  </a:txBody>
                  <a:tcPr anchor="ctr"/>
                </a:tc>
                <a:extLst>
                  <a:ext uri="{0D108BD9-81ED-4DB2-BD59-A6C34878D82A}">
                    <a16:rowId xmlns:a16="http://schemas.microsoft.com/office/drawing/2014/main" val="1773655764"/>
                  </a:ext>
                </a:extLst>
              </a:tr>
              <a:tr h="368820">
                <a:tc>
                  <a:txBody>
                    <a:bodyPr/>
                    <a:lstStyle/>
                    <a:p>
                      <a:pPr algn="l"/>
                      <a:r>
                        <a:rPr lang="en-AU" sz="1400" b="1" dirty="0"/>
                        <a:t>World</a:t>
                      </a:r>
                    </a:p>
                    <a:p>
                      <a:pPr algn="l"/>
                      <a:r>
                        <a:rPr lang="en-AU" sz="1400" dirty="0"/>
                        <a:t>MSCI All Country World Index (AUD Hedged)</a:t>
                      </a: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rtl="0" fontAlgn="ctr"/>
                      <a:r>
                        <a:rPr lang="en-AU" sz="1400" b="1" i="0" u="none" strike="noStrike">
                          <a:solidFill>
                            <a:srgbClr val="000000"/>
                          </a:solidFill>
                          <a:effectLst/>
                          <a:latin typeface="Arial" panose="020B0604020202020204" pitchFamily="34" charset="0"/>
                        </a:rPr>
                        <a:t>23.0%</a:t>
                      </a:r>
                    </a:p>
                  </a:txBody>
                  <a:tcPr marL="6350" marR="6350" marT="6350" marB="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algn="ctr" defTabSz="914332" rtl="0" eaLnBrk="1" fontAlgn="ctr" latinLnBrk="0" hangingPunct="1"/>
                      <a:r>
                        <a:rPr lang="en-AU" sz="1400" b="0" i="0" u="none" strike="noStrike" kern="1200" dirty="0">
                          <a:solidFill>
                            <a:schemeClr val="tx1">
                              <a:lumMod val="50000"/>
                              <a:lumOff val="50000"/>
                            </a:schemeClr>
                          </a:solidFill>
                          <a:effectLst/>
                          <a:latin typeface="Arial" panose="020B0604020202020204" pitchFamily="34" charset="0"/>
                          <a:ea typeface="+mn-ea"/>
                          <a:cs typeface="+mn-cs"/>
                        </a:rPr>
                        <a:t>3.2%</a:t>
                      </a:r>
                    </a:p>
                  </a:txBody>
                  <a:tcPr marL="6350" marR="6350" marT="6350" marB="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algn="ctr" defTabSz="914332" rtl="0" eaLnBrk="1" fontAlgn="ctr" latinLnBrk="0" hangingPunct="1"/>
                      <a:r>
                        <a:rPr lang="en-AU" sz="1400" b="0" i="0" u="none" strike="noStrike" kern="1200" dirty="0">
                          <a:solidFill>
                            <a:schemeClr val="tx1">
                              <a:lumMod val="50000"/>
                              <a:lumOff val="50000"/>
                            </a:schemeClr>
                          </a:solidFill>
                          <a:effectLst/>
                          <a:latin typeface="Arial" panose="020B0604020202020204" pitchFamily="34" charset="0"/>
                          <a:ea typeface="+mn-ea"/>
                          <a:cs typeface="+mn-cs"/>
                        </a:rPr>
                        <a:t>4.7%</a:t>
                      </a:r>
                    </a:p>
                  </a:txBody>
                  <a:tcPr marL="6350" marR="6350" marT="6350" marB="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algn="ctr" defTabSz="914332" rtl="0" eaLnBrk="1" fontAlgn="ctr" latinLnBrk="0" hangingPunct="1"/>
                      <a:r>
                        <a:rPr lang="en-AU" sz="1400" b="0" i="0" u="none" strike="noStrike" kern="1200" dirty="0">
                          <a:solidFill>
                            <a:schemeClr val="tx1">
                              <a:lumMod val="50000"/>
                              <a:lumOff val="50000"/>
                            </a:schemeClr>
                          </a:solidFill>
                          <a:effectLst/>
                          <a:latin typeface="Arial" panose="020B0604020202020204" pitchFamily="34" charset="0"/>
                          <a:ea typeface="+mn-ea"/>
                          <a:cs typeface="+mn-cs"/>
                        </a:rPr>
                        <a:t>1.2%</a:t>
                      </a:r>
                    </a:p>
                  </a:txBody>
                  <a:tcPr marL="6350" marR="6350" marT="6350" marB="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algn="ctr" defTabSz="914332" rtl="0" eaLnBrk="1" fontAlgn="ctr" latinLnBrk="0" hangingPunct="1"/>
                      <a:r>
                        <a:rPr lang="en-AU" sz="1400" b="0" i="0" u="none" strike="noStrike" kern="1200" dirty="0">
                          <a:solidFill>
                            <a:schemeClr val="tx1">
                              <a:lumMod val="50000"/>
                              <a:lumOff val="50000"/>
                            </a:schemeClr>
                          </a:solidFill>
                          <a:effectLst/>
                          <a:latin typeface="Arial" panose="020B0604020202020204" pitchFamily="34" charset="0"/>
                          <a:ea typeface="+mn-ea"/>
                          <a:cs typeface="+mn-cs"/>
                        </a:rPr>
                        <a:t>-2.1%</a:t>
                      </a:r>
                    </a:p>
                  </a:txBody>
                  <a:tcPr marL="6350" marR="6350" marT="6350" marB="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rtl="0" fontAlgn="ctr"/>
                      <a:r>
                        <a:rPr lang="en-AU" sz="1400" b="1" i="0" u="none" strike="noStrike" dirty="0">
                          <a:solidFill>
                            <a:srgbClr val="000000"/>
                          </a:solidFill>
                          <a:effectLst/>
                          <a:latin typeface="Arial" panose="020B0604020202020204" pitchFamily="34" charset="0"/>
                        </a:rPr>
                        <a:t>7.0%</a:t>
                      </a:r>
                    </a:p>
                  </a:txBody>
                  <a:tcPr marL="6350" marR="6350" marT="6350" marB="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24551433"/>
                  </a:ext>
                </a:extLst>
              </a:tr>
              <a:tr h="454738">
                <a:tc>
                  <a:txBody>
                    <a:bodyPr/>
                    <a:lstStyle/>
                    <a:p>
                      <a:pPr algn="l"/>
                      <a:r>
                        <a:rPr lang="en-AU" sz="1400" b="1" dirty="0"/>
                        <a:t>US</a:t>
                      </a:r>
                    </a:p>
                    <a:p>
                      <a:pPr algn="l"/>
                      <a:r>
                        <a:rPr lang="en-AU" sz="1400" dirty="0"/>
                        <a:t>S&amp;P500 Index</a:t>
                      </a:r>
                    </a:p>
                  </a:txBody>
                  <a:tcPr anchor="ctr">
                    <a:lnT w="38100" cap="flat" cmpd="sng" algn="ctr">
                      <a:solidFill>
                        <a:schemeClr val="bg1"/>
                      </a:solidFill>
                      <a:prstDash val="solid"/>
                      <a:round/>
                      <a:headEnd type="none" w="med" len="med"/>
                      <a:tailEnd type="none" w="med" len="med"/>
                    </a:lnT>
                  </a:tcPr>
                </a:tc>
                <a:tc>
                  <a:txBody>
                    <a:bodyPr/>
                    <a:lstStyle/>
                    <a:p>
                      <a:pPr algn="ctr" rtl="0" fontAlgn="ctr"/>
                      <a:r>
                        <a:rPr lang="en-AU" sz="1400" b="1" i="0" u="none" strike="noStrike">
                          <a:solidFill>
                            <a:srgbClr val="000000"/>
                          </a:solidFill>
                          <a:effectLst/>
                          <a:latin typeface="Arial" panose="020B0604020202020204" pitchFamily="34" charset="0"/>
                        </a:rPr>
                        <a:t>29.3%</a:t>
                      </a:r>
                    </a:p>
                  </a:txBody>
                  <a:tcPr marL="6350" marR="6350" marT="6350" marB="0" anchor="ctr">
                    <a:lnT w="38100" cap="flat" cmpd="sng" algn="ctr">
                      <a:solidFill>
                        <a:schemeClr val="bg1"/>
                      </a:solidFill>
                      <a:prstDash val="solid"/>
                      <a:round/>
                      <a:headEnd type="none" w="med" len="med"/>
                      <a:tailEnd type="none" w="med" len="med"/>
                    </a:lnT>
                  </a:tcPr>
                </a:tc>
                <a:tc>
                  <a:txBody>
                    <a:bodyPr/>
                    <a:lstStyle/>
                    <a:p>
                      <a:pPr marL="0" algn="ctr" defTabSz="914332" rtl="0" eaLnBrk="1" fontAlgn="ctr" latinLnBrk="0" hangingPunct="1"/>
                      <a:r>
                        <a:rPr lang="en-AU" sz="1400" b="0" i="0" u="none" strike="noStrike" kern="1200" dirty="0">
                          <a:solidFill>
                            <a:schemeClr val="tx1">
                              <a:lumMod val="50000"/>
                              <a:lumOff val="50000"/>
                            </a:schemeClr>
                          </a:solidFill>
                          <a:effectLst/>
                          <a:latin typeface="Arial" panose="020B0604020202020204" pitchFamily="34" charset="0"/>
                          <a:ea typeface="+mn-ea"/>
                          <a:cs typeface="+mn-cs"/>
                        </a:rPr>
                        <a:t>4.2%</a:t>
                      </a:r>
                    </a:p>
                  </a:txBody>
                  <a:tcPr marL="6350" marR="6350" marT="6350" marB="0" anchor="ctr">
                    <a:lnT w="38100" cap="flat" cmpd="sng" algn="ctr">
                      <a:solidFill>
                        <a:schemeClr val="bg1"/>
                      </a:solidFill>
                      <a:prstDash val="solid"/>
                      <a:round/>
                      <a:headEnd type="none" w="med" len="med"/>
                      <a:tailEnd type="none" w="med" len="med"/>
                    </a:lnT>
                  </a:tcPr>
                </a:tc>
                <a:tc>
                  <a:txBody>
                    <a:bodyPr/>
                    <a:lstStyle/>
                    <a:p>
                      <a:pPr marL="0" algn="ctr" defTabSz="914332" rtl="0" eaLnBrk="1" fontAlgn="ctr" latinLnBrk="0" hangingPunct="1"/>
                      <a:r>
                        <a:rPr lang="en-AU" sz="1400" b="0" i="0" u="none" strike="noStrike" kern="1200" dirty="0">
                          <a:solidFill>
                            <a:schemeClr val="tx1">
                              <a:lumMod val="50000"/>
                              <a:lumOff val="50000"/>
                            </a:schemeClr>
                          </a:solidFill>
                          <a:effectLst/>
                          <a:latin typeface="Arial" panose="020B0604020202020204" pitchFamily="34" charset="0"/>
                          <a:ea typeface="+mn-ea"/>
                          <a:cs typeface="+mn-cs"/>
                        </a:rPr>
                        <a:t>5.8%</a:t>
                      </a:r>
                    </a:p>
                  </a:txBody>
                  <a:tcPr marL="6350" marR="6350" marT="6350" marB="0" anchor="ctr">
                    <a:lnT w="38100" cap="flat" cmpd="sng" algn="ctr">
                      <a:solidFill>
                        <a:schemeClr val="bg1"/>
                      </a:solidFill>
                      <a:prstDash val="solid"/>
                      <a:round/>
                      <a:headEnd type="none" w="med" len="med"/>
                      <a:tailEnd type="none" w="med" len="med"/>
                    </a:lnT>
                  </a:tcPr>
                </a:tc>
                <a:tc>
                  <a:txBody>
                    <a:bodyPr/>
                    <a:lstStyle/>
                    <a:p>
                      <a:pPr marL="0" algn="ctr" defTabSz="914332" rtl="0" eaLnBrk="1" fontAlgn="ctr" latinLnBrk="0" hangingPunct="1"/>
                      <a:r>
                        <a:rPr lang="en-AU" sz="1400" b="0" i="0" u="none" strike="noStrike" kern="1200">
                          <a:solidFill>
                            <a:schemeClr val="tx1">
                              <a:lumMod val="50000"/>
                              <a:lumOff val="50000"/>
                            </a:schemeClr>
                          </a:solidFill>
                          <a:effectLst/>
                          <a:latin typeface="Arial" panose="020B0604020202020204" pitchFamily="34" charset="0"/>
                          <a:ea typeface="+mn-ea"/>
                          <a:cs typeface="+mn-cs"/>
                        </a:rPr>
                        <a:t>2.3%</a:t>
                      </a:r>
                    </a:p>
                  </a:txBody>
                  <a:tcPr marL="6350" marR="6350" marT="6350" marB="0" anchor="ctr">
                    <a:lnT w="38100" cap="flat" cmpd="sng" algn="ctr">
                      <a:solidFill>
                        <a:schemeClr val="bg1"/>
                      </a:solidFill>
                      <a:prstDash val="solid"/>
                      <a:round/>
                      <a:headEnd type="none" w="med" len="med"/>
                      <a:tailEnd type="none" w="med" len="med"/>
                    </a:lnT>
                  </a:tcPr>
                </a:tc>
                <a:tc>
                  <a:txBody>
                    <a:bodyPr/>
                    <a:lstStyle/>
                    <a:p>
                      <a:pPr marL="0" algn="ctr" defTabSz="914332" rtl="0" eaLnBrk="1" fontAlgn="ctr" latinLnBrk="0" hangingPunct="1"/>
                      <a:r>
                        <a:rPr lang="en-AU" sz="1400" b="0" i="0" u="none" strike="noStrike" kern="1200">
                          <a:solidFill>
                            <a:schemeClr val="tx1">
                              <a:lumMod val="50000"/>
                              <a:lumOff val="50000"/>
                            </a:schemeClr>
                          </a:solidFill>
                          <a:effectLst/>
                          <a:latin typeface="Arial" panose="020B0604020202020204" pitchFamily="34" charset="0"/>
                          <a:ea typeface="+mn-ea"/>
                          <a:cs typeface="+mn-cs"/>
                        </a:rPr>
                        <a:t>-4.4%</a:t>
                      </a:r>
                    </a:p>
                  </a:txBody>
                  <a:tcPr marL="6350" marR="6350" marT="6350" marB="0" anchor="ctr">
                    <a:lnT w="38100" cap="flat" cmpd="sng" algn="ctr">
                      <a:solidFill>
                        <a:schemeClr val="bg1"/>
                      </a:solidFill>
                      <a:prstDash val="solid"/>
                      <a:round/>
                      <a:headEnd type="none" w="med" len="med"/>
                      <a:tailEnd type="none" w="med" len="med"/>
                    </a:lnT>
                  </a:tcPr>
                </a:tc>
                <a:tc>
                  <a:txBody>
                    <a:bodyPr/>
                    <a:lstStyle/>
                    <a:p>
                      <a:pPr algn="ctr" rtl="0" fontAlgn="ctr"/>
                      <a:r>
                        <a:rPr lang="en-AU" sz="1400" b="1" i="0" u="none" strike="noStrike" dirty="0">
                          <a:solidFill>
                            <a:srgbClr val="000000"/>
                          </a:solidFill>
                          <a:effectLst/>
                          <a:latin typeface="Arial" panose="020B0604020202020204" pitchFamily="34" charset="0"/>
                        </a:rPr>
                        <a:t>7.8%</a:t>
                      </a:r>
                    </a:p>
                  </a:txBody>
                  <a:tcPr marL="6350" marR="6350" marT="6350" marB="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108331983"/>
                  </a:ext>
                </a:extLst>
              </a:tr>
              <a:tr h="370840">
                <a:tc>
                  <a:txBody>
                    <a:bodyPr/>
                    <a:lstStyle/>
                    <a:p>
                      <a:pPr algn="l"/>
                      <a:r>
                        <a:rPr lang="en-AU" sz="1400" b="1" dirty="0"/>
                        <a:t>Australia</a:t>
                      </a:r>
                      <a:r>
                        <a:rPr lang="en-AU" sz="1400" dirty="0"/>
                        <a:t> </a:t>
                      </a:r>
                    </a:p>
                    <a:p>
                      <a:pPr algn="l"/>
                      <a:r>
                        <a:rPr lang="en-AU" sz="1400" dirty="0"/>
                        <a:t>S&amp;P/ASX 300 Total Return Index</a:t>
                      </a:r>
                    </a:p>
                  </a:txBody>
                  <a:tcPr anchor="ctr"/>
                </a:tc>
                <a:tc>
                  <a:txBody>
                    <a:bodyPr/>
                    <a:lstStyle/>
                    <a:p>
                      <a:pPr algn="ctr" rtl="0" fontAlgn="ctr"/>
                      <a:r>
                        <a:rPr lang="en-AU" sz="1400" b="1" i="0" u="none" strike="noStrike">
                          <a:solidFill>
                            <a:srgbClr val="000000"/>
                          </a:solidFill>
                          <a:effectLst/>
                          <a:latin typeface="Arial" panose="020B0604020202020204" pitchFamily="34" charset="0"/>
                        </a:rPr>
                        <a:t>14.4%</a:t>
                      </a:r>
                    </a:p>
                  </a:txBody>
                  <a:tcPr marL="6350" marR="6350" marT="6350" marB="0" anchor="ctr"/>
                </a:tc>
                <a:tc>
                  <a:txBody>
                    <a:bodyPr/>
                    <a:lstStyle/>
                    <a:p>
                      <a:pPr marL="0" algn="ctr" defTabSz="914332" rtl="0" eaLnBrk="1" fontAlgn="ctr" latinLnBrk="0" hangingPunct="1"/>
                      <a:r>
                        <a:rPr lang="en-AU" sz="1400" b="0" i="0" u="none" strike="noStrike" kern="1200">
                          <a:solidFill>
                            <a:schemeClr val="tx1">
                              <a:lumMod val="50000"/>
                              <a:lumOff val="50000"/>
                            </a:schemeClr>
                          </a:solidFill>
                          <a:effectLst/>
                          <a:latin typeface="Arial" panose="020B0604020202020204" pitchFamily="34" charset="0"/>
                          <a:ea typeface="+mn-ea"/>
                          <a:cs typeface="+mn-cs"/>
                        </a:rPr>
                        <a:t>-1.2%</a:t>
                      </a:r>
                    </a:p>
                  </a:txBody>
                  <a:tcPr marL="6350" marR="6350" marT="6350" marB="0" anchor="ctr"/>
                </a:tc>
                <a:tc>
                  <a:txBody>
                    <a:bodyPr/>
                    <a:lstStyle/>
                    <a:p>
                      <a:pPr marL="0" algn="ctr" defTabSz="914332" rtl="0" eaLnBrk="1" fontAlgn="ctr" latinLnBrk="0" hangingPunct="1"/>
                      <a:r>
                        <a:rPr lang="en-AU" sz="1400" b="0" i="0" u="none" strike="noStrike" kern="1200" dirty="0">
                          <a:solidFill>
                            <a:schemeClr val="tx1">
                              <a:lumMod val="50000"/>
                              <a:lumOff val="50000"/>
                            </a:schemeClr>
                          </a:solidFill>
                          <a:effectLst/>
                          <a:latin typeface="Arial" panose="020B0604020202020204" pitchFamily="34" charset="0"/>
                          <a:ea typeface="+mn-ea"/>
                          <a:cs typeface="+mn-cs"/>
                        </a:rPr>
                        <a:t>7.8%</a:t>
                      </a:r>
                    </a:p>
                  </a:txBody>
                  <a:tcPr marL="6350" marR="6350" marT="6350" marB="0" anchor="ctr"/>
                </a:tc>
                <a:tc>
                  <a:txBody>
                    <a:bodyPr/>
                    <a:lstStyle/>
                    <a:p>
                      <a:pPr marL="0" algn="ctr" defTabSz="914332" rtl="0" eaLnBrk="1" fontAlgn="ctr" latinLnBrk="0" hangingPunct="1"/>
                      <a:r>
                        <a:rPr lang="en-AU" sz="1400" b="0" i="0" u="none" strike="noStrike" kern="1200">
                          <a:solidFill>
                            <a:schemeClr val="tx1">
                              <a:lumMod val="50000"/>
                              <a:lumOff val="50000"/>
                            </a:schemeClr>
                          </a:solidFill>
                          <a:effectLst/>
                          <a:latin typeface="Arial" panose="020B0604020202020204" pitchFamily="34" charset="0"/>
                          <a:ea typeface="+mn-ea"/>
                          <a:cs typeface="+mn-cs"/>
                        </a:rPr>
                        <a:t>-0.8%</a:t>
                      </a:r>
                    </a:p>
                  </a:txBody>
                  <a:tcPr marL="6350" marR="6350" marT="6350" marB="0" anchor="ctr"/>
                </a:tc>
                <a:tc>
                  <a:txBody>
                    <a:bodyPr/>
                    <a:lstStyle/>
                    <a:p>
                      <a:pPr marL="0" algn="ctr" defTabSz="914332" rtl="0" eaLnBrk="1" fontAlgn="ctr" latinLnBrk="0" hangingPunct="1"/>
                      <a:r>
                        <a:rPr lang="en-AU" sz="1400" b="0" i="0" u="none" strike="noStrike" kern="1200">
                          <a:solidFill>
                            <a:schemeClr val="tx1">
                              <a:lumMod val="50000"/>
                              <a:lumOff val="50000"/>
                            </a:schemeClr>
                          </a:solidFill>
                          <a:effectLst/>
                          <a:latin typeface="Arial" panose="020B0604020202020204" pitchFamily="34" charset="0"/>
                          <a:ea typeface="+mn-ea"/>
                          <a:cs typeface="+mn-cs"/>
                        </a:rPr>
                        <a:t>-2.9%</a:t>
                      </a:r>
                    </a:p>
                  </a:txBody>
                  <a:tcPr marL="6350" marR="6350" marT="6350" marB="0" anchor="ctr"/>
                </a:tc>
                <a:tc>
                  <a:txBody>
                    <a:bodyPr/>
                    <a:lstStyle/>
                    <a:p>
                      <a:pPr algn="ctr" rtl="0" fontAlgn="ctr"/>
                      <a:r>
                        <a:rPr lang="en-AU" sz="1400" b="1" i="0" u="none" strike="noStrike" dirty="0">
                          <a:solidFill>
                            <a:srgbClr val="000000"/>
                          </a:solidFill>
                          <a:effectLst/>
                          <a:latin typeface="Arial" panose="020B0604020202020204" pitchFamily="34" charset="0"/>
                        </a:rPr>
                        <a:t>2.6%</a:t>
                      </a:r>
                    </a:p>
                  </a:txBody>
                  <a:tcPr marL="6350" marR="6350" marT="6350" marB="0" anchor="ctr"/>
                </a:tc>
                <a:extLst>
                  <a:ext uri="{0D108BD9-81ED-4DB2-BD59-A6C34878D82A}">
                    <a16:rowId xmlns:a16="http://schemas.microsoft.com/office/drawing/2014/main" val="4128327915"/>
                  </a:ext>
                </a:extLst>
              </a:tr>
              <a:tr h="370840">
                <a:tc>
                  <a:txBody>
                    <a:bodyPr/>
                    <a:lstStyle/>
                    <a:p>
                      <a:pPr algn="l"/>
                      <a:r>
                        <a:rPr lang="en-AU" sz="1400" b="1" dirty="0"/>
                        <a:t>UK </a:t>
                      </a:r>
                    </a:p>
                    <a:p>
                      <a:pPr algn="l"/>
                      <a:r>
                        <a:rPr lang="en-AU" sz="1400" dirty="0"/>
                        <a:t>FTSE 100 Index</a:t>
                      </a:r>
                    </a:p>
                  </a:txBody>
                  <a:tcPr anchor="ctr"/>
                </a:tc>
                <a:tc>
                  <a:txBody>
                    <a:bodyPr/>
                    <a:lstStyle/>
                    <a:p>
                      <a:pPr algn="ctr" rtl="0" fontAlgn="b"/>
                      <a:r>
                        <a:rPr lang="en-AU" sz="1400" b="1" i="0" u="none" strike="noStrike">
                          <a:solidFill>
                            <a:srgbClr val="000000"/>
                          </a:solidFill>
                          <a:effectLst/>
                          <a:latin typeface="Arial" panose="020B0604020202020204" pitchFamily="34" charset="0"/>
                        </a:rPr>
                        <a:t>8.4%</a:t>
                      </a:r>
                    </a:p>
                  </a:txBody>
                  <a:tcPr marL="6350" marR="6350" marT="6350" marB="0" anchor="ctr"/>
                </a:tc>
                <a:tc>
                  <a:txBody>
                    <a:bodyPr/>
                    <a:lstStyle/>
                    <a:p>
                      <a:pPr marL="0" algn="ctr" defTabSz="914332" rtl="0" eaLnBrk="1" fontAlgn="ctr" latinLnBrk="0" hangingPunct="1"/>
                      <a:r>
                        <a:rPr lang="en-AU" sz="1400" b="0" i="0" u="none" strike="noStrike" kern="1200" dirty="0">
                          <a:solidFill>
                            <a:schemeClr val="tx1">
                              <a:lumMod val="50000"/>
                              <a:lumOff val="50000"/>
                            </a:schemeClr>
                          </a:solidFill>
                          <a:effectLst/>
                          <a:latin typeface="Arial" panose="020B0604020202020204" pitchFamily="34" charset="0"/>
                          <a:ea typeface="+mn-ea"/>
                          <a:cs typeface="+mn-cs"/>
                        </a:rPr>
                        <a:t>3.7%</a:t>
                      </a:r>
                    </a:p>
                  </a:txBody>
                  <a:tcPr marL="6350" marR="6350" marT="6350" marB="0" anchor="ctr"/>
                </a:tc>
                <a:tc>
                  <a:txBody>
                    <a:bodyPr/>
                    <a:lstStyle/>
                    <a:p>
                      <a:pPr marL="0" algn="ctr" defTabSz="914332" rtl="0" eaLnBrk="1" fontAlgn="ctr" latinLnBrk="0" hangingPunct="1"/>
                      <a:r>
                        <a:rPr lang="en-AU" sz="1400" b="0" i="0" u="none" strike="noStrike" kern="1200" dirty="0">
                          <a:solidFill>
                            <a:schemeClr val="tx1">
                              <a:lumMod val="50000"/>
                              <a:lumOff val="50000"/>
                            </a:schemeClr>
                          </a:solidFill>
                          <a:effectLst/>
                          <a:latin typeface="Arial" panose="020B0604020202020204" pitchFamily="34" charset="0"/>
                          <a:ea typeface="+mn-ea"/>
                          <a:cs typeface="+mn-cs"/>
                        </a:rPr>
                        <a:t>1.8%</a:t>
                      </a:r>
                    </a:p>
                  </a:txBody>
                  <a:tcPr marL="6350" marR="6350" marT="6350" marB="0" anchor="ctr"/>
                </a:tc>
                <a:tc>
                  <a:txBody>
                    <a:bodyPr/>
                    <a:lstStyle/>
                    <a:p>
                      <a:pPr marL="0" algn="ctr" defTabSz="914332" rtl="0" eaLnBrk="1" fontAlgn="ctr" latinLnBrk="0" hangingPunct="1"/>
                      <a:r>
                        <a:rPr lang="en-AU" sz="1400" b="0" i="0" u="none" strike="noStrike" kern="1200" dirty="0">
                          <a:solidFill>
                            <a:schemeClr val="tx1">
                              <a:lumMod val="50000"/>
                              <a:lumOff val="50000"/>
                            </a:schemeClr>
                          </a:solidFill>
                          <a:effectLst/>
                          <a:latin typeface="Arial" panose="020B0604020202020204" pitchFamily="34" charset="0"/>
                          <a:ea typeface="+mn-ea"/>
                          <a:cs typeface="+mn-cs"/>
                        </a:rPr>
                        <a:t>-0.2%</a:t>
                      </a:r>
                    </a:p>
                  </a:txBody>
                  <a:tcPr marL="6350" marR="6350" marT="6350" marB="0" anchor="ctr"/>
                </a:tc>
                <a:tc>
                  <a:txBody>
                    <a:bodyPr/>
                    <a:lstStyle/>
                    <a:p>
                      <a:pPr marL="0" algn="ctr" defTabSz="914332" rtl="0" eaLnBrk="1" fontAlgn="ctr" latinLnBrk="0" hangingPunct="1"/>
                      <a:r>
                        <a:rPr lang="en-AU" sz="1400" b="0" i="0" u="none" strike="noStrike" kern="1200" dirty="0">
                          <a:solidFill>
                            <a:schemeClr val="tx1">
                              <a:lumMod val="50000"/>
                              <a:lumOff val="50000"/>
                            </a:schemeClr>
                          </a:solidFill>
                          <a:effectLst/>
                          <a:latin typeface="Arial" panose="020B0604020202020204" pitchFamily="34" charset="0"/>
                          <a:ea typeface="+mn-ea"/>
                          <a:cs typeface="+mn-cs"/>
                        </a:rPr>
                        <a:t>6.1%</a:t>
                      </a:r>
                    </a:p>
                  </a:txBody>
                  <a:tcPr marL="6350" marR="6350" marT="6350" marB="0" anchor="ctr"/>
                </a:tc>
                <a:tc>
                  <a:txBody>
                    <a:bodyPr/>
                    <a:lstStyle/>
                    <a:p>
                      <a:pPr algn="ctr" rtl="0" fontAlgn="b"/>
                      <a:r>
                        <a:rPr lang="en-AU" sz="1400" b="1" i="0" u="none" strike="noStrike" dirty="0">
                          <a:solidFill>
                            <a:srgbClr val="000000"/>
                          </a:solidFill>
                          <a:effectLst/>
                          <a:latin typeface="Arial" panose="020B0604020202020204" pitchFamily="34" charset="0"/>
                        </a:rPr>
                        <a:t>11.9%</a:t>
                      </a:r>
                    </a:p>
                  </a:txBody>
                  <a:tcPr marL="6350" marR="6350" marT="6350" marB="0" anchor="ctr"/>
                </a:tc>
                <a:extLst>
                  <a:ext uri="{0D108BD9-81ED-4DB2-BD59-A6C34878D82A}">
                    <a16:rowId xmlns:a16="http://schemas.microsoft.com/office/drawing/2014/main" val="2923139647"/>
                  </a:ext>
                </a:extLst>
              </a:tr>
              <a:tr h="500247">
                <a:tc>
                  <a:txBody>
                    <a:bodyPr/>
                    <a:lstStyle/>
                    <a:p>
                      <a:pPr algn="l"/>
                      <a:r>
                        <a:rPr lang="en-AU" sz="1400" b="1" dirty="0"/>
                        <a:t>Germany </a:t>
                      </a:r>
                    </a:p>
                    <a:p>
                      <a:pPr algn="l"/>
                      <a:r>
                        <a:rPr lang="en-AU" sz="1400" dirty="0"/>
                        <a:t>DAX Index </a:t>
                      </a:r>
                    </a:p>
                  </a:txBody>
                  <a:tcPr anchor="ctr"/>
                </a:tc>
                <a:tc>
                  <a:txBody>
                    <a:bodyPr/>
                    <a:lstStyle/>
                    <a:p>
                      <a:pPr algn="ctr" rtl="0" fontAlgn="ctr"/>
                      <a:r>
                        <a:rPr lang="en-AU" sz="1400" b="1" i="0" u="none" strike="noStrike" dirty="0">
                          <a:solidFill>
                            <a:srgbClr val="000000"/>
                          </a:solidFill>
                          <a:effectLst/>
                          <a:latin typeface="Arial" panose="020B0604020202020204" pitchFamily="34" charset="0"/>
                        </a:rPr>
                        <a:t>18.3%</a:t>
                      </a:r>
                    </a:p>
                  </a:txBody>
                  <a:tcPr marL="6350" marR="6350" marT="6350" marB="0" anchor="ctr"/>
                </a:tc>
                <a:tc>
                  <a:txBody>
                    <a:bodyPr/>
                    <a:lstStyle/>
                    <a:p>
                      <a:pPr marL="0" algn="ctr" defTabSz="914332" rtl="0" eaLnBrk="1" fontAlgn="ctr" latinLnBrk="0" hangingPunct="1"/>
                      <a:r>
                        <a:rPr lang="en-AU" sz="1400" b="0" i="0" u="none" strike="noStrike" kern="1200">
                          <a:solidFill>
                            <a:schemeClr val="tx1">
                              <a:lumMod val="50000"/>
                              <a:lumOff val="50000"/>
                            </a:schemeClr>
                          </a:solidFill>
                          <a:effectLst/>
                          <a:latin typeface="Arial" panose="020B0604020202020204" pitchFamily="34" charset="0"/>
                          <a:ea typeface="+mn-ea"/>
                          <a:cs typeface="+mn-cs"/>
                        </a:rPr>
                        <a:t>-1.4%</a:t>
                      </a:r>
                    </a:p>
                  </a:txBody>
                  <a:tcPr marL="6350" marR="6350" marT="6350" marB="0" anchor="ctr"/>
                </a:tc>
                <a:tc>
                  <a:txBody>
                    <a:bodyPr/>
                    <a:lstStyle/>
                    <a:p>
                      <a:pPr marL="0" algn="ctr" defTabSz="914332" rtl="0" eaLnBrk="1" fontAlgn="ctr" latinLnBrk="0" hangingPunct="1"/>
                      <a:r>
                        <a:rPr lang="en-AU" sz="1400" b="0" i="0" u="none" strike="noStrike" kern="1200" dirty="0">
                          <a:solidFill>
                            <a:schemeClr val="tx1">
                              <a:lumMod val="50000"/>
                              <a:lumOff val="50000"/>
                            </a:schemeClr>
                          </a:solidFill>
                          <a:effectLst/>
                          <a:latin typeface="Arial" panose="020B0604020202020204" pitchFamily="34" charset="0"/>
                          <a:ea typeface="+mn-ea"/>
                          <a:cs typeface="+mn-cs"/>
                        </a:rPr>
                        <a:t>6.0%</a:t>
                      </a:r>
                    </a:p>
                  </a:txBody>
                  <a:tcPr marL="6350" marR="6350" marT="6350" marB="0" anchor="ctr"/>
                </a:tc>
                <a:tc>
                  <a:txBody>
                    <a:bodyPr/>
                    <a:lstStyle/>
                    <a:p>
                      <a:pPr marL="0" algn="ctr" defTabSz="914332" rtl="0" eaLnBrk="1" fontAlgn="ctr" latinLnBrk="0" hangingPunct="1"/>
                      <a:r>
                        <a:rPr lang="en-AU" sz="1400" b="0" i="0" u="none" strike="noStrike" kern="1200" dirty="0">
                          <a:solidFill>
                            <a:schemeClr val="tx1">
                              <a:lumMod val="50000"/>
                              <a:lumOff val="50000"/>
                            </a:schemeClr>
                          </a:solidFill>
                          <a:effectLst/>
                          <a:latin typeface="Arial" panose="020B0604020202020204" pitchFamily="34" charset="0"/>
                          <a:ea typeface="+mn-ea"/>
                          <a:cs typeface="+mn-cs"/>
                        </a:rPr>
                        <a:t>3.0%</a:t>
                      </a:r>
                    </a:p>
                  </a:txBody>
                  <a:tcPr marL="6350" marR="6350" marT="6350" marB="0" anchor="ctr"/>
                </a:tc>
                <a:tc>
                  <a:txBody>
                    <a:bodyPr/>
                    <a:lstStyle/>
                    <a:p>
                      <a:pPr marL="0" algn="ctr" defTabSz="914332" rtl="0" eaLnBrk="1" fontAlgn="ctr" latinLnBrk="0" hangingPunct="1"/>
                      <a:r>
                        <a:rPr lang="en-AU" sz="1400" b="0" i="0" u="none" strike="noStrike" kern="1200" dirty="0">
                          <a:solidFill>
                            <a:schemeClr val="tx1">
                              <a:lumMod val="50000"/>
                              <a:lumOff val="50000"/>
                            </a:schemeClr>
                          </a:solidFill>
                          <a:effectLst/>
                          <a:latin typeface="Arial" panose="020B0604020202020204" pitchFamily="34" charset="0"/>
                          <a:ea typeface="+mn-ea"/>
                          <a:cs typeface="+mn-cs"/>
                        </a:rPr>
                        <a:t>11.3%</a:t>
                      </a:r>
                    </a:p>
                  </a:txBody>
                  <a:tcPr marL="6350" marR="6350" marT="6350" marB="0" anchor="ctr"/>
                </a:tc>
                <a:tc>
                  <a:txBody>
                    <a:bodyPr/>
                    <a:lstStyle/>
                    <a:p>
                      <a:pPr algn="ctr" rtl="0" fontAlgn="ctr"/>
                      <a:r>
                        <a:rPr lang="en-AU" sz="1400" b="1" i="0" u="none" strike="noStrike" dirty="0">
                          <a:solidFill>
                            <a:srgbClr val="000000"/>
                          </a:solidFill>
                          <a:effectLst/>
                          <a:latin typeface="Arial" panose="020B0604020202020204" pitchFamily="34" charset="0"/>
                        </a:rPr>
                        <a:t>19.9%</a:t>
                      </a:r>
                    </a:p>
                  </a:txBody>
                  <a:tcPr marL="6350" marR="6350" marT="6350" marB="0" anchor="ctr"/>
                </a:tc>
                <a:extLst>
                  <a:ext uri="{0D108BD9-81ED-4DB2-BD59-A6C34878D82A}">
                    <a16:rowId xmlns:a16="http://schemas.microsoft.com/office/drawing/2014/main" val="2111465088"/>
                  </a:ext>
                </a:extLst>
              </a:tr>
              <a:tr h="500247">
                <a:tc>
                  <a:txBody>
                    <a:bodyPr/>
                    <a:lstStyle/>
                    <a:p>
                      <a:pPr algn="l"/>
                      <a:r>
                        <a:rPr lang="en-AU" sz="1400" b="1" dirty="0"/>
                        <a:t>Japan</a:t>
                      </a:r>
                    </a:p>
                    <a:p>
                      <a:pPr algn="l"/>
                      <a:r>
                        <a:rPr lang="en-AU" sz="1400" dirty="0"/>
                        <a:t>Nikkei 225</a:t>
                      </a:r>
                    </a:p>
                  </a:txBody>
                  <a:tcPr anchor="ctr"/>
                </a:tc>
                <a:tc>
                  <a:txBody>
                    <a:bodyPr/>
                    <a:lstStyle/>
                    <a:p>
                      <a:pPr algn="ctr" rtl="0" fontAlgn="ctr"/>
                      <a:r>
                        <a:rPr lang="en-AU" sz="1400" b="1" i="0" u="none" strike="noStrike">
                          <a:solidFill>
                            <a:srgbClr val="000000"/>
                          </a:solidFill>
                          <a:effectLst/>
                          <a:latin typeface="Arial" panose="020B0604020202020204" pitchFamily="34" charset="0"/>
                        </a:rPr>
                        <a:t>46.6%</a:t>
                      </a:r>
                    </a:p>
                  </a:txBody>
                  <a:tcPr marL="6350" marR="6350" marT="6350" marB="0" anchor="ctr"/>
                </a:tc>
                <a:tc>
                  <a:txBody>
                    <a:bodyPr/>
                    <a:lstStyle/>
                    <a:p>
                      <a:pPr marL="0" algn="ctr" defTabSz="914332" rtl="0" eaLnBrk="1" fontAlgn="ctr" latinLnBrk="0" hangingPunct="1"/>
                      <a:r>
                        <a:rPr lang="en-AU" sz="1400" b="0" i="0" u="none" strike="noStrike" kern="1200" dirty="0">
                          <a:solidFill>
                            <a:schemeClr val="tx1">
                              <a:lumMod val="50000"/>
                              <a:lumOff val="50000"/>
                            </a:schemeClr>
                          </a:solidFill>
                          <a:effectLst/>
                          <a:latin typeface="Arial" panose="020B0604020202020204" pitchFamily="34" charset="0"/>
                          <a:ea typeface="+mn-ea"/>
                          <a:cs typeface="+mn-cs"/>
                        </a:rPr>
                        <a:t>-1.8%</a:t>
                      </a:r>
                    </a:p>
                  </a:txBody>
                  <a:tcPr marL="6350" marR="6350" marT="6350" marB="0" anchor="ctr"/>
                </a:tc>
                <a:tc>
                  <a:txBody>
                    <a:bodyPr/>
                    <a:lstStyle/>
                    <a:p>
                      <a:pPr marL="0" algn="ctr" defTabSz="914332" rtl="0" eaLnBrk="1" fontAlgn="ctr" latinLnBrk="0" hangingPunct="1"/>
                      <a:r>
                        <a:rPr lang="en-AU" sz="1400" b="0" i="0" u="none" strike="noStrike" kern="1200">
                          <a:solidFill>
                            <a:schemeClr val="tx1">
                              <a:lumMod val="50000"/>
                              <a:lumOff val="50000"/>
                            </a:schemeClr>
                          </a:solidFill>
                          <a:effectLst/>
                          <a:latin typeface="Arial" panose="020B0604020202020204" pitchFamily="34" charset="0"/>
                          <a:ea typeface="+mn-ea"/>
                          <a:cs typeface="+mn-cs"/>
                        </a:rPr>
                        <a:t>-3.5%</a:t>
                      </a:r>
                    </a:p>
                  </a:txBody>
                  <a:tcPr marL="6350" marR="6350" marT="6350" marB="0" anchor="ctr"/>
                </a:tc>
                <a:tc>
                  <a:txBody>
                    <a:bodyPr/>
                    <a:lstStyle/>
                    <a:p>
                      <a:pPr marL="0" algn="ctr" defTabSz="914332" rtl="0" eaLnBrk="1" fontAlgn="ctr" latinLnBrk="0" hangingPunct="1"/>
                      <a:r>
                        <a:rPr lang="en-AU" sz="1400" b="0" i="0" u="none" strike="noStrike" kern="1200">
                          <a:solidFill>
                            <a:schemeClr val="tx1">
                              <a:lumMod val="50000"/>
                              <a:lumOff val="50000"/>
                            </a:schemeClr>
                          </a:solidFill>
                          <a:effectLst/>
                          <a:latin typeface="Arial" panose="020B0604020202020204" pitchFamily="34" charset="0"/>
                          <a:ea typeface="+mn-ea"/>
                          <a:cs typeface="+mn-cs"/>
                        </a:rPr>
                        <a:t>5.4%</a:t>
                      </a:r>
                    </a:p>
                  </a:txBody>
                  <a:tcPr marL="6350" marR="6350" marT="6350" marB="0" anchor="ctr"/>
                </a:tc>
                <a:tc>
                  <a:txBody>
                    <a:bodyPr/>
                    <a:lstStyle/>
                    <a:p>
                      <a:pPr marL="0" algn="ctr" defTabSz="914332" rtl="0" eaLnBrk="1" fontAlgn="ctr" latinLnBrk="0" hangingPunct="1"/>
                      <a:r>
                        <a:rPr lang="en-AU" sz="1400" b="0" i="0" u="none" strike="noStrike" kern="1200">
                          <a:solidFill>
                            <a:schemeClr val="tx1">
                              <a:lumMod val="50000"/>
                              <a:lumOff val="50000"/>
                            </a:schemeClr>
                          </a:solidFill>
                          <a:effectLst/>
                          <a:latin typeface="Arial" panose="020B0604020202020204" pitchFamily="34" charset="0"/>
                          <a:ea typeface="+mn-ea"/>
                          <a:cs typeface="+mn-cs"/>
                        </a:rPr>
                        <a:t>-9.9%</a:t>
                      </a:r>
                    </a:p>
                  </a:txBody>
                  <a:tcPr marL="6350" marR="6350" marT="6350" marB="0" anchor="ctr"/>
                </a:tc>
                <a:tc>
                  <a:txBody>
                    <a:bodyPr/>
                    <a:lstStyle/>
                    <a:p>
                      <a:pPr algn="ctr" rtl="0" fontAlgn="ctr"/>
                      <a:r>
                        <a:rPr lang="en-AU" sz="1400" b="1" i="0" u="none" strike="noStrike" dirty="0">
                          <a:solidFill>
                            <a:srgbClr val="000000"/>
                          </a:solidFill>
                          <a:effectLst/>
                          <a:latin typeface="Arial" panose="020B0604020202020204" pitchFamily="34" charset="0"/>
                        </a:rPr>
                        <a:t>-10.1%</a:t>
                      </a:r>
                    </a:p>
                  </a:txBody>
                  <a:tcPr marL="6350" marR="6350" marT="6350" marB="0" anchor="ctr"/>
                </a:tc>
                <a:extLst>
                  <a:ext uri="{0D108BD9-81ED-4DB2-BD59-A6C34878D82A}">
                    <a16:rowId xmlns:a16="http://schemas.microsoft.com/office/drawing/2014/main" val="2314861316"/>
                  </a:ext>
                </a:extLst>
              </a:tr>
              <a:tr h="370840">
                <a:tc>
                  <a:txBody>
                    <a:bodyPr/>
                    <a:lstStyle/>
                    <a:p>
                      <a:pPr algn="l"/>
                      <a:r>
                        <a:rPr lang="en-AU" sz="1400" b="1" dirty="0">
                          <a:solidFill>
                            <a:schemeClr val="tx1"/>
                          </a:solidFill>
                        </a:rPr>
                        <a:t>China</a:t>
                      </a:r>
                    </a:p>
                    <a:p>
                      <a:pPr algn="l"/>
                      <a:r>
                        <a:rPr lang="en-AU" sz="1400" b="0" dirty="0">
                          <a:solidFill>
                            <a:schemeClr val="tx1"/>
                          </a:solidFill>
                        </a:rPr>
                        <a:t>MSCI China</a:t>
                      </a:r>
                    </a:p>
                  </a:txBody>
                  <a:tcPr anchor="ctr"/>
                </a:tc>
                <a:tc>
                  <a:txBody>
                    <a:bodyPr/>
                    <a:lstStyle/>
                    <a:p>
                      <a:pPr algn="ctr" rtl="0" fontAlgn="b"/>
                      <a:r>
                        <a:rPr lang="en-AU" sz="1400" b="1" i="0" u="none" strike="noStrike">
                          <a:solidFill>
                            <a:srgbClr val="000000"/>
                          </a:solidFill>
                          <a:effectLst/>
                          <a:latin typeface="Arial" panose="020B0604020202020204" pitchFamily="34" charset="0"/>
                        </a:rPr>
                        <a:t>-16.5%</a:t>
                      </a:r>
                    </a:p>
                  </a:txBody>
                  <a:tcPr marL="6350" marR="6350" marT="6350" marB="0" anchor="ctr"/>
                </a:tc>
                <a:tc>
                  <a:txBody>
                    <a:bodyPr/>
                    <a:lstStyle/>
                    <a:p>
                      <a:pPr marL="0" algn="ctr" defTabSz="914332" rtl="0" eaLnBrk="1" fontAlgn="ctr" latinLnBrk="0" hangingPunct="1"/>
                      <a:r>
                        <a:rPr lang="en-AU" sz="1400" b="0" i="0" u="none" strike="noStrike" kern="1200" dirty="0">
                          <a:solidFill>
                            <a:schemeClr val="tx1">
                              <a:lumMod val="50000"/>
                              <a:lumOff val="50000"/>
                            </a:schemeClr>
                          </a:solidFill>
                          <a:effectLst/>
                          <a:latin typeface="Arial" panose="020B0604020202020204" pitchFamily="34" charset="0"/>
                          <a:ea typeface="+mn-ea"/>
                          <a:cs typeface="+mn-cs"/>
                        </a:rPr>
                        <a:t>7.0%</a:t>
                      </a:r>
                    </a:p>
                  </a:txBody>
                  <a:tcPr marL="6350" marR="6350" marT="6350" marB="0" anchor="ctr"/>
                </a:tc>
                <a:tc>
                  <a:txBody>
                    <a:bodyPr/>
                    <a:lstStyle/>
                    <a:p>
                      <a:pPr marL="0" algn="ctr" defTabSz="914332" rtl="0" eaLnBrk="1" fontAlgn="ctr" latinLnBrk="0" hangingPunct="1"/>
                      <a:r>
                        <a:rPr lang="en-AU" sz="1400" b="0" i="0" u="none" strike="noStrike" kern="1200" dirty="0">
                          <a:solidFill>
                            <a:schemeClr val="tx1">
                              <a:lumMod val="50000"/>
                              <a:lumOff val="50000"/>
                            </a:schemeClr>
                          </a:solidFill>
                          <a:effectLst/>
                          <a:latin typeface="Arial" panose="020B0604020202020204" pitchFamily="34" charset="0"/>
                          <a:ea typeface="+mn-ea"/>
                          <a:cs typeface="+mn-cs"/>
                        </a:rPr>
                        <a:t>22.2%</a:t>
                      </a:r>
                    </a:p>
                  </a:txBody>
                  <a:tcPr marL="6350" marR="6350" marT="6350" marB="0" anchor="ctr"/>
                </a:tc>
                <a:tc>
                  <a:txBody>
                    <a:bodyPr/>
                    <a:lstStyle/>
                    <a:p>
                      <a:pPr marL="0" algn="ctr" defTabSz="914332" rtl="0" eaLnBrk="1" fontAlgn="ctr" latinLnBrk="0" hangingPunct="1"/>
                      <a:r>
                        <a:rPr lang="en-AU" sz="1400" b="0" i="0" u="none" strike="noStrike" kern="1200" dirty="0">
                          <a:solidFill>
                            <a:schemeClr val="tx1">
                              <a:lumMod val="50000"/>
                              <a:lumOff val="50000"/>
                            </a:schemeClr>
                          </a:solidFill>
                          <a:effectLst/>
                          <a:latin typeface="Arial" panose="020B0604020202020204" pitchFamily="34" charset="0"/>
                          <a:ea typeface="+mn-ea"/>
                          <a:cs typeface="+mn-cs"/>
                        </a:rPr>
                        <a:t>-7.0%</a:t>
                      </a:r>
                    </a:p>
                  </a:txBody>
                  <a:tcPr marL="6350" marR="6350" marT="6350" marB="0" anchor="ctr"/>
                </a:tc>
                <a:tc>
                  <a:txBody>
                    <a:bodyPr/>
                    <a:lstStyle/>
                    <a:p>
                      <a:pPr marL="0" algn="ctr" defTabSz="914332" rtl="0" eaLnBrk="1" fontAlgn="ctr" latinLnBrk="0" hangingPunct="1"/>
                      <a:r>
                        <a:rPr lang="en-AU" sz="1400" b="0" i="0" u="none" strike="noStrike" kern="1200" dirty="0">
                          <a:solidFill>
                            <a:schemeClr val="tx1">
                              <a:lumMod val="50000"/>
                              <a:lumOff val="50000"/>
                            </a:schemeClr>
                          </a:solidFill>
                          <a:effectLst/>
                          <a:latin typeface="Arial" panose="020B0604020202020204" pitchFamily="34" charset="0"/>
                          <a:ea typeface="+mn-ea"/>
                          <a:cs typeface="+mn-cs"/>
                        </a:rPr>
                        <a:t>15.0%</a:t>
                      </a:r>
                    </a:p>
                  </a:txBody>
                  <a:tcPr marL="6350" marR="6350" marT="6350" marB="0" anchor="ctr"/>
                </a:tc>
                <a:tc>
                  <a:txBody>
                    <a:bodyPr/>
                    <a:lstStyle/>
                    <a:p>
                      <a:pPr algn="ctr" rtl="0" fontAlgn="b"/>
                      <a:r>
                        <a:rPr lang="en-AU" sz="1400" b="1" i="0" u="none" strike="noStrike" dirty="0">
                          <a:solidFill>
                            <a:srgbClr val="000000"/>
                          </a:solidFill>
                          <a:effectLst/>
                          <a:latin typeface="Arial" panose="020B0604020202020204" pitchFamily="34" charset="0"/>
                        </a:rPr>
                        <a:t>40.0%</a:t>
                      </a:r>
                    </a:p>
                  </a:txBody>
                  <a:tcPr marL="6350" marR="6350" marT="6350" marB="0" anchor="ctr"/>
                </a:tc>
                <a:extLst>
                  <a:ext uri="{0D108BD9-81ED-4DB2-BD59-A6C34878D82A}">
                    <a16:rowId xmlns:a16="http://schemas.microsoft.com/office/drawing/2014/main" val="3704397334"/>
                  </a:ext>
                </a:extLst>
              </a:tr>
            </a:tbl>
          </a:graphicData>
        </a:graphic>
      </p:graphicFrame>
    </p:spTree>
    <p:extLst>
      <p:ext uri="{BB962C8B-B14F-4D97-AF65-F5344CB8AC3E}">
        <p14:creationId xmlns:p14="http://schemas.microsoft.com/office/powerpoint/2010/main" val="1536534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57FECC-7953-A1FB-FC93-C6C21C42F198}"/>
              </a:ext>
            </a:extLst>
          </p:cNvPr>
          <p:cNvSpPr>
            <a:spLocks noGrp="1"/>
          </p:cNvSpPr>
          <p:nvPr>
            <p:ph type="sldNum" sz="quarter" idx="12"/>
          </p:nvPr>
        </p:nvSpPr>
        <p:spPr/>
        <p:txBody>
          <a:bodyPr/>
          <a:lstStyle/>
          <a:p>
            <a:fld id="{E6316B6A-336A-44FF-82DA-A4D1594FA055}" type="slidenum">
              <a:rPr lang="en-AU" smtClean="0"/>
              <a:t>8</a:t>
            </a:fld>
            <a:endParaRPr lang="en-AU" dirty="0"/>
          </a:p>
        </p:txBody>
      </p:sp>
      <p:sp>
        <p:nvSpPr>
          <p:cNvPr id="7" name="Title 3">
            <a:extLst>
              <a:ext uri="{FF2B5EF4-FFF2-40B4-BE49-F238E27FC236}">
                <a16:creationId xmlns:a16="http://schemas.microsoft.com/office/drawing/2014/main" id="{1849B764-14BB-E353-2AEB-5FBC8D018F01}"/>
              </a:ext>
            </a:extLst>
          </p:cNvPr>
          <p:cNvSpPr>
            <a:spLocks noGrp="1"/>
          </p:cNvSpPr>
          <p:nvPr>
            <p:ph type="title"/>
          </p:nvPr>
        </p:nvSpPr>
        <p:spPr>
          <a:xfrm>
            <a:off x="439972" y="429089"/>
            <a:ext cx="9416317" cy="692024"/>
          </a:xfrm>
        </p:spPr>
        <p:txBody>
          <a:bodyPr/>
          <a:lstStyle/>
          <a:p>
            <a:r>
              <a:rPr lang="en-AU" sz="2400" dirty="0"/>
              <a:t>Consumer Staples and Health Care</a:t>
            </a:r>
            <a:br>
              <a:rPr lang="en-AU" sz="2400" dirty="0"/>
            </a:br>
            <a:r>
              <a:rPr lang="en-AU" sz="2000" b="0" dirty="0">
                <a:solidFill>
                  <a:schemeClr val="accent1"/>
                </a:solidFill>
              </a:rPr>
              <a:t>Playing a defensive role</a:t>
            </a:r>
            <a:br>
              <a:rPr lang="en-US" sz="2400" dirty="0"/>
            </a:br>
            <a:br>
              <a:rPr lang="en-US" sz="2400" dirty="0"/>
            </a:br>
            <a:br>
              <a:rPr lang="en-US" sz="2400" dirty="0"/>
            </a:br>
            <a:endParaRPr lang="en-AU" b="0" dirty="0"/>
          </a:p>
        </p:txBody>
      </p:sp>
      <p:sp>
        <p:nvSpPr>
          <p:cNvPr id="2" name="TextBox 1">
            <a:extLst>
              <a:ext uri="{FF2B5EF4-FFF2-40B4-BE49-F238E27FC236}">
                <a16:creationId xmlns:a16="http://schemas.microsoft.com/office/drawing/2014/main" id="{2C97B566-230A-C146-5747-8430257D6B61}"/>
              </a:ext>
            </a:extLst>
          </p:cNvPr>
          <p:cNvSpPr txBox="1"/>
          <p:nvPr/>
        </p:nvSpPr>
        <p:spPr>
          <a:xfrm>
            <a:off x="439972" y="6504326"/>
            <a:ext cx="962101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494642"/>
                </a:solidFill>
                <a:effectLst/>
                <a:uLnTx/>
                <a:uFillTx/>
                <a:latin typeface="Arial" panose="020B0604020202020204"/>
                <a:ea typeface="+mn-ea"/>
                <a:cs typeface="+mn-cs"/>
              </a:rPr>
              <a:t>Source: </a:t>
            </a:r>
            <a:r>
              <a:rPr kumimoji="0" lang="en-AU" sz="900" b="0" i="0" u="none" strike="noStrike" kern="1200" cap="none" spc="0" normalizeH="0" baseline="0" noProof="0" dirty="0" err="1">
                <a:ln>
                  <a:noFill/>
                </a:ln>
                <a:solidFill>
                  <a:srgbClr val="494642"/>
                </a:solidFill>
                <a:effectLst/>
                <a:uLnTx/>
                <a:uFillTx/>
                <a:latin typeface="Arial" panose="020B0604020202020204"/>
                <a:ea typeface="+mn-ea"/>
                <a:cs typeface="+mn-cs"/>
              </a:rPr>
              <a:t>Factset</a:t>
            </a:r>
            <a:r>
              <a:rPr kumimoji="0" lang="en-AU" sz="900" b="0" i="0" u="none" strike="noStrike" kern="1200" cap="none" spc="0" normalizeH="0" baseline="0" noProof="0" dirty="0">
                <a:ln>
                  <a:noFill/>
                </a:ln>
                <a:solidFill>
                  <a:srgbClr val="494642"/>
                </a:solidFill>
                <a:effectLst/>
                <a:uLnTx/>
                <a:uFillTx/>
                <a:latin typeface="Arial" panose="020B0604020202020204"/>
                <a:ea typeface="+mn-ea"/>
                <a:cs typeface="+mn-cs"/>
              </a:rPr>
              <a:t>, *Unhedged AUD Net</a:t>
            </a:r>
            <a:endParaRPr kumimoji="0" lang="en-AU" sz="9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5" name="Table 4">
            <a:extLst>
              <a:ext uri="{FF2B5EF4-FFF2-40B4-BE49-F238E27FC236}">
                <a16:creationId xmlns:a16="http://schemas.microsoft.com/office/drawing/2014/main" id="{742C7956-6120-342F-F3B3-3B4812F9306C}"/>
              </a:ext>
            </a:extLst>
          </p:cNvPr>
          <p:cNvGraphicFramePr>
            <a:graphicFrameLocks noGrp="1"/>
          </p:cNvGraphicFramePr>
          <p:nvPr>
            <p:extLst>
              <p:ext uri="{D42A27DB-BD31-4B8C-83A1-F6EECF244321}">
                <p14:modId xmlns:p14="http://schemas.microsoft.com/office/powerpoint/2010/main" val="3159122610"/>
              </p:ext>
            </p:extLst>
          </p:nvPr>
        </p:nvGraphicFramePr>
        <p:xfrm>
          <a:off x="1597563" y="1555336"/>
          <a:ext cx="5544000" cy="2574200"/>
        </p:xfrm>
        <a:graphic>
          <a:graphicData uri="http://schemas.openxmlformats.org/drawingml/2006/table">
            <a:tbl>
              <a:tblPr firstRow="1" bandRow="1">
                <a:tableStyleId>{5C22544A-7EE6-4342-B048-85BDC9FD1C3A}</a:tableStyleId>
              </a:tblPr>
              <a:tblGrid>
                <a:gridCol w="3744000">
                  <a:extLst>
                    <a:ext uri="{9D8B030D-6E8A-4147-A177-3AD203B41FA5}">
                      <a16:colId xmlns:a16="http://schemas.microsoft.com/office/drawing/2014/main" val="3067733324"/>
                    </a:ext>
                  </a:extLst>
                </a:gridCol>
                <a:gridCol w="1800000">
                  <a:extLst>
                    <a:ext uri="{9D8B030D-6E8A-4147-A177-3AD203B41FA5}">
                      <a16:colId xmlns:a16="http://schemas.microsoft.com/office/drawing/2014/main" val="1261064166"/>
                    </a:ext>
                  </a:extLst>
                </a:gridCol>
              </a:tblGrid>
              <a:tr h="720000">
                <a:tc>
                  <a:txBody>
                    <a:bodyPr/>
                    <a:lstStyle/>
                    <a:p>
                      <a:pPr algn="l" fontAlgn="b"/>
                      <a:endParaRPr lang="en-AU" sz="1800" b="1" i="0" u="none" strike="noStrike" dirty="0">
                        <a:solidFill>
                          <a:schemeClr val="bg1"/>
                        </a:solidFill>
                        <a:effectLst/>
                        <a:latin typeface="+mj-lt"/>
                      </a:endParaRPr>
                    </a:p>
                  </a:txBody>
                  <a:tcPr marL="72000" marR="6350" marT="6350" marB="0" anchor="ctr"/>
                </a:tc>
                <a:tc>
                  <a:txBody>
                    <a:bodyPr/>
                    <a:lstStyle/>
                    <a:p>
                      <a:pPr algn="ctr" fontAlgn="b"/>
                      <a:r>
                        <a:rPr lang="en-AU" sz="1800" b="1" i="0" u="none" strike="noStrike" dirty="0">
                          <a:solidFill>
                            <a:schemeClr val="bg1"/>
                          </a:solidFill>
                          <a:effectLst/>
                          <a:latin typeface="+mj-lt"/>
                        </a:rPr>
                        <a:t>3 months to </a:t>
                      </a:r>
                    </a:p>
                    <a:p>
                      <a:pPr algn="ctr" fontAlgn="b"/>
                      <a:r>
                        <a:rPr lang="en-AU" sz="1800" b="1" i="0" u="none" strike="noStrike" dirty="0">
                          <a:solidFill>
                            <a:schemeClr val="bg1"/>
                          </a:solidFill>
                          <a:effectLst/>
                          <a:latin typeface="+mj-lt"/>
                        </a:rPr>
                        <a:t>31 March 2025*</a:t>
                      </a:r>
                    </a:p>
                  </a:txBody>
                  <a:tcPr marL="6350" marR="6350" marT="6350" marB="0" anchor="ctr"/>
                </a:tc>
                <a:extLst>
                  <a:ext uri="{0D108BD9-81ED-4DB2-BD59-A6C34878D82A}">
                    <a16:rowId xmlns:a16="http://schemas.microsoft.com/office/drawing/2014/main" val="2935020895"/>
                  </a:ext>
                </a:extLst>
              </a:tr>
              <a:tr h="370840">
                <a:tc>
                  <a:txBody>
                    <a:bodyPr/>
                    <a:lstStyle/>
                    <a:p>
                      <a:pPr algn="l" fontAlgn="b"/>
                      <a:r>
                        <a:rPr lang="en-AU" sz="1800" b="1" i="0" u="none" strike="noStrike" dirty="0">
                          <a:solidFill>
                            <a:srgbClr val="000000"/>
                          </a:solidFill>
                          <a:effectLst/>
                          <a:latin typeface="Arial" panose="020B0604020202020204" pitchFamily="34" charset="0"/>
                        </a:rPr>
                        <a:t>MSCI AC World</a:t>
                      </a:r>
                    </a:p>
                  </a:txBody>
                  <a:tcPr marL="108000" marR="6350" marT="6350" marB="0" anchor="ctr"/>
                </a:tc>
                <a:tc>
                  <a:txBody>
                    <a:bodyPr/>
                    <a:lstStyle/>
                    <a:p>
                      <a:pPr algn="ctr" fontAlgn="b"/>
                      <a:r>
                        <a:rPr lang="en-AU" sz="1800" b="1" i="0" u="none" strike="noStrike" dirty="0">
                          <a:solidFill>
                            <a:srgbClr val="000000"/>
                          </a:solidFill>
                          <a:effectLst/>
                          <a:latin typeface="Arial" panose="020B0604020202020204" pitchFamily="34" charset="0"/>
                        </a:rPr>
                        <a:t>-2.0%</a:t>
                      </a:r>
                    </a:p>
                  </a:txBody>
                  <a:tcPr marL="6350" marR="6350" marT="6350" marB="0" anchor="ctr"/>
                </a:tc>
                <a:extLst>
                  <a:ext uri="{0D108BD9-81ED-4DB2-BD59-A6C34878D82A}">
                    <a16:rowId xmlns:a16="http://schemas.microsoft.com/office/drawing/2014/main" val="358571999"/>
                  </a:ext>
                </a:extLst>
              </a:tr>
              <a:tr h="370840">
                <a:tc>
                  <a:txBody>
                    <a:bodyPr/>
                    <a:lstStyle/>
                    <a:p>
                      <a:pPr algn="l" fontAlgn="b"/>
                      <a:r>
                        <a:rPr lang="en-AU" sz="1800" b="0" i="0" u="none" strike="noStrike" dirty="0">
                          <a:solidFill>
                            <a:srgbClr val="000000"/>
                          </a:solidFill>
                          <a:effectLst/>
                          <a:latin typeface="Arial" panose="020B0604020202020204" pitchFamily="34" charset="0"/>
                        </a:rPr>
                        <a:t>   Consumer Staples</a:t>
                      </a:r>
                    </a:p>
                  </a:txBody>
                  <a:tcPr marL="108000" marR="6350" marT="6350" marB="0" anchor="ctr"/>
                </a:tc>
                <a:tc>
                  <a:txBody>
                    <a:bodyPr/>
                    <a:lstStyle/>
                    <a:p>
                      <a:pPr algn="ctr" fontAlgn="b"/>
                      <a:r>
                        <a:rPr lang="en-AU" sz="1800" b="0" i="0" u="none" strike="noStrike" dirty="0">
                          <a:solidFill>
                            <a:srgbClr val="000000"/>
                          </a:solidFill>
                          <a:effectLst/>
                          <a:latin typeface="Arial" panose="020B0604020202020204" pitchFamily="34" charset="0"/>
                        </a:rPr>
                        <a:t>4.9%</a:t>
                      </a:r>
                    </a:p>
                  </a:txBody>
                  <a:tcPr marL="6350" marR="6350" marT="6350" marB="0" anchor="ctr"/>
                </a:tc>
                <a:extLst>
                  <a:ext uri="{0D108BD9-81ED-4DB2-BD59-A6C34878D82A}">
                    <a16:rowId xmlns:a16="http://schemas.microsoft.com/office/drawing/2014/main" val="3704907548"/>
                  </a:ext>
                </a:extLst>
              </a:tr>
              <a:tr h="370840">
                <a:tc>
                  <a:txBody>
                    <a:bodyPr/>
                    <a:lstStyle/>
                    <a:p>
                      <a:pPr algn="l" fontAlgn="b"/>
                      <a:r>
                        <a:rPr lang="en-AU" sz="1800" b="0" i="0" u="none" strike="noStrike" dirty="0">
                          <a:solidFill>
                            <a:srgbClr val="000000"/>
                          </a:solidFill>
                          <a:effectLst/>
                          <a:latin typeface="Arial" panose="020B0604020202020204" pitchFamily="34" charset="0"/>
                        </a:rPr>
                        <a:t>   Health Care</a:t>
                      </a:r>
                    </a:p>
                  </a:txBody>
                  <a:tcPr marL="108000" marR="6350" marT="6350" marB="0" anchor="ctr"/>
                </a:tc>
                <a:tc>
                  <a:txBody>
                    <a:bodyPr/>
                    <a:lstStyle/>
                    <a:p>
                      <a:pPr algn="ctr" fontAlgn="b"/>
                      <a:r>
                        <a:rPr lang="en-AU" sz="1800" b="0" i="0" u="none" strike="noStrike" dirty="0">
                          <a:solidFill>
                            <a:srgbClr val="000000"/>
                          </a:solidFill>
                          <a:effectLst/>
                          <a:latin typeface="Arial" panose="020B0604020202020204" pitchFamily="34" charset="0"/>
                        </a:rPr>
                        <a:t>4.3%</a:t>
                      </a:r>
                    </a:p>
                  </a:txBody>
                  <a:tcPr marL="6350" marR="6350" marT="6350" marB="0" anchor="ctr"/>
                </a:tc>
                <a:extLst>
                  <a:ext uri="{0D108BD9-81ED-4DB2-BD59-A6C34878D82A}">
                    <a16:rowId xmlns:a16="http://schemas.microsoft.com/office/drawing/2014/main" val="4179970786"/>
                  </a:ext>
                </a:extLst>
              </a:tr>
              <a:tr h="370840">
                <a:tc>
                  <a:txBody>
                    <a:bodyPr/>
                    <a:lstStyle/>
                    <a:p>
                      <a:pPr algn="l" fontAlgn="b"/>
                      <a:r>
                        <a:rPr lang="en-AU" sz="1800" b="0" i="0" u="none" strike="noStrike" dirty="0">
                          <a:solidFill>
                            <a:srgbClr val="000000"/>
                          </a:solidFill>
                          <a:effectLst/>
                          <a:latin typeface="Arial" panose="020B0604020202020204" pitchFamily="34" charset="0"/>
                        </a:rPr>
                        <a:t>   Consumer Discretionary</a:t>
                      </a:r>
                    </a:p>
                  </a:txBody>
                  <a:tcPr marL="108000" marR="6350" marT="6350" marB="0" anchor="ctr"/>
                </a:tc>
                <a:tc>
                  <a:txBody>
                    <a:bodyPr/>
                    <a:lstStyle/>
                    <a:p>
                      <a:pPr algn="ctr" fontAlgn="b"/>
                      <a:r>
                        <a:rPr lang="en-AU" sz="1800" b="0" i="0" u="none" strike="noStrike" dirty="0">
                          <a:solidFill>
                            <a:srgbClr val="000000"/>
                          </a:solidFill>
                          <a:effectLst/>
                          <a:latin typeface="Arial" panose="020B0604020202020204" pitchFamily="34" charset="0"/>
                        </a:rPr>
                        <a:t>-8.2%</a:t>
                      </a:r>
                    </a:p>
                  </a:txBody>
                  <a:tcPr marL="6350" marR="6350" marT="6350" marB="0" anchor="ctr"/>
                </a:tc>
                <a:extLst>
                  <a:ext uri="{0D108BD9-81ED-4DB2-BD59-A6C34878D82A}">
                    <a16:rowId xmlns:a16="http://schemas.microsoft.com/office/drawing/2014/main" val="2512382135"/>
                  </a:ext>
                </a:extLst>
              </a:tr>
              <a:tr h="370840">
                <a:tc>
                  <a:txBody>
                    <a:bodyPr/>
                    <a:lstStyle/>
                    <a:p>
                      <a:pPr algn="l" fontAlgn="b"/>
                      <a:r>
                        <a:rPr lang="en-AU" sz="1800" b="0" i="0" u="none" strike="noStrike" dirty="0">
                          <a:solidFill>
                            <a:srgbClr val="000000"/>
                          </a:solidFill>
                          <a:effectLst/>
                          <a:latin typeface="Arial" panose="020B0604020202020204" pitchFamily="34" charset="0"/>
                        </a:rPr>
                        <a:t>   Information Technology</a:t>
                      </a:r>
                    </a:p>
                  </a:txBody>
                  <a:tcPr marL="108000" marR="6350" marT="6350" marB="0" anchor="ctr"/>
                </a:tc>
                <a:tc>
                  <a:txBody>
                    <a:bodyPr/>
                    <a:lstStyle/>
                    <a:p>
                      <a:pPr algn="ctr" fontAlgn="b"/>
                      <a:r>
                        <a:rPr lang="en-AU" sz="1800" b="0" i="0" u="none" strike="noStrike" dirty="0">
                          <a:solidFill>
                            <a:srgbClr val="000000"/>
                          </a:solidFill>
                          <a:effectLst/>
                          <a:latin typeface="Arial" panose="020B0604020202020204" pitchFamily="34" charset="0"/>
                        </a:rPr>
                        <a:t>-12.2%</a:t>
                      </a:r>
                    </a:p>
                  </a:txBody>
                  <a:tcPr marL="6350" marR="6350" marT="6350" marB="0" anchor="ctr"/>
                </a:tc>
                <a:extLst>
                  <a:ext uri="{0D108BD9-81ED-4DB2-BD59-A6C34878D82A}">
                    <a16:rowId xmlns:a16="http://schemas.microsoft.com/office/drawing/2014/main" val="4136111321"/>
                  </a:ext>
                </a:extLst>
              </a:tr>
            </a:tbl>
          </a:graphicData>
        </a:graphic>
      </p:graphicFrame>
      <p:sp>
        <p:nvSpPr>
          <p:cNvPr id="8" name="TextBox 7">
            <a:extLst>
              <a:ext uri="{FF2B5EF4-FFF2-40B4-BE49-F238E27FC236}">
                <a16:creationId xmlns:a16="http://schemas.microsoft.com/office/drawing/2014/main" id="{E566E606-7217-97AB-4B13-1309B9AA538B}"/>
              </a:ext>
            </a:extLst>
          </p:cNvPr>
          <p:cNvSpPr txBox="1"/>
          <p:nvPr/>
        </p:nvSpPr>
        <p:spPr>
          <a:xfrm>
            <a:off x="439972" y="4447022"/>
            <a:ext cx="11554233" cy="1323439"/>
          </a:xfrm>
          <a:prstGeom prst="rect">
            <a:avLst/>
          </a:prstGeom>
          <a:noFill/>
        </p:spPr>
        <p:txBody>
          <a:bodyPr wrap="square">
            <a:spAutoFit/>
          </a:bodyPr>
          <a:lstStyle/>
          <a:p>
            <a:r>
              <a:rPr lang="en-AU" sz="1600" dirty="0">
                <a:effectLst/>
                <a:latin typeface="+mj-lt"/>
                <a:ea typeface="Aptos" panose="020B0004020202020204" pitchFamily="34" charset="0"/>
                <a:cs typeface="Aptos" panose="020B0004020202020204" pitchFamily="34" charset="0"/>
              </a:rPr>
              <a:t>Our active </a:t>
            </a:r>
            <a:r>
              <a:rPr lang="en-AU" sz="1600" dirty="0">
                <a:latin typeface="+mj-lt"/>
                <a:ea typeface="Aptos" panose="020B0004020202020204" pitchFamily="34" charset="0"/>
                <a:cs typeface="Aptos" panose="020B0004020202020204" pitchFamily="34" charset="0"/>
              </a:rPr>
              <a:t>global shares strategies have been w</a:t>
            </a:r>
            <a:r>
              <a:rPr lang="en-AU" sz="1600" dirty="0">
                <a:effectLst/>
                <a:latin typeface="+mj-lt"/>
                <a:ea typeface="Aptos" panose="020B0004020202020204" pitchFamily="34" charset="0"/>
                <a:cs typeface="Aptos" panose="020B0004020202020204" pitchFamily="34" charset="0"/>
              </a:rPr>
              <a:t>ell positioned towards defensive stocks. </a:t>
            </a:r>
            <a:br>
              <a:rPr lang="en-AU" sz="1600" dirty="0">
                <a:effectLst/>
                <a:latin typeface="+mj-lt"/>
                <a:ea typeface="Aptos" panose="020B0004020202020204" pitchFamily="34" charset="0"/>
                <a:cs typeface="Aptos" panose="020B0004020202020204" pitchFamily="34" charset="0"/>
              </a:rPr>
            </a:br>
            <a:endParaRPr lang="en-AU" sz="1600" dirty="0">
              <a:effectLst/>
              <a:latin typeface="+mj-lt"/>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US" sz="1600" dirty="0">
                <a:latin typeface="+mj-lt"/>
                <a:ea typeface="Times New Roman" panose="02020603050405020304" pitchFamily="18" charset="0"/>
                <a:cs typeface="Aptos" panose="020B0004020202020204" pitchFamily="34" charset="0"/>
              </a:rPr>
              <a:t>Consumer Staples and Health Care exposures have generated positive absolute and index relative returns in 2025.</a:t>
            </a:r>
          </a:p>
          <a:p>
            <a:pPr marL="342900" lvl="0" indent="-342900">
              <a:buFont typeface="Symbol" panose="05050102010706020507" pitchFamily="18" charset="2"/>
              <a:buChar char=""/>
            </a:pPr>
            <a:endParaRPr lang="en-US" sz="1600" dirty="0">
              <a:latin typeface="+mj-lt"/>
              <a:ea typeface="Times New Roman" panose="02020603050405020304" pitchFamily="18" charset="0"/>
              <a:cs typeface="Aptos" panose="020B0004020202020204" pitchFamily="34" charset="0"/>
            </a:endParaRPr>
          </a:p>
          <a:p>
            <a:pPr marL="342900" lvl="0" indent="-342900">
              <a:buFont typeface="Symbol" panose="05050102010706020507" pitchFamily="18" charset="2"/>
              <a:buChar char=""/>
            </a:pPr>
            <a:r>
              <a:rPr lang="en-US" sz="1600" dirty="0">
                <a:latin typeface="+mj-lt"/>
                <a:ea typeface="Times New Roman" panose="02020603050405020304" pitchFamily="18" charset="0"/>
                <a:cs typeface="Aptos" panose="020B0004020202020204" pitchFamily="34" charset="0"/>
              </a:rPr>
              <a:t>Companies include: </a:t>
            </a:r>
            <a:r>
              <a:rPr lang="en-US" sz="1600" dirty="0">
                <a:effectLst/>
                <a:latin typeface="+mj-lt"/>
                <a:ea typeface="Times New Roman" panose="02020603050405020304" pitchFamily="18" charset="0"/>
                <a:cs typeface="Aptos" panose="020B0004020202020204" pitchFamily="34" charset="0"/>
              </a:rPr>
              <a:t>Coca-Cola and Unilever (in Consumer Staples) and Abbott and Boston Scientific (in Health Care)</a:t>
            </a:r>
            <a:endParaRPr lang="en-AU" sz="1600" dirty="0">
              <a:effectLst/>
              <a:latin typeface="+mj-l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799261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
            <a:extLst>
              <a:ext uri="{FF2B5EF4-FFF2-40B4-BE49-F238E27FC236}">
                <a16:creationId xmlns:a16="http://schemas.microsoft.com/office/drawing/2014/main" id="{F49F1F89-E2F5-6ADF-477E-2DBB9BCCC35F}"/>
              </a:ext>
            </a:extLst>
          </p:cNvPr>
          <p:cNvGraphicFramePr>
            <a:graphicFrameLocks noGrp="1"/>
          </p:cNvGraphicFramePr>
          <p:nvPr>
            <p:extLst>
              <p:ext uri="{D42A27DB-BD31-4B8C-83A1-F6EECF244321}">
                <p14:modId xmlns:p14="http://schemas.microsoft.com/office/powerpoint/2010/main" val="982864933"/>
              </p:ext>
            </p:extLst>
          </p:nvPr>
        </p:nvGraphicFramePr>
        <p:xfrm>
          <a:off x="1348301" y="1767799"/>
          <a:ext cx="9252000" cy="3258000"/>
        </p:xfrm>
        <a:graphic>
          <a:graphicData uri="http://schemas.openxmlformats.org/drawingml/2006/table">
            <a:tbl>
              <a:tblPr firstRow="1" bandRow="1">
                <a:tableStyleId>{7E9639D4-E3E2-4D34-9284-5A2195B3D0D7}</a:tableStyleId>
              </a:tblPr>
              <a:tblGrid>
                <a:gridCol w="1800000">
                  <a:extLst>
                    <a:ext uri="{9D8B030D-6E8A-4147-A177-3AD203B41FA5}">
                      <a16:colId xmlns:a16="http://schemas.microsoft.com/office/drawing/2014/main" val="1483933682"/>
                    </a:ext>
                  </a:extLst>
                </a:gridCol>
                <a:gridCol w="1692000">
                  <a:extLst>
                    <a:ext uri="{9D8B030D-6E8A-4147-A177-3AD203B41FA5}">
                      <a16:colId xmlns:a16="http://schemas.microsoft.com/office/drawing/2014/main" val="4236423690"/>
                    </a:ext>
                  </a:extLst>
                </a:gridCol>
                <a:gridCol w="1260000">
                  <a:extLst>
                    <a:ext uri="{9D8B030D-6E8A-4147-A177-3AD203B41FA5}">
                      <a16:colId xmlns:a16="http://schemas.microsoft.com/office/drawing/2014/main" val="1888316055"/>
                    </a:ext>
                  </a:extLst>
                </a:gridCol>
                <a:gridCol w="1800000">
                  <a:extLst>
                    <a:ext uri="{9D8B030D-6E8A-4147-A177-3AD203B41FA5}">
                      <a16:colId xmlns:a16="http://schemas.microsoft.com/office/drawing/2014/main" val="406238079"/>
                    </a:ext>
                  </a:extLst>
                </a:gridCol>
                <a:gridCol w="1440000">
                  <a:extLst>
                    <a:ext uri="{9D8B030D-6E8A-4147-A177-3AD203B41FA5}">
                      <a16:colId xmlns:a16="http://schemas.microsoft.com/office/drawing/2014/main" val="3187899778"/>
                    </a:ext>
                  </a:extLst>
                </a:gridCol>
                <a:gridCol w="1260000">
                  <a:extLst>
                    <a:ext uri="{9D8B030D-6E8A-4147-A177-3AD203B41FA5}">
                      <a16:colId xmlns:a16="http://schemas.microsoft.com/office/drawing/2014/main" val="207133574"/>
                    </a:ext>
                  </a:extLst>
                </a:gridCol>
              </a:tblGrid>
              <a:tr h="432000">
                <a:tc gridSpan="6">
                  <a:txBody>
                    <a:bodyPr/>
                    <a:lstStyle/>
                    <a:p>
                      <a:pPr algn="ctr"/>
                      <a:r>
                        <a:rPr lang="en-AU" sz="1600" dirty="0"/>
                        <a:t>Key Interest Rate Decisions 2024 / 2025</a:t>
                      </a:r>
                      <a:endParaRPr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miter lim="800000"/>
                    </a:lnB>
                    <a:solidFill>
                      <a:schemeClr val="tx1"/>
                    </a:solidFill>
                  </a:tcPr>
                </a:tc>
                <a:tc hMerge="1">
                  <a:txBody>
                    <a:bodyPr/>
                    <a:lstStyle/>
                    <a:p>
                      <a:endParaRPr lang="en-AU"/>
                    </a:p>
                  </a:txBody>
                  <a:tcPr/>
                </a:tc>
                <a:tc hMerge="1">
                  <a:txBody>
                    <a:bodyPr/>
                    <a:lstStyle/>
                    <a:p>
                      <a:endParaRPr lang="en-AU"/>
                    </a:p>
                  </a:txBody>
                  <a:tcPr>
                    <a:lnL w="12700" cap="flat" cmpd="sng" algn="ctr">
                      <a:solidFill>
                        <a:schemeClr val="tx1"/>
                      </a:solidFill>
                      <a:prstDash val="solid"/>
                      <a:round/>
                      <a:headEnd type="none" w="med" len="med"/>
                      <a:tailEnd type="none" w="med" len="med"/>
                    </a:lnL>
                  </a:tcPr>
                </a:tc>
                <a:tc hMerge="1">
                  <a:txBody>
                    <a:bodyPr/>
                    <a:lstStyle/>
                    <a:p>
                      <a:pPr algn="ctr"/>
                      <a:endParaRPr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miter lim="800000"/>
                    </a:lnB>
                    <a:solidFill>
                      <a:schemeClr val="tx1"/>
                    </a:solidFill>
                  </a:tcPr>
                </a:tc>
                <a:tc hMerge="1">
                  <a:txBody>
                    <a:bodyPr/>
                    <a:lstStyle/>
                    <a:p>
                      <a:pPr algn="ctr"/>
                      <a:endParaRPr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miter lim="800000"/>
                    </a:lnB>
                    <a:solidFill>
                      <a:schemeClr val="tx1"/>
                    </a:solidFill>
                  </a:tcPr>
                </a:tc>
                <a:tc hMerge="1">
                  <a:txBody>
                    <a:bodyPr/>
                    <a:lstStyle/>
                    <a:p>
                      <a:pPr algn="ctr"/>
                      <a:endParaRPr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miter lim="800000"/>
                    </a:lnB>
                    <a:solidFill>
                      <a:schemeClr val="tx1"/>
                    </a:solidFill>
                  </a:tcPr>
                </a:tc>
                <a:extLst>
                  <a:ext uri="{0D108BD9-81ED-4DB2-BD59-A6C34878D82A}">
                    <a16:rowId xmlns:a16="http://schemas.microsoft.com/office/drawing/2014/main" val="1717595314"/>
                  </a:ext>
                </a:extLst>
              </a:tr>
              <a:tr h="378000">
                <a:tc>
                  <a:txBody>
                    <a:bodyPr/>
                    <a:lstStyle/>
                    <a:p>
                      <a:pPr algn="ctr" rtl="0" fontAlgn="b"/>
                      <a:r>
                        <a:rPr lang="en-AU" sz="1400" b="1" kern="1200" dirty="0">
                          <a:solidFill>
                            <a:schemeClr val="tx1"/>
                          </a:solidFill>
                          <a:latin typeface="+mn-lt"/>
                          <a:ea typeface="+mn-ea"/>
                          <a:cs typeface="Arial" pitchFamily="34" charset="0"/>
                        </a:rPr>
                        <a:t>Country/Region</a:t>
                      </a: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7E9E9"/>
                    </a:solidFill>
                  </a:tcPr>
                </a:tc>
                <a:tc>
                  <a:txBody>
                    <a:bodyPr/>
                    <a:lstStyle/>
                    <a:p>
                      <a:pPr marL="0" algn="ctr" defTabSz="914332" rtl="0" eaLnBrk="1" fontAlgn="b" latinLnBrk="0" hangingPunct="1"/>
                      <a:r>
                        <a:rPr lang="en-AU" sz="1400" b="1" kern="1200" dirty="0">
                          <a:solidFill>
                            <a:schemeClr val="tx1"/>
                          </a:solidFill>
                          <a:latin typeface="+mn-lt"/>
                          <a:ea typeface="+mn-ea"/>
                          <a:cs typeface="Arial" pitchFamily="34" charset="0"/>
                        </a:rPr>
                        <a:t>Rate</a:t>
                      </a: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B w="6350" cap="flat" cmpd="sng" algn="ctr">
                      <a:noFill/>
                      <a:prstDash val="solid"/>
                      <a:miter lim="800000"/>
                    </a:lnB>
                    <a:lnTlToBr w="12700" cmpd="sng">
                      <a:noFill/>
                      <a:prstDash val="solid"/>
                    </a:lnTlToBr>
                    <a:lnBlToTr w="12700" cmpd="sng">
                      <a:noFill/>
                      <a:prstDash val="solid"/>
                    </a:lnBlToTr>
                    <a:solidFill>
                      <a:srgbClr val="E7E9E9"/>
                    </a:solidFill>
                  </a:tcPr>
                </a:tc>
                <a:tc>
                  <a:txBody>
                    <a:bodyPr/>
                    <a:lstStyle/>
                    <a:p>
                      <a:pPr marL="0" algn="ctr" defTabSz="914332" rtl="0" eaLnBrk="1" fontAlgn="b" latinLnBrk="0" hangingPunct="1"/>
                      <a:r>
                        <a:rPr lang="en-AU" sz="1400" b="1" kern="1200" dirty="0">
                          <a:solidFill>
                            <a:schemeClr val="tx1"/>
                          </a:solidFill>
                          <a:latin typeface="+mn-lt"/>
                          <a:ea typeface="+mn-ea"/>
                          <a:cs typeface="Arial" pitchFamily="34" charset="0"/>
                        </a:rPr>
                        <a:t>Movement</a:t>
                      </a: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lnB w="6350" cap="flat" cmpd="sng" algn="ctr">
                      <a:noFill/>
                      <a:prstDash val="solid"/>
                      <a:miter lim="800000"/>
                    </a:lnB>
                    <a:lnTlToBr w="12700" cmpd="sng">
                      <a:noFill/>
                      <a:prstDash val="solid"/>
                    </a:lnTlToBr>
                    <a:lnBlToTr w="12700" cmpd="sng">
                      <a:noFill/>
                      <a:prstDash val="solid"/>
                    </a:lnBlToTr>
                    <a:solidFill>
                      <a:srgbClr val="E7E9E9"/>
                    </a:solidFill>
                  </a:tcPr>
                </a:tc>
                <a:tc>
                  <a:txBody>
                    <a:bodyPr/>
                    <a:lstStyle/>
                    <a:p>
                      <a:pPr marL="0" marR="0" lvl="0" indent="0" algn="ctr" defTabSz="914332" rtl="0" eaLnBrk="1" fontAlgn="b" latinLnBrk="0" hangingPunct="1">
                        <a:lnSpc>
                          <a:spcPct val="100000"/>
                        </a:lnSpc>
                        <a:spcBef>
                          <a:spcPts val="0"/>
                        </a:spcBef>
                        <a:spcAft>
                          <a:spcPts val="0"/>
                        </a:spcAft>
                        <a:buClrTx/>
                        <a:buSzTx/>
                        <a:buFontTx/>
                        <a:buNone/>
                        <a:tabLst/>
                        <a:defRPr/>
                      </a:pPr>
                      <a:r>
                        <a:rPr lang="en-AU" sz="1400" b="1" kern="1200" dirty="0">
                          <a:solidFill>
                            <a:schemeClr val="tx1"/>
                          </a:solidFill>
                          <a:latin typeface="+mn-lt"/>
                          <a:ea typeface="+mn-ea"/>
                          <a:cs typeface="Arial" pitchFamily="34" charset="0"/>
                        </a:rPr>
                        <a:t>Country/Region </a:t>
                      </a:r>
                    </a:p>
                  </a:txBody>
                  <a:tcPr marL="36000" marR="9525" marT="9525" marB="0" anchor="ctr">
                    <a:lnL w="38100" cap="flat" cmpd="sng" algn="ctr">
                      <a:solidFill>
                        <a:schemeClr val="tx1"/>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E7E9E9"/>
                    </a:solidFill>
                  </a:tcPr>
                </a:tc>
                <a:tc>
                  <a:txBody>
                    <a:bodyPr/>
                    <a:lstStyle/>
                    <a:p>
                      <a:pPr marL="0" algn="ctr" defTabSz="914332" rtl="0" eaLnBrk="1" fontAlgn="b" latinLnBrk="0" hangingPunct="1"/>
                      <a:r>
                        <a:rPr lang="en-AU" sz="1400" b="1" kern="1200" dirty="0">
                          <a:solidFill>
                            <a:schemeClr val="tx1"/>
                          </a:solidFill>
                          <a:latin typeface="+mn-lt"/>
                          <a:ea typeface="+mn-ea"/>
                          <a:cs typeface="Arial" pitchFamily="34" charset="0"/>
                        </a:rPr>
                        <a:t>Rate</a:t>
                      </a: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E7E9E9"/>
                    </a:solidFill>
                  </a:tcPr>
                </a:tc>
                <a:tc>
                  <a:txBody>
                    <a:bodyPr/>
                    <a:lstStyle/>
                    <a:p>
                      <a:pPr marL="0" algn="ctr" defTabSz="914332" rtl="0" eaLnBrk="1" fontAlgn="b" latinLnBrk="0" hangingPunct="1"/>
                      <a:r>
                        <a:rPr lang="en-AU" sz="1400" b="1" kern="1200" dirty="0">
                          <a:solidFill>
                            <a:schemeClr val="tx1"/>
                          </a:solidFill>
                          <a:latin typeface="+mn-lt"/>
                          <a:ea typeface="+mn-ea"/>
                          <a:cs typeface="Arial" pitchFamily="34" charset="0"/>
                        </a:rPr>
                        <a:t>Movement</a:t>
                      </a: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E7E9E9"/>
                    </a:solidFill>
                  </a:tcPr>
                </a:tc>
                <a:extLst>
                  <a:ext uri="{0D108BD9-81ED-4DB2-BD59-A6C34878D82A}">
                    <a16:rowId xmlns:a16="http://schemas.microsoft.com/office/drawing/2014/main" val="2736280691"/>
                  </a:ext>
                </a:extLst>
              </a:tr>
              <a:tr h="612000">
                <a:tc>
                  <a:txBody>
                    <a:bodyPr/>
                    <a:lstStyle/>
                    <a:p>
                      <a:pPr algn="ctr" rtl="0" fontAlgn="b"/>
                      <a:endParaRPr lang="en-AU" sz="1200" b="1" kern="1200" dirty="0">
                        <a:solidFill>
                          <a:schemeClr val="bg1">
                            <a:lumMod val="85000"/>
                          </a:schemeClr>
                        </a:solidFill>
                        <a:latin typeface="+mn-lt"/>
                        <a:ea typeface="+mn-ea"/>
                        <a:cs typeface="Arial" pitchFamily="34" charset="0"/>
                      </a:endParaRPr>
                    </a:p>
                    <a:p>
                      <a:pPr algn="ctr" rtl="0" fontAlgn="b"/>
                      <a:endParaRPr lang="en-AU" sz="1200" b="1" kern="1200" dirty="0">
                        <a:solidFill>
                          <a:schemeClr val="bg1">
                            <a:lumMod val="85000"/>
                          </a:schemeClr>
                        </a:solidFill>
                        <a:latin typeface="+mn-lt"/>
                        <a:ea typeface="+mn-ea"/>
                        <a:cs typeface="Arial" pitchFamily="34" charset="0"/>
                      </a:endParaRP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a:r>
                        <a:rPr lang="en-AU" dirty="0"/>
                        <a:t>4.25% to 4.5%</a:t>
                      </a: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a:r>
                        <a:rPr lang="en-AU" dirty="0"/>
                        <a:t>-1.00%</a:t>
                      </a: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endParaRPr lang="en-AU" dirty="0"/>
                    </a:p>
                  </a:txBody>
                  <a:tcPr marL="36000" marR="9525" marT="9525" marB="0" anchor="ctr">
                    <a:lnL w="38100" cap="flat" cmpd="sng" algn="ctr">
                      <a:solidFill>
                        <a:schemeClr val="tx1"/>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a:r>
                        <a:rPr lang="en-AU" dirty="0"/>
                        <a:t>2.00%</a:t>
                      </a: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a:r>
                        <a:rPr lang="en-AU" dirty="0"/>
                        <a:t>-0.50%</a:t>
                      </a: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85877984"/>
                  </a:ext>
                </a:extLst>
              </a:tr>
              <a:tr h="612000">
                <a:tc>
                  <a:txBody>
                    <a:bodyPr/>
                    <a:lstStyle/>
                    <a:p>
                      <a:pPr algn="ctr" rtl="0" fontAlgn="b"/>
                      <a:endParaRPr lang="en-AU" sz="1200" b="1" kern="1200" dirty="0">
                        <a:solidFill>
                          <a:schemeClr val="bg1">
                            <a:lumMod val="85000"/>
                          </a:schemeClr>
                        </a:solidFill>
                        <a:latin typeface="+mn-lt"/>
                        <a:ea typeface="+mn-ea"/>
                        <a:cs typeface="Arial" pitchFamily="34" charset="0"/>
                      </a:endParaRP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a:r>
                        <a:rPr lang="en-AU" dirty="0"/>
                        <a:t>2.75%</a:t>
                      </a: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a:r>
                        <a:rPr lang="en-AU" dirty="0"/>
                        <a:t>-2.25%</a:t>
                      </a: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endParaRPr lang="en-AU" dirty="0"/>
                    </a:p>
                  </a:txBody>
                  <a:tcPr marL="36000" marR="9525" marT="9525" marB="0" anchor="ctr">
                    <a:lnL w="38100" cap="flat" cmpd="sng" algn="ctr">
                      <a:solidFill>
                        <a:schemeClr val="tx1"/>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a:r>
                        <a:rPr lang="en-AU" dirty="0"/>
                        <a:t>0.50%</a:t>
                      </a: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a:r>
                        <a:rPr lang="en-AU" dirty="0"/>
                        <a:t>+0.50%</a:t>
                      </a: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58042824"/>
                  </a:ext>
                </a:extLst>
              </a:tr>
              <a:tr h="612000">
                <a:tc>
                  <a:txBody>
                    <a:bodyPr/>
                    <a:lstStyle/>
                    <a:p>
                      <a:pPr algn="ctr" rtl="0" fontAlgn="b"/>
                      <a:endParaRPr lang="en-AU" sz="1200" b="1" kern="1200" dirty="0">
                        <a:solidFill>
                          <a:schemeClr val="bg1">
                            <a:lumMod val="85000"/>
                          </a:schemeClr>
                        </a:solidFill>
                        <a:latin typeface="+mn-lt"/>
                        <a:ea typeface="+mn-ea"/>
                        <a:cs typeface="Arial" pitchFamily="34" charset="0"/>
                      </a:endParaRP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a:r>
                        <a:rPr lang="en-AU" dirty="0"/>
                        <a:t>2.50%</a:t>
                      </a: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a:r>
                        <a:rPr lang="en-AU" dirty="0"/>
                        <a:t>-1.50%</a:t>
                      </a: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endParaRPr lang="en-AU" dirty="0"/>
                    </a:p>
                  </a:txBody>
                  <a:tcPr marL="36000" marR="9525" marT="9525" marB="0" anchor="ctr">
                    <a:lnL w="38100" cap="flat" cmpd="sng" algn="ctr">
                      <a:solidFill>
                        <a:schemeClr val="tx1"/>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a:r>
                        <a:rPr lang="en-AU" dirty="0"/>
                        <a:t>4.10%</a:t>
                      </a: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a:r>
                        <a:rPr lang="en-AU" dirty="0"/>
                        <a:t>-0.25%</a:t>
                      </a: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932792"/>
                  </a:ext>
                </a:extLst>
              </a:tr>
              <a:tr h="612000">
                <a:tc>
                  <a:txBody>
                    <a:bodyPr/>
                    <a:lstStyle/>
                    <a:p>
                      <a:pPr algn="ctr" rtl="0" fontAlgn="b"/>
                      <a:endParaRPr lang="en-AU" sz="1200" b="1" kern="1200" dirty="0">
                        <a:solidFill>
                          <a:schemeClr val="bg1">
                            <a:lumMod val="85000"/>
                          </a:schemeClr>
                        </a:solidFill>
                        <a:latin typeface="+mn-lt"/>
                        <a:ea typeface="+mn-ea"/>
                        <a:cs typeface="Arial" pitchFamily="34" charset="0"/>
                      </a:endParaRP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dirty="0"/>
                        <a:t>4.50%</a:t>
                      </a: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dirty="0"/>
                        <a:t>-0.75%</a:t>
                      </a: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dirty="0"/>
                    </a:p>
                  </a:txBody>
                  <a:tcPr marL="36000" marR="9525" marT="9525" marB="0" anchor="ctr">
                    <a:lnL w="38100" cap="flat" cmpd="sng" algn="ctr">
                      <a:solidFill>
                        <a:schemeClr val="tx1"/>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dirty="0"/>
                        <a:t>3.50%</a:t>
                      </a: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dirty="0"/>
                        <a:t>-2.00%</a:t>
                      </a:r>
                    </a:p>
                  </a:txBody>
                  <a:tcPr marL="36000" marR="9525" marT="9525"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4827674"/>
                  </a:ext>
                </a:extLst>
              </a:tr>
            </a:tbl>
          </a:graphicData>
        </a:graphic>
      </p:graphicFrame>
      <p:sp>
        <p:nvSpPr>
          <p:cNvPr id="4" name="Slide Number Placeholder 3">
            <a:extLst>
              <a:ext uri="{FF2B5EF4-FFF2-40B4-BE49-F238E27FC236}">
                <a16:creationId xmlns:a16="http://schemas.microsoft.com/office/drawing/2014/main" id="{3A34D487-DDD6-E9EC-D5B1-3C5D02E8C29F}"/>
              </a:ext>
            </a:extLst>
          </p:cNvPr>
          <p:cNvSpPr>
            <a:spLocks noGrp="1"/>
          </p:cNvSpPr>
          <p:nvPr>
            <p:ph type="sldNum" sz="quarter" idx="12"/>
          </p:nvPr>
        </p:nvSpPr>
        <p:spPr>
          <a:xfrm>
            <a:off x="11614214" y="6602850"/>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Title 3">
            <a:extLst>
              <a:ext uri="{FF2B5EF4-FFF2-40B4-BE49-F238E27FC236}">
                <a16:creationId xmlns:a16="http://schemas.microsoft.com/office/drawing/2014/main" id="{053FBF79-ED92-699D-C695-9A065A8FF217}"/>
              </a:ext>
            </a:extLst>
          </p:cNvPr>
          <p:cNvSpPr txBox="1">
            <a:spLocks/>
          </p:cNvSpPr>
          <p:nvPr/>
        </p:nvSpPr>
        <p:spPr>
          <a:xfrm>
            <a:off x="414443" y="434139"/>
            <a:ext cx="9416317" cy="516637"/>
          </a:xfrm>
          <a:prstGeom prst="rect">
            <a:avLst/>
          </a:prstGeom>
        </p:spPr>
        <p:txBody>
          <a:bodyPr vert="horz" lIns="0" tIns="0" rIns="0" bIns="0" rtlCol="0" anchor="t" anchorCtr="0">
            <a:noAutofit/>
          </a:bodyPr>
          <a:lstStyle>
            <a:lvl1pPr algn="l" defTabSz="914332" rtl="0" eaLnBrk="1" latinLnBrk="0" hangingPunct="1">
              <a:lnSpc>
                <a:spcPct val="90000"/>
              </a:lnSpc>
              <a:spcBef>
                <a:spcPct val="0"/>
              </a:spcBef>
              <a:buNone/>
              <a:defRPr sz="3200" b="1" kern="1200">
                <a:solidFill>
                  <a:schemeClr val="accent4"/>
                </a:solidFill>
                <a:latin typeface="+mj-lt"/>
                <a:ea typeface="+mj-ea"/>
                <a:cs typeface="+mj-cs"/>
              </a:defRPr>
            </a:lvl1pPr>
          </a:lstStyle>
          <a:p>
            <a:pPr marL="0" marR="0" lvl="0" indent="0" algn="l" defTabSz="914332"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161818"/>
                </a:solidFill>
                <a:effectLst/>
                <a:uLnTx/>
                <a:uFillTx/>
                <a:latin typeface="Arial" panose="020B0604020202020204"/>
                <a:ea typeface="+mj-ea"/>
                <a:cs typeface="+mj-cs"/>
              </a:rPr>
              <a:t>Central bank interest </a:t>
            </a:r>
            <a:r>
              <a:rPr lang="en-US" sz="2400" dirty="0">
                <a:solidFill>
                  <a:srgbClr val="161818"/>
                </a:solidFill>
                <a:latin typeface="Arial" panose="020B0604020202020204"/>
              </a:rPr>
              <a:t>r</a:t>
            </a:r>
            <a:r>
              <a:rPr kumimoji="0" lang="en-US" sz="2400" b="1" i="0" u="none" strike="noStrike" kern="1200" cap="none" spc="0" normalizeH="0" baseline="0" noProof="0" dirty="0">
                <a:ln>
                  <a:noFill/>
                </a:ln>
                <a:solidFill>
                  <a:srgbClr val="161818"/>
                </a:solidFill>
                <a:effectLst/>
                <a:uLnTx/>
                <a:uFillTx/>
                <a:latin typeface="Arial" panose="020B0604020202020204"/>
                <a:ea typeface="+mj-ea"/>
                <a:cs typeface="+mj-cs"/>
              </a:rPr>
              <a:t>ate movements</a:t>
            </a:r>
            <a:br>
              <a:rPr kumimoji="0" lang="en-US" sz="2400" b="1" i="0" u="none" strike="noStrike" kern="1200" cap="none" spc="0" normalizeH="0" baseline="0" noProof="0" dirty="0">
                <a:ln>
                  <a:noFill/>
                </a:ln>
                <a:solidFill>
                  <a:srgbClr val="161818"/>
                </a:solidFill>
                <a:effectLst/>
                <a:uLnTx/>
                <a:uFillTx/>
                <a:latin typeface="Arial" panose="020B0604020202020204"/>
                <a:ea typeface="+mj-ea"/>
                <a:cs typeface="+mj-cs"/>
              </a:rPr>
            </a:br>
            <a:r>
              <a:rPr kumimoji="0" lang="en-AU" sz="2000" b="0" i="0" u="none" strike="noStrike" kern="1200" cap="none" spc="0" normalizeH="0" baseline="0" noProof="0" dirty="0">
                <a:ln>
                  <a:noFill/>
                </a:ln>
                <a:solidFill>
                  <a:srgbClr val="D86018"/>
                </a:solidFill>
                <a:effectLst/>
                <a:uLnTx/>
                <a:uFillTx/>
                <a:latin typeface="Arial" panose="020B0604020202020204"/>
                <a:ea typeface="+mj-ea"/>
                <a:cs typeface="+mj-cs"/>
              </a:rPr>
              <a:t>RBA finally </a:t>
            </a:r>
            <a:r>
              <a:rPr lang="en-AU" sz="2000" b="0" dirty="0">
                <a:solidFill>
                  <a:srgbClr val="D86018"/>
                </a:solidFill>
                <a:latin typeface="Arial" panose="020B0604020202020204"/>
              </a:rPr>
              <a:t>cut </a:t>
            </a:r>
            <a:r>
              <a:rPr kumimoji="0" lang="en-AU" sz="2000" b="0" i="0" u="none" strike="noStrike" kern="1200" cap="none" spc="0" normalizeH="0" baseline="0" noProof="0" dirty="0">
                <a:ln>
                  <a:noFill/>
                </a:ln>
                <a:solidFill>
                  <a:srgbClr val="D86018"/>
                </a:solidFill>
                <a:effectLst/>
                <a:uLnTx/>
                <a:uFillTx/>
                <a:latin typeface="Arial" panose="020B0604020202020204"/>
                <a:ea typeface="+mj-ea"/>
                <a:cs typeface="+mj-cs"/>
              </a:rPr>
              <a:t>in February</a:t>
            </a:r>
            <a:endParaRPr kumimoji="0" lang="en-AU" sz="3200" b="0" i="0" u="none" strike="noStrike" kern="1200" cap="none" spc="0" normalizeH="0" baseline="0" noProof="0" dirty="0">
              <a:ln>
                <a:noFill/>
              </a:ln>
              <a:solidFill>
                <a:srgbClr val="161818"/>
              </a:solidFill>
              <a:effectLst/>
              <a:uLnTx/>
              <a:uFillTx/>
              <a:latin typeface="Arial" panose="020B0604020202020204"/>
              <a:ea typeface="+mj-ea"/>
              <a:cs typeface="+mj-cs"/>
            </a:endParaRPr>
          </a:p>
        </p:txBody>
      </p:sp>
      <p:pic>
        <p:nvPicPr>
          <p:cNvPr id="17" name="Picture 16">
            <a:extLst>
              <a:ext uri="{FF2B5EF4-FFF2-40B4-BE49-F238E27FC236}">
                <a16:creationId xmlns:a16="http://schemas.microsoft.com/office/drawing/2014/main" id="{901AF834-4E58-A5C2-0B10-8400C1DD7AD4}"/>
              </a:ext>
            </a:extLst>
          </p:cNvPr>
          <p:cNvPicPr>
            <a:picLocks noChangeAspect="1"/>
          </p:cNvPicPr>
          <p:nvPr/>
        </p:nvPicPr>
        <p:blipFill>
          <a:blip r:embed="rId2"/>
          <a:stretch>
            <a:fillRect/>
          </a:stretch>
        </p:blipFill>
        <p:spPr>
          <a:xfrm>
            <a:off x="1948571" y="4503395"/>
            <a:ext cx="367469" cy="360000"/>
          </a:xfrm>
          <a:prstGeom prst="rect">
            <a:avLst/>
          </a:prstGeom>
        </p:spPr>
      </p:pic>
      <p:pic>
        <p:nvPicPr>
          <p:cNvPr id="19" name="Picture 18">
            <a:extLst>
              <a:ext uri="{FF2B5EF4-FFF2-40B4-BE49-F238E27FC236}">
                <a16:creationId xmlns:a16="http://schemas.microsoft.com/office/drawing/2014/main" id="{B1CFD13B-F93F-DEA0-6A06-2EF24BAAF697}"/>
              </a:ext>
            </a:extLst>
          </p:cNvPr>
          <p:cNvPicPr>
            <a:picLocks noChangeAspect="1"/>
          </p:cNvPicPr>
          <p:nvPr/>
        </p:nvPicPr>
        <p:blipFill>
          <a:blip r:embed="rId3"/>
          <a:stretch>
            <a:fillRect/>
          </a:stretch>
        </p:blipFill>
        <p:spPr>
          <a:xfrm>
            <a:off x="1948571" y="3884249"/>
            <a:ext cx="361644" cy="360000"/>
          </a:xfrm>
          <a:prstGeom prst="rect">
            <a:avLst/>
          </a:prstGeom>
        </p:spPr>
      </p:pic>
      <p:pic>
        <p:nvPicPr>
          <p:cNvPr id="21" name="Picture 20">
            <a:extLst>
              <a:ext uri="{FF2B5EF4-FFF2-40B4-BE49-F238E27FC236}">
                <a16:creationId xmlns:a16="http://schemas.microsoft.com/office/drawing/2014/main" id="{B19CEEAE-97FF-9EE7-62CD-8E4F14A90639}"/>
              </a:ext>
            </a:extLst>
          </p:cNvPr>
          <p:cNvPicPr>
            <a:picLocks noChangeAspect="1"/>
          </p:cNvPicPr>
          <p:nvPr/>
        </p:nvPicPr>
        <p:blipFill>
          <a:blip r:embed="rId4"/>
          <a:stretch>
            <a:fillRect/>
          </a:stretch>
        </p:blipFill>
        <p:spPr>
          <a:xfrm>
            <a:off x="6784836" y="3904851"/>
            <a:ext cx="396000" cy="396000"/>
          </a:xfrm>
          <a:prstGeom prst="flowChartConnector">
            <a:avLst/>
          </a:prstGeom>
        </p:spPr>
      </p:pic>
      <p:pic>
        <p:nvPicPr>
          <p:cNvPr id="23" name="Picture 22">
            <a:extLst>
              <a:ext uri="{FF2B5EF4-FFF2-40B4-BE49-F238E27FC236}">
                <a16:creationId xmlns:a16="http://schemas.microsoft.com/office/drawing/2014/main" id="{C3C53351-83B1-4EAD-6AB1-0F31ECB164C8}"/>
              </a:ext>
            </a:extLst>
          </p:cNvPr>
          <p:cNvPicPr>
            <a:picLocks noChangeAspect="1"/>
          </p:cNvPicPr>
          <p:nvPr/>
        </p:nvPicPr>
        <p:blipFill>
          <a:blip r:embed="rId5"/>
          <a:stretch>
            <a:fillRect/>
          </a:stretch>
        </p:blipFill>
        <p:spPr>
          <a:xfrm>
            <a:off x="6757778" y="3240607"/>
            <a:ext cx="456146" cy="456146"/>
          </a:xfrm>
          <a:prstGeom prst="flowChartConnector">
            <a:avLst/>
          </a:prstGeom>
        </p:spPr>
      </p:pic>
      <p:pic>
        <p:nvPicPr>
          <p:cNvPr id="25" name="Picture 24">
            <a:extLst>
              <a:ext uri="{FF2B5EF4-FFF2-40B4-BE49-F238E27FC236}">
                <a16:creationId xmlns:a16="http://schemas.microsoft.com/office/drawing/2014/main" id="{5BEE1BF0-6E39-743E-93CB-37A2890008C2}"/>
              </a:ext>
            </a:extLst>
          </p:cNvPr>
          <p:cNvPicPr>
            <a:picLocks noChangeAspect="1"/>
          </p:cNvPicPr>
          <p:nvPr/>
        </p:nvPicPr>
        <p:blipFill>
          <a:blip r:embed="rId6"/>
          <a:stretch>
            <a:fillRect/>
          </a:stretch>
        </p:blipFill>
        <p:spPr>
          <a:xfrm>
            <a:off x="1927310" y="2672300"/>
            <a:ext cx="360000" cy="360000"/>
          </a:xfrm>
          <a:prstGeom prst="rect">
            <a:avLst/>
          </a:prstGeom>
        </p:spPr>
      </p:pic>
      <p:pic>
        <p:nvPicPr>
          <p:cNvPr id="27" name="Picture 26">
            <a:extLst>
              <a:ext uri="{FF2B5EF4-FFF2-40B4-BE49-F238E27FC236}">
                <a16:creationId xmlns:a16="http://schemas.microsoft.com/office/drawing/2014/main" id="{24366174-5FD0-AA46-3547-3E05A47A4D64}"/>
              </a:ext>
            </a:extLst>
          </p:cNvPr>
          <p:cNvPicPr>
            <a:picLocks noChangeAspect="1"/>
          </p:cNvPicPr>
          <p:nvPr/>
        </p:nvPicPr>
        <p:blipFill>
          <a:blip r:embed="rId7"/>
          <a:stretch>
            <a:fillRect/>
          </a:stretch>
        </p:blipFill>
        <p:spPr>
          <a:xfrm>
            <a:off x="6800363" y="4532503"/>
            <a:ext cx="392327" cy="360000"/>
          </a:xfrm>
          <a:prstGeom prst="rect">
            <a:avLst/>
          </a:prstGeom>
        </p:spPr>
      </p:pic>
      <p:pic>
        <p:nvPicPr>
          <p:cNvPr id="29" name="Picture 28">
            <a:extLst>
              <a:ext uri="{FF2B5EF4-FFF2-40B4-BE49-F238E27FC236}">
                <a16:creationId xmlns:a16="http://schemas.microsoft.com/office/drawing/2014/main" id="{647B99A4-C58F-0C25-AF7B-EBE3ACEF335D}"/>
              </a:ext>
            </a:extLst>
          </p:cNvPr>
          <p:cNvPicPr>
            <a:picLocks noChangeAspect="1"/>
          </p:cNvPicPr>
          <p:nvPr/>
        </p:nvPicPr>
        <p:blipFill>
          <a:blip r:embed="rId8"/>
          <a:stretch>
            <a:fillRect/>
          </a:stretch>
        </p:blipFill>
        <p:spPr>
          <a:xfrm>
            <a:off x="1927310" y="3279247"/>
            <a:ext cx="360000" cy="360000"/>
          </a:xfrm>
          <a:prstGeom prst="rect">
            <a:avLst/>
          </a:prstGeom>
        </p:spPr>
      </p:pic>
      <p:pic>
        <p:nvPicPr>
          <p:cNvPr id="31" name="Picture 30">
            <a:extLst>
              <a:ext uri="{FF2B5EF4-FFF2-40B4-BE49-F238E27FC236}">
                <a16:creationId xmlns:a16="http://schemas.microsoft.com/office/drawing/2014/main" id="{C1139CCA-DED1-AA80-9E9E-AADF57084E02}"/>
              </a:ext>
            </a:extLst>
          </p:cNvPr>
          <p:cNvPicPr>
            <a:picLocks noChangeAspect="1"/>
          </p:cNvPicPr>
          <p:nvPr/>
        </p:nvPicPr>
        <p:blipFill>
          <a:blip r:embed="rId9"/>
          <a:stretch>
            <a:fillRect/>
          </a:stretch>
        </p:blipFill>
        <p:spPr>
          <a:xfrm>
            <a:off x="6796690" y="2664441"/>
            <a:ext cx="372293" cy="360000"/>
          </a:xfrm>
          <a:prstGeom prst="rect">
            <a:avLst/>
          </a:prstGeom>
        </p:spPr>
      </p:pic>
      <p:sp>
        <p:nvSpPr>
          <p:cNvPr id="12" name="TextBox 11">
            <a:extLst>
              <a:ext uri="{FF2B5EF4-FFF2-40B4-BE49-F238E27FC236}">
                <a16:creationId xmlns:a16="http://schemas.microsoft.com/office/drawing/2014/main" id="{FA21EA9B-6C2F-42F7-9A35-E1536C4EF537}"/>
              </a:ext>
            </a:extLst>
          </p:cNvPr>
          <p:cNvSpPr txBox="1"/>
          <p:nvPr/>
        </p:nvSpPr>
        <p:spPr>
          <a:xfrm>
            <a:off x="1375672" y="5131655"/>
            <a:ext cx="925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494642"/>
                </a:solidFill>
                <a:effectLst/>
                <a:uLnTx/>
                <a:uFillTx/>
                <a:latin typeface="Arial" panose="020B0604020202020204"/>
                <a:ea typeface="+mn-ea"/>
                <a:cs typeface="+mn-cs"/>
              </a:rPr>
              <a:t>Sources:</a:t>
            </a:r>
            <a:r>
              <a:rPr kumimoji="0" lang="en-AU" sz="900" b="0" i="0" u="none" strike="noStrike" kern="1200" cap="none" spc="0" normalizeH="0" baseline="0" noProof="0" dirty="0">
                <a:ln>
                  <a:noFill/>
                </a:ln>
                <a:solidFill>
                  <a:srgbClr val="494642"/>
                </a:solidFill>
                <a:effectLst/>
                <a:uLnTx/>
                <a:uFillTx/>
                <a:latin typeface="Arial" panose="020B0604020202020204"/>
                <a:ea typeface="+mn-ea"/>
                <a:cs typeface="+mn-cs"/>
              </a:rPr>
              <a:t> US Federal Reserve, Bank of England, European Central Bank, Bank of Canada, Reserve Bank of NZ, People Bank of China, Bank of Japan, Reserve Bank of Australia.</a:t>
            </a:r>
            <a:br>
              <a:rPr kumimoji="0" lang="en-AU" sz="900" b="0" i="0" u="none" strike="noStrike" kern="1200" cap="none" spc="0" normalizeH="0" baseline="0" noProof="0" dirty="0">
                <a:ln>
                  <a:noFill/>
                </a:ln>
                <a:solidFill>
                  <a:srgbClr val="494642"/>
                </a:solidFill>
                <a:effectLst/>
                <a:uLnTx/>
                <a:uFillTx/>
                <a:latin typeface="Arial" panose="020B0604020202020204"/>
                <a:ea typeface="+mn-ea"/>
                <a:cs typeface="+mn-cs"/>
              </a:rPr>
            </a:br>
            <a:r>
              <a:rPr kumimoji="0" lang="en-AU" sz="900" b="0" i="0" u="none" strike="noStrike" kern="1200" cap="none" spc="0" normalizeH="0" baseline="0" noProof="0" dirty="0">
                <a:ln>
                  <a:noFill/>
                </a:ln>
                <a:solidFill>
                  <a:srgbClr val="494642"/>
                </a:solidFill>
                <a:effectLst/>
                <a:uLnTx/>
                <a:uFillTx/>
                <a:latin typeface="Arial" panose="020B0604020202020204"/>
                <a:ea typeface="+mn-ea"/>
                <a:cs typeface="+mn-cs"/>
              </a:rPr>
              <a:t> </a:t>
            </a:r>
            <a:endParaRPr kumimoji="0" lang="en-AU" sz="9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4202437"/>
      </p:ext>
    </p:extLst>
  </p:cSld>
  <p:clrMapOvr>
    <a:masterClrMapping/>
  </p:clrMapOvr>
</p:sld>
</file>

<file path=ppt/theme/theme1.xml><?xml version="1.0" encoding="utf-8"?>
<a:theme xmlns:a="http://schemas.openxmlformats.org/drawingml/2006/main" name="Slide Layouts">
  <a:themeElements>
    <a:clrScheme name="MLC PPT">
      <a:dk1>
        <a:sysClr val="windowText" lastClr="000000"/>
      </a:dk1>
      <a:lt1>
        <a:sysClr val="window" lastClr="FFFFFF"/>
      </a:lt1>
      <a:dk2>
        <a:srgbClr val="60003A"/>
      </a:dk2>
      <a:lt2>
        <a:srgbClr val="E40571"/>
      </a:lt2>
      <a:accent1>
        <a:srgbClr val="D86018"/>
      </a:accent1>
      <a:accent2>
        <a:srgbClr val="81312F"/>
      </a:accent2>
      <a:accent3>
        <a:srgbClr val="473F3A"/>
      </a:accent3>
      <a:accent4>
        <a:srgbClr val="161818"/>
      </a:accent4>
      <a:accent5>
        <a:srgbClr val="01838C"/>
      </a:accent5>
      <a:accent6>
        <a:srgbClr val="004651"/>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LC_AM_PPT_16x9" id="{B31C087E-3262-D04B-B0E3-DC361036EC21}" vid="{EFF4D2B6-EA25-9646-9075-C5F3362747B7}"/>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s">
  <a:themeElements>
    <a:clrScheme name="MLC PPT">
      <a:dk1>
        <a:sysClr val="windowText" lastClr="000000"/>
      </a:dk1>
      <a:lt1>
        <a:sysClr val="window" lastClr="FFFFFF"/>
      </a:lt1>
      <a:dk2>
        <a:srgbClr val="60003A"/>
      </a:dk2>
      <a:lt2>
        <a:srgbClr val="E40571"/>
      </a:lt2>
      <a:accent1>
        <a:srgbClr val="D86018"/>
      </a:accent1>
      <a:accent2>
        <a:srgbClr val="81312F"/>
      </a:accent2>
      <a:accent3>
        <a:srgbClr val="473F3A"/>
      </a:accent3>
      <a:accent4>
        <a:srgbClr val="161818"/>
      </a:accent4>
      <a:accent5>
        <a:srgbClr val="01838C"/>
      </a:accent5>
      <a:accent6>
        <a:srgbClr val="004651"/>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LC_AM_PPT_16x9" id="{B31C087E-3262-D04B-B0E3-DC361036EC21}" vid="{75A2C6A5-5F7D-E04A-A522-80C333743238}"/>
    </a:ext>
  </a:extLst>
</a:theme>
</file>

<file path=ppt/theme/theme3.xml><?xml version="1.0" encoding="utf-8"?>
<a:theme xmlns:a="http://schemas.openxmlformats.org/drawingml/2006/main" name="Contents Slides">
  <a:themeElements>
    <a:clrScheme name="MLC PPT">
      <a:dk1>
        <a:sysClr val="windowText" lastClr="000000"/>
      </a:dk1>
      <a:lt1>
        <a:sysClr val="window" lastClr="FFFFFF"/>
      </a:lt1>
      <a:dk2>
        <a:srgbClr val="60003A"/>
      </a:dk2>
      <a:lt2>
        <a:srgbClr val="E40571"/>
      </a:lt2>
      <a:accent1>
        <a:srgbClr val="D86018"/>
      </a:accent1>
      <a:accent2>
        <a:srgbClr val="81312F"/>
      </a:accent2>
      <a:accent3>
        <a:srgbClr val="473F3A"/>
      </a:accent3>
      <a:accent4>
        <a:srgbClr val="161818"/>
      </a:accent4>
      <a:accent5>
        <a:srgbClr val="01838C"/>
      </a:accent5>
      <a:accent6>
        <a:srgbClr val="004651"/>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LC_AM_PPT_16x9" id="{B31C087E-3262-D04B-B0E3-DC361036EC21}" vid="{3D68D439-D31B-7346-B6C2-96D4096C8994}"/>
    </a:ext>
  </a:extLst>
</a:theme>
</file>

<file path=ppt/theme/theme4.xml><?xml version="1.0" encoding="utf-8"?>
<a:theme xmlns:a="http://schemas.openxmlformats.org/drawingml/2006/main" name="Divider or End Slides">
  <a:themeElements>
    <a:clrScheme name="MLC PPT">
      <a:dk1>
        <a:sysClr val="windowText" lastClr="000000"/>
      </a:dk1>
      <a:lt1>
        <a:sysClr val="window" lastClr="FFFFFF"/>
      </a:lt1>
      <a:dk2>
        <a:srgbClr val="60003A"/>
      </a:dk2>
      <a:lt2>
        <a:srgbClr val="E40571"/>
      </a:lt2>
      <a:accent1>
        <a:srgbClr val="D86018"/>
      </a:accent1>
      <a:accent2>
        <a:srgbClr val="81312F"/>
      </a:accent2>
      <a:accent3>
        <a:srgbClr val="473F3A"/>
      </a:accent3>
      <a:accent4>
        <a:srgbClr val="161818"/>
      </a:accent4>
      <a:accent5>
        <a:srgbClr val="01838C"/>
      </a:accent5>
      <a:accent6>
        <a:srgbClr val="004651"/>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LC_AM_PPT_16x9" id="{B31C087E-3262-D04B-B0E3-DC361036EC21}" vid="{5A5D7E41-1580-6E49-BC6C-BAEC94275AB8}"/>
    </a:ext>
  </a:extLst>
</a:theme>
</file>

<file path=ppt/theme/theme5.xml><?xml version="1.0" encoding="utf-8"?>
<a:theme xmlns:a="http://schemas.openxmlformats.org/drawingml/2006/main" name="1_Divider or End Slides">
  <a:themeElements>
    <a:clrScheme name="MLC PPT">
      <a:dk1>
        <a:sysClr val="windowText" lastClr="000000"/>
      </a:dk1>
      <a:lt1>
        <a:sysClr val="window" lastClr="FFFFFF"/>
      </a:lt1>
      <a:dk2>
        <a:srgbClr val="60003A"/>
      </a:dk2>
      <a:lt2>
        <a:srgbClr val="E40571"/>
      </a:lt2>
      <a:accent1>
        <a:srgbClr val="D86018"/>
      </a:accent1>
      <a:accent2>
        <a:srgbClr val="81312F"/>
      </a:accent2>
      <a:accent3>
        <a:srgbClr val="473F3A"/>
      </a:accent3>
      <a:accent4>
        <a:srgbClr val="161818"/>
      </a:accent4>
      <a:accent5>
        <a:srgbClr val="01838C"/>
      </a:accent5>
      <a:accent6>
        <a:srgbClr val="004651"/>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LC_Premium_Tone_Nov19_PPT_16x9" id="{F7A8D8E8-46B9-6943-BC93-A2128DFA4823}" vid="{40C7FB60-EBB6-B943-AC63-380AA248A116}"/>
    </a:ext>
  </a:extLst>
</a:theme>
</file>

<file path=ppt/theme/theme6.xml><?xml version="1.0" encoding="utf-8"?>
<a:theme xmlns:a="http://schemas.openxmlformats.org/drawingml/2006/main" name="1_Slide Layouts">
  <a:themeElements>
    <a:clrScheme name="MLC PPT">
      <a:dk1>
        <a:sysClr val="windowText" lastClr="000000"/>
      </a:dk1>
      <a:lt1>
        <a:sysClr val="window" lastClr="FFFFFF"/>
      </a:lt1>
      <a:dk2>
        <a:srgbClr val="60003A"/>
      </a:dk2>
      <a:lt2>
        <a:srgbClr val="E40571"/>
      </a:lt2>
      <a:accent1>
        <a:srgbClr val="D86018"/>
      </a:accent1>
      <a:accent2>
        <a:srgbClr val="81312F"/>
      </a:accent2>
      <a:accent3>
        <a:srgbClr val="473F3A"/>
      </a:accent3>
      <a:accent4>
        <a:srgbClr val="161818"/>
      </a:accent4>
      <a:accent5>
        <a:srgbClr val="01838C"/>
      </a:accent5>
      <a:accent6>
        <a:srgbClr val="004651"/>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LC_AM_PPT_16x9" id="{B31C087E-3262-D04B-B0E3-DC361036EC21}" vid="{EFF4D2B6-EA25-9646-9075-C5F3362747B7}"/>
    </a:ext>
  </a:extLst>
</a:theme>
</file>

<file path=ppt/theme/theme7.xml><?xml version="1.0" encoding="utf-8"?>
<a:theme xmlns:a="http://schemas.openxmlformats.org/drawingml/2006/main" name="2_Slide Layouts">
  <a:themeElements>
    <a:clrScheme name="MLC PPT">
      <a:dk1>
        <a:sysClr val="windowText" lastClr="000000"/>
      </a:dk1>
      <a:lt1>
        <a:sysClr val="window" lastClr="FFFFFF"/>
      </a:lt1>
      <a:dk2>
        <a:srgbClr val="60003A"/>
      </a:dk2>
      <a:lt2>
        <a:srgbClr val="E40571"/>
      </a:lt2>
      <a:accent1>
        <a:srgbClr val="D86018"/>
      </a:accent1>
      <a:accent2>
        <a:srgbClr val="81312F"/>
      </a:accent2>
      <a:accent3>
        <a:srgbClr val="473F3A"/>
      </a:accent3>
      <a:accent4>
        <a:srgbClr val="161818"/>
      </a:accent4>
      <a:accent5>
        <a:srgbClr val="01838C"/>
      </a:accent5>
      <a:accent6>
        <a:srgbClr val="004651"/>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LC_Core_Tone_PPT_16x9" id="{CC9CC660-29D9-594E-B329-9CBBB05C1E44}" vid="{A72AC07D-AC56-7346-8758-3D10773B546E}"/>
    </a:ext>
  </a:extLst>
</a:theme>
</file>

<file path=ppt/theme/theme8.xml><?xml version="1.0" encoding="utf-8"?>
<a:theme xmlns:a="http://schemas.openxmlformats.org/drawingml/2006/main" name="2_Divider or End Slides">
  <a:themeElements>
    <a:clrScheme name="MLC PPT">
      <a:dk1>
        <a:sysClr val="windowText" lastClr="000000"/>
      </a:dk1>
      <a:lt1>
        <a:sysClr val="window" lastClr="FFFFFF"/>
      </a:lt1>
      <a:dk2>
        <a:srgbClr val="60003A"/>
      </a:dk2>
      <a:lt2>
        <a:srgbClr val="E40571"/>
      </a:lt2>
      <a:accent1>
        <a:srgbClr val="D86018"/>
      </a:accent1>
      <a:accent2>
        <a:srgbClr val="81312F"/>
      </a:accent2>
      <a:accent3>
        <a:srgbClr val="473F3A"/>
      </a:accent3>
      <a:accent4>
        <a:srgbClr val="161818"/>
      </a:accent4>
      <a:accent5>
        <a:srgbClr val="01838C"/>
      </a:accent5>
      <a:accent6>
        <a:srgbClr val="004651"/>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LC_AM_PPT_16x9" id="{B31C087E-3262-D04B-B0E3-DC361036EC21}" vid="{5A5D7E41-1580-6E49-BC6C-BAEC94275AB8}"/>
    </a:ext>
  </a:extLst>
</a:theme>
</file>

<file path=ppt/theme/theme9.xml><?xml version="1.0" encoding="utf-8"?>
<a:theme xmlns:a="http://schemas.openxmlformats.org/drawingml/2006/main" name="Office Theme">
  <a:themeElements>
    <a:clrScheme name="MLC 2024">
      <a:dk1>
        <a:srgbClr val="000000"/>
      </a:dk1>
      <a:lt1>
        <a:srgbClr val="FFFFFF"/>
      </a:lt1>
      <a:dk2>
        <a:srgbClr val="6D7676"/>
      </a:dk2>
      <a:lt2>
        <a:srgbClr val="ECF1F1"/>
      </a:lt2>
      <a:accent1>
        <a:srgbClr val="FEAD1E"/>
      </a:accent1>
      <a:accent2>
        <a:srgbClr val="D34500"/>
      </a:accent2>
      <a:accent3>
        <a:srgbClr val="831600"/>
      </a:accent3>
      <a:accent4>
        <a:srgbClr val="FF66C6"/>
      </a:accent4>
      <a:accent5>
        <a:srgbClr val="33D2D3"/>
      </a:accent5>
      <a:accent6>
        <a:srgbClr val="B1DF45"/>
      </a:accent6>
      <a:hlink>
        <a:srgbClr val="D34500"/>
      </a:hlink>
      <a:folHlink>
        <a:srgbClr val="8316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LC">
    <a:dk1>
      <a:sysClr val="windowText" lastClr="000000"/>
    </a:dk1>
    <a:lt1>
      <a:sysClr val="window" lastClr="FFFFFF"/>
    </a:lt1>
    <a:dk2>
      <a:srgbClr val="D7D2CB"/>
    </a:dk2>
    <a:lt2>
      <a:srgbClr val="4D4542"/>
    </a:lt2>
    <a:accent1>
      <a:srgbClr val="CE0058"/>
    </a:accent1>
    <a:accent2>
      <a:srgbClr val="672146"/>
    </a:accent2>
    <a:accent3>
      <a:srgbClr val="D86018"/>
    </a:accent3>
    <a:accent4>
      <a:srgbClr val="81312F"/>
    </a:accent4>
    <a:accent5>
      <a:srgbClr val="00B0B9"/>
    </a:accent5>
    <a:accent6>
      <a:srgbClr val="004F59"/>
    </a:accent6>
    <a:hlink>
      <a:srgbClr val="D86018"/>
    </a:hlink>
    <a:folHlink>
      <a:srgbClr val="4D454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MLC_AM_PPT_16x9</Template>
  <TotalTime>0</TotalTime>
  <Words>13957</Words>
  <Application>Microsoft Office PowerPoint</Application>
  <PresentationFormat>Widescreen</PresentationFormat>
  <Paragraphs>2917</Paragraphs>
  <Slides>60</Slides>
  <Notes>26</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60</vt:i4>
      </vt:variant>
    </vt:vector>
  </HeadingPairs>
  <TitlesOfParts>
    <vt:vector size="78" baseType="lpstr">
      <vt:lpstr>Arial</vt:lpstr>
      <vt:lpstr>Calibri</vt:lpstr>
      <vt:lpstr>Charlie Std Med</vt:lpstr>
      <vt:lpstr>Charlie Std Reg</vt:lpstr>
      <vt:lpstr>Georgia</vt:lpstr>
      <vt:lpstr>HelveticaNeueLT Std</vt:lpstr>
      <vt:lpstr>Open Sans</vt:lpstr>
      <vt:lpstr>Symbol</vt:lpstr>
      <vt:lpstr>Wingdings</vt:lpstr>
      <vt:lpstr>Slide Layouts</vt:lpstr>
      <vt:lpstr>Title Slides</vt:lpstr>
      <vt:lpstr>Contents Slides</vt:lpstr>
      <vt:lpstr>Divider or End Slides</vt:lpstr>
      <vt:lpstr>1_Divider or End Slides</vt:lpstr>
      <vt:lpstr>1_Slide Layouts</vt:lpstr>
      <vt:lpstr>2_Slide Layouts</vt:lpstr>
      <vt:lpstr>2_Divider or End Slides</vt:lpstr>
      <vt:lpstr>Office Theme</vt:lpstr>
      <vt:lpstr>Investment update</vt:lpstr>
      <vt:lpstr>Important information Data as at 31 March 2025 unless otherwise stated.</vt:lpstr>
      <vt:lpstr>Contents</vt:lpstr>
      <vt:lpstr>Market update</vt:lpstr>
      <vt:lpstr>Investment market themes Tariff talk subdues share markets and the RBA finally cuts  </vt:lpstr>
      <vt:lpstr>Asset class returns To 31 March 2025 </vt:lpstr>
      <vt:lpstr>Volatility returns March quarter changes the status quo</vt:lpstr>
      <vt:lpstr>Consumer Staples and Health Care Playing a defensive role   </vt:lpstr>
      <vt:lpstr>PowerPoint Presentation</vt:lpstr>
      <vt:lpstr>PowerPoint Presentation</vt:lpstr>
      <vt:lpstr>PowerPoint Presentation</vt:lpstr>
      <vt:lpstr>PowerPoint Presentation</vt:lpstr>
      <vt:lpstr>PowerPoint Presentation</vt:lpstr>
      <vt:lpstr>Manufacturing: someone’s American dream Just not mine…  </vt:lpstr>
      <vt:lpstr>Portfolio positioning</vt:lpstr>
      <vt:lpstr>PowerPoint Presentation</vt:lpstr>
      <vt:lpstr>MLC Index Plus – Balanced</vt:lpstr>
      <vt:lpstr>MLC MultiSeries – 70</vt:lpstr>
      <vt:lpstr>MLC MultiActive – Balanced</vt:lpstr>
      <vt:lpstr>MLC Wholesale Horizon 4 Balanced Portfolio</vt:lpstr>
      <vt:lpstr>MLC Real Return – Assertive</vt:lpstr>
      <vt:lpstr>MLC Value Balanced 70 SMA</vt:lpstr>
      <vt:lpstr>MLC Premium Balanced 70 SMA</vt:lpstr>
      <vt:lpstr>Performance</vt:lpstr>
      <vt:lpstr>MLC MultiActive Absolute returns</vt:lpstr>
      <vt:lpstr>MLC MultiSeries, MLC Index Plus, MLC Real Return Absolute returns</vt:lpstr>
      <vt:lpstr>MLC Horizon, MLC Inflation Plus Absolute returns</vt:lpstr>
      <vt:lpstr>MasterKey Super Fundamentals Absolute returns (net of fees and tax)</vt:lpstr>
      <vt:lpstr>MLC Managed Account Strategies Absolute returns</vt:lpstr>
      <vt:lpstr>MLC MultiActive Returns relative to peers in Morningstar survey</vt:lpstr>
      <vt:lpstr>MLC MultiSeries, MLC Index Plus Returns relative to peers in Morningstar survey</vt:lpstr>
      <vt:lpstr>MLC Wholesale Horizon Returns relative to peers in Morningstar survey</vt:lpstr>
      <vt:lpstr>MLC MasterKey Super Fundamentals Returns relative to peers in SuperRatings survey</vt:lpstr>
      <vt:lpstr>Fund &amp; SMA Dashboards</vt:lpstr>
      <vt:lpstr>Index Plus Balanced Dashboard</vt:lpstr>
      <vt:lpstr>MultiSeries 70 Dashboard</vt:lpstr>
      <vt:lpstr>MultiActive Balanced Dashboard</vt:lpstr>
      <vt:lpstr>Wholesale Horizon 4 Dashboard</vt:lpstr>
      <vt:lpstr>Real Return Assertive Dashboard</vt:lpstr>
      <vt:lpstr>Value Balanced 70 Dashboard</vt:lpstr>
      <vt:lpstr>Premium Balanced 70 Dashboard</vt:lpstr>
      <vt:lpstr>Research ratings &amp; awards</vt:lpstr>
      <vt:lpstr>Investment excellence – Awards and ratings 2023/24</vt:lpstr>
      <vt:lpstr>PowerPoint Presentation</vt:lpstr>
      <vt:lpstr>Where to find client tools</vt:lpstr>
      <vt:lpstr>Ongoing support, reporting and insights  </vt:lpstr>
      <vt:lpstr>Appendix</vt:lpstr>
      <vt:lpstr>MLC Wholesale Inflation Plus Conservative Portfolio</vt:lpstr>
      <vt:lpstr>MLC Real Return Moderate</vt:lpstr>
      <vt:lpstr>MasterKey Super Fundamentals - MLC Flexible Moderate Portfolio</vt:lpstr>
      <vt:lpstr>MasterKey Super Fundamentals - MLC Flexible Assertive Portfolio</vt:lpstr>
      <vt:lpstr>MLC Wholesale Horizon 2 Income</vt:lpstr>
      <vt:lpstr>MLC Wholesale Horizon 3 Conservative Growth</vt:lpstr>
      <vt:lpstr>MLC Wholesale Horizon 5 Growth</vt:lpstr>
      <vt:lpstr>MLC MultiActive – High Growth</vt:lpstr>
      <vt:lpstr>MasterKey Super Fundamentals - MLC Conservative Balanced</vt:lpstr>
      <vt:lpstr>MasterKey Super Fundamentals - MLC Balanced</vt:lpstr>
      <vt:lpstr>MasterKey Super Fundamentals - MLC Growth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2020-09-16T07:25:10Z</dcterms:created>
  <dcterms:modified xsi:type="dcterms:W3CDTF">2025-04-28T01:17:16Z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00d377c-712a-4212-ac8f-67d0339a635d_Enabled">
    <vt:lpwstr>true</vt:lpwstr>
  </property>
  <property fmtid="{D5CDD505-2E9C-101B-9397-08002B2CF9AE}" pid="3" name="MSIP_Label_b00d377c-712a-4212-ac8f-67d0339a635d_SetDate">
    <vt:lpwstr>2020-10-21T02:52:14Z</vt:lpwstr>
  </property>
  <property fmtid="{D5CDD505-2E9C-101B-9397-08002B2CF9AE}" pid="4" name="MSIP_Label_b00d377c-712a-4212-ac8f-67d0339a635d_Method">
    <vt:lpwstr>Privileged</vt:lpwstr>
  </property>
  <property fmtid="{D5CDD505-2E9C-101B-9397-08002B2CF9AE}" pid="5" name="MSIP_Label_b00d377c-712a-4212-ac8f-67d0339a635d_Name">
    <vt:lpwstr>b00d377c-712a-4212-ac8f-67d0339a635d</vt:lpwstr>
  </property>
  <property fmtid="{D5CDD505-2E9C-101B-9397-08002B2CF9AE}" pid="6" name="MSIP_Label_b00d377c-712a-4212-ac8f-67d0339a635d_SiteId">
    <vt:lpwstr>48d6943f-580e-40b1-a0e1-c07fa3707873</vt:lpwstr>
  </property>
  <property fmtid="{D5CDD505-2E9C-101B-9397-08002B2CF9AE}" pid="7" name="MSIP_Label_b00d377c-712a-4212-ac8f-67d0339a635d_ActionId">
    <vt:lpwstr>f46971ec-ba93-4424-8eb2-0000a5c8cfe1</vt:lpwstr>
  </property>
  <property fmtid="{D5CDD505-2E9C-101B-9397-08002B2CF9AE}" pid="8" name="MSIP_Label_b00d377c-712a-4212-ac8f-67d0339a635d_ContentBits">
    <vt:lpwstr>0</vt:lpwstr>
  </property>
</Properties>
</file>