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7"/>
  </p:notesMasterIdLst>
  <p:sldIdLst>
    <p:sldId id="271" r:id="rId9"/>
    <p:sldId id="327" r:id="rId10"/>
    <p:sldId id="2086" r:id="rId11"/>
    <p:sldId id="2087" r:id="rId12"/>
    <p:sldId id="2075" r:id="rId13"/>
    <p:sldId id="2089" r:id="rId14"/>
    <p:sldId id="2088" r:id="rId15"/>
    <p:sldId id="4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87"/>
            <p14:sldId id="2075"/>
            <p14:sldId id="2089"/>
            <p14:sldId id="2088"/>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181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92" autoAdjust="0"/>
  </p:normalViewPr>
  <p:slideViewPr>
    <p:cSldViewPr snapToGrid="0">
      <p:cViewPr varScale="1">
        <p:scale>
          <a:sx n="75" d="100"/>
          <a:sy n="75" d="100"/>
        </p:scale>
        <p:origin x="931" y="53"/>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077668\AppData\Local\Microsoft\Windows\INetCache\Content.Outlook\PI51QAK1\Charts%20for%20Property%20Sector%20Deep%20Dive%20-%20as%20at%2031st%20March%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AU" b="1" dirty="0">
                <a:solidFill>
                  <a:schemeClr val="tx1"/>
                </a:solidFill>
              </a:rPr>
              <a:t>Rolling 12 Month Excess Returns</a:t>
            </a:r>
          </a:p>
        </c:rich>
      </c:tx>
      <c:layout>
        <c:manualLayout>
          <c:xMode val="edge"/>
          <c:yMode val="edge"/>
          <c:x val="0.21956237793508138"/>
          <c:y val="6.441223832528180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319746419870069E-2"/>
          <c:y val="8.1647178444331489E-2"/>
          <c:w val="0.92333679048378248"/>
          <c:h val="0.74174402576902088"/>
        </c:manualLayout>
      </c:layout>
      <c:lineChart>
        <c:grouping val="standard"/>
        <c:varyColors val="0"/>
        <c:ser>
          <c:idx val="0"/>
          <c:order val="0"/>
          <c:tx>
            <c:strRef>
              <c:f>'Manager Excess Returns'!$C$3</c:f>
              <c:strCache>
                <c:ptCount val="1"/>
                <c:pt idx="0">
                  <c:v>Resolution Capital</c:v>
                </c:pt>
              </c:strCache>
            </c:strRef>
          </c:tx>
          <c:spPr>
            <a:ln w="28575" cap="rnd">
              <a:solidFill>
                <a:schemeClr val="tx2"/>
              </a:solidFill>
              <a:round/>
            </a:ln>
            <a:effectLst/>
          </c:spPr>
          <c:marker>
            <c:symbol val="none"/>
          </c:marker>
          <c:cat>
            <c:numRef>
              <c:f>'Manager Excess Returns'!$B$79:$B$163</c:f>
              <c:numCache>
                <c:formatCode>mmm\-yy</c:formatCode>
                <c:ptCount val="85"/>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c:v>43405</c:v>
                </c:pt>
                <c:pt idx="57">
                  <c:v>43435</c:v>
                </c:pt>
                <c:pt idx="58">
                  <c:v>43466</c:v>
                </c:pt>
                <c:pt idx="59">
                  <c:v>43497</c:v>
                </c:pt>
                <c:pt idx="60">
                  <c:v>43525</c:v>
                </c:pt>
                <c:pt idx="61">
                  <c:v>43556</c:v>
                </c:pt>
                <c:pt idx="62">
                  <c:v>43586</c:v>
                </c:pt>
                <c:pt idx="63">
                  <c:v>43617</c:v>
                </c:pt>
                <c:pt idx="64">
                  <c:v>43647</c:v>
                </c:pt>
                <c:pt idx="65">
                  <c:v>43678</c:v>
                </c:pt>
                <c:pt idx="66">
                  <c:v>43709</c:v>
                </c:pt>
                <c:pt idx="67">
                  <c:v>43739</c:v>
                </c:pt>
                <c:pt idx="68">
                  <c:v>43770</c:v>
                </c:pt>
                <c:pt idx="69">
                  <c:v>43800</c:v>
                </c:pt>
                <c:pt idx="70">
                  <c:v>43831</c:v>
                </c:pt>
                <c:pt idx="71">
                  <c:v>43862</c:v>
                </c:pt>
                <c:pt idx="72">
                  <c:v>43891</c:v>
                </c:pt>
                <c:pt idx="73">
                  <c:v>43922</c:v>
                </c:pt>
                <c:pt idx="74">
                  <c:v>43952</c:v>
                </c:pt>
                <c:pt idx="75">
                  <c:v>43983</c:v>
                </c:pt>
                <c:pt idx="76">
                  <c:v>44013</c:v>
                </c:pt>
                <c:pt idx="77">
                  <c:v>44044</c:v>
                </c:pt>
                <c:pt idx="78">
                  <c:v>44075</c:v>
                </c:pt>
                <c:pt idx="79">
                  <c:v>44105</c:v>
                </c:pt>
                <c:pt idx="80">
                  <c:v>44136</c:v>
                </c:pt>
                <c:pt idx="81">
                  <c:v>44166</c:v>
                </c:pt>
                <c:pt idx="82">
                  <c:v>44197</c:v>
                </c:pt>
                <c:pt idx="83">
                  <c:v>44228</c:v>
                </c:pt>
                <c:pt idx="84">
                  <c:v>44256</c:v>
                </c:pt>
              </c:numCache>
            </c:numRef>
          </c:cat>
          <c:val>
            <c:numRef>
              <c:f>'Manager Excess Returns'!$C$79:$C$163</c:f>
              <c:numCache>
                <c:formatCode>0.00%</c:formatCode>
                <c:ptCount val="85"/>
                <c:pt idx="0">
                  <c:v>5.9576221148195829E-2</c:v>
                </c:pt>
                <c:pt idx="1">
                  <c:v>5.223450048585554E-2</c:v>
                </c:pt>
                <c:pt idx="2">
                  <c:v>3.5761552587718404E-2</c:v>
                </c:pt>
                <c:pt idx="3">
                  <c:v>3.0850745781331179E-2</c:v>
                </c:pt>
                <c:pt idx="4">
                  <c:v>3.1997382862625212E-2</c:v>
                </c:pt>
                <c:pt idx="5">
                  <c:v>2.6224301768854152E-2</c:v>
                </c:pt>
                <c:pt idx="6">
                  <c:v>3.7593025320402429E-2</c:v>
                </c:pt>
                <c:pt idx="7">
                  <c:v>4.5147755166007775E-2</c:v>
                </c:pt>
                <c:pt idx="8">
                  <c:v>4.0517214046646988E-2</c:v>
                </c:pt>
                <c:pt idx="9">
                  <c:v>3.2175526965581902E-2</c:v>
                </c:pt>
                <c:pt idx="10">
                  <c:v>2.6201925468813281E-2</c:v>
                </c:pt>
                <c:pt idx="11">
                  <c:v>3.2776844063241217E-2</c:v>
                </c:pt>
                <c:pt idx="12">
                  <c:v>4.0616879416076168E-2</c:v>
                </c:pt>
                <c:pt idx="13">
                  <c:v>4.575429009109655E-2</c:v>
                </c:pt>
                <c:pt idx="14">
                  <c:v>5.4869365856937247E-2</c:v>
                </c:pt>
                <c:pt idx="15">
                  <c:v>5.7109598330643552E-2</c:v>
                </c:pt>
                <c:pt idx="16">
                  <c:v>6.8258388355465272E-2</c:v>
                </c:pt>
                <c:pt idx="17">
                  <c:v>7.6757226242566867E-2</c:v>
                </c:pt>
                <c:pt idx="18">
                  <c:v>8.2682213599444498E-2</c:v>
                </c:pt>
                <c:pt idx="19">
                  <c:v>6.2931019205236138E-2</c:v>
                </c:pt>
                <c:pt idx="20">
                  <c:v>5.2416142219567696E-2</c:v>
                </c:pt>
                <c:pt idx="21">
                  <c:v>4.9019657256210492E-2</c:v>
                </c:pt>
                <c:pt idx="22">
                  <c:v>4.4341008115402758E-2</c:v>
                </c:pt>
                <c:pt idx="23">
                  <c:v>2.2309524681719095E-2</c:v>
                </c:pt>
                <c:pt idx="24">
                  <c:v>1.8268677883364171E-2</c:v>
                </c:pt>
                <c:pt idx="25">
                  <c:v>1.4670429572033017E-2</c:v>
                </c:pt>
                <c:pt idx="26">
                  <c:v>1.3445552699260732E-2</c:v>
                </c:pt>
                <c:pt idx="27">
                  <c:v>3.035545242288995E-3</c:v>
                </c:pt>
                <c:pt idx="28">
                  <c:v>-7.6466957614136355E-3</c:v>
                </c:pt>
                <c:pt idx="29">
                  <c:v>-7.1700359640016753E-3</c:v>
                </c:pt>
                <c:pt idx="30">
                  <c:v>-2.2580775900524763E-2</c:v>
                </c:pt>
                <c:pt idx="31">
                  <c:v>-1.5862069814329693E-3</c:v>
                </c:pt>
                <c:pt idx="32">
                  <c:v>1.3659949497572876E-2</c:v>
                </c:pt>
                <c:pt idx="33">
                  <c:v>1.1135988372839911E-2</c:v>
                </c:pt>
                <c:pt idx="34">
                  <c:v>1.3666323863368302E-2</c:v>
                </c:pt>
                <c:pt idx="35">
                  <c:v>2.5567137643811133E-2</c:v>
                </c:pt>
                <c:pt idx="36">
                  <c:v>2.2485226457476637E-2</c:v>
                </c:pt>
                <c:pt idx="37">
                  <c:v>3.824587591880535E-2</c:v>
                </c:pt>
                <c:pt idx="38">
                  <c:v>4.1321572539227081E-2</c:v>
                </c:pt>
                <c:pt idx="39">
                  <c:v>4.7765482613043586E-2</c:v>
                </c:pt>
                <c:pt idx="40">
                  <c:v>4.5932265833264596E-2</c:v>
                </c:pt>
                <c:pt idx="41">
                  <c:v>4.9228803114016673E-2</c:v>
                </c:pt>
                <c:pt idx="42">
                  <c:v>5.7508134244382392E-2</c:v>
                </c:pt>
                <c:pt idx="43">
                  <c:v>5.2060785760232653E-2</c:v>
                </c:pt>
                <c:pt idx="44">
                  <c:v>3.6829844565220871E-2</c:v>
                </c:pt>
                <c:pt idx="45">
                  <c:v>4.4490774030104152E-2</c:v>
                </c:pt>
                <c:pt idx="46">
                  <c:v>5.937770661490549E-2</c:v>
                </c:pt>
                <c:pt idx="47">
                  <c:v>5.8030893512199588E-2</c:v>
                </c:pt>
                <c:pt idx="48">
                  <c:v>5.4973254147477668E-2</c:v>
                </c:pt>
                <c:pt idx="49">
                  <c:v>4.7562854774529484E-2</c:v>
                </c:pt>
                <c:pt idx="50">
                  <c:v>2.7328806249163451E-2</c:v>
                </c:pt>
                <c:pt idx="51">
                  <c:v>2.1589016826137897E-2</c:v>
                </c:pt>
                <c:pt idx="52">
                  <c:v>2.3481595096134456E-2</c:v>
                </c:pt>
                <c:pt idx="53">
                  <c:v>1.4818729391341101E-2</c:v>
                </c:pt>
                <c:pt idx="54">
                  <c:v>1.8155162868238151E-2</c:v>
                </c:pt>
                <c:pt idx="55">
                  <c:v>2.4425131665837263E-3</c:v>
                </c:pt>
                <c:pt idx="56">
                  <c:v>7.4879871907183038E-3</c:v>
                </c:pt>
                <c:pt idx="57">
                  <c:v>-4.7510786855295972E-3</c:v>
                </c:pt>
                <c:pt idx="58">
                  <c:v>-9.4214952244484618E-3</c:v>
                </c:pt>
                <c:pt idx="59">
                  <c:v>-1.3563660151638679E-3</c:v>
                </c:pt>
                <c:pt idx="60">
                  <c:v>5.6089780520784949E-4</c:v>
                </c:pt>
                <c:pt idx="61">
                  <c:v>2.6411045170651182E-3</c:v>
                </c:pt>
                <c:pt idx="62">
                  <c:v>2.0476317701828117E-2</c:v>
                </c:pt>
                <c:pt idx="63">
                  <c:v>2.159305970431058E-2</c:v>
                </c:pt>
                <c:pt idx="64">
                  <c:v>2.0969402442713614E-2</c:v>
                </c:pt>
                <c:pt idx="65">
                  <c:v>3.2763315577575503E-2</c:v>
                </c:pt>
                <c:pt idx="66">
                  <c:v>1.9132501543350333E-2</c:v>
                </c:pt>
                <c:pt idx="67">
                  <c:v>3.1453282043021336E-2</c:v>
                </c:pt>
                <c:pt idx="68">
                  <c:v>3.9314776463765355E-2</c:v>
                </c:pt>
                <c:pt idx="69">
                  <c:v>3.6545598215884212E-2</c:v>
                </c:pt>
                <c:pt idx="70">
                  <c:v>5.2259086345683547E-2</c:v>
                </c:pt>
                <c:pt idx="71">
                  <c:v>4.0406715428353834E-2</c:v>
                </c:pt>
                <c:pt idx="72">
                  <c:v>0.11893286010427706</c:v>
                </c:pt>
                <c:pt idx="73">
                  <c:v>0.11117351125510044</c:v>
                </c:pt>
                <c:pt idx="74">
                  <c:v>0.10001871061508338</c:v>
                </c:pt>
                <c:pt idx="75">
                  <c:v>0.10861934218233082</c:v>
                </c:pt>
                <c:pt idx="76">
                  <c:v>0.12491857469728862</c:v>
                </c:pt>
                <c:pt idx="77">
                  <c:v>9.800790506606738E-2</c:v>
                </c:pt>
                <c:pt idx="78">
                  <c:v>0.10037993481171759</c:v>
                </c:pt>
                <c:pt idx="79">
                  <c:v>0.10019007558370785</c:v>
                </c:pt>
                <c:pt idx="80">
                  <c:v>5.2809002788480885E-2</c:v>
                </c:pt>
                <c:pt idx="81">
                  <c:v>5.2823856329225483E-2</c:v>
                </c:pt>
                <c:pt idx="82">
                  <c:v>3.4944219219572137E-2</c:v>
                </c:pt>
                <c:pt idx="83">
                  <c:v>2.0859767283915365E-2</c:v>
                </c:pt>
                <c:pt idx="84">
                  <c:v>-6.3579812286568282E-2</c:v>
                </c:pt>
              </c:numCache>
            </c:numRef>
          </c:val>
          <c:smooth val="0"/>
          <c:extLst>
            <c:ext xmlns:c16="http://schemas.microsoft.com/office/drawing/2014/chart" uri="{C3380CC4-5D6E-409C-BE32-E72D297353CC}">
              <c16:uniqueId val="{00000000-D436-49B3-914A-347F61A3B9B8}"/>
            </c:ext>
          </c:extLst>
        </c:ser>
        <c:ser>
          <c:idx val="1"/>
          <c:order val="1"/>
          <c:tx>
            <c:strRef>
              <c:f>'Manager Excess Returns'!$D$3</c:f>
              <c:strCache>
                <c:ptCount val="1"/>
                <c:pt idx="0">
                  <c:v>Blackrock</c:v>
                </c:pt>
              </c:strCache>
            </c:strRef>
          </c:tx>
          <c:spPr>
            <a:ln w="28575" cap="rnd">
              <a:solidFill>
                <a:schemeClr val="accent1"/>
              </a:solidFill>
              <a:round/>
            </a:ln>
            <a:effectLst/>
          </c:spPr>
          <c:marker>
            <c:symbol val="none"/>
          </c:marker>
          <c:cat>
            <c:numRef>
              <c:f>'Manager Excess Returns'!$B$79:$B$163</c:f>
              <c:numCache>
                <c:formatCode>mmm\-yy</c:formatCode>
                <c:ptCount val="85"/>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c:v>43405</c:v>
                </c:pt>
                <c:pt idx="57">
                  <c:v>43435</c:v>
                </c:pt>
                <c:pt idx="58">
                  <c:v>43466</c:v>
                </c:pt>
                <c:pt idx="59">
                  <c:v>43497</c:v>
                </c:pt>
                <c:pt idx="60">
                  <c:v>43525</c:v>
                </c:pt>
                <c:pt idx="61">
                  <c:v>43556</c:v>
                </c:pt>
                <c:pt idx="62">
                  <c:v>43586</c:v>
                </c:pt>
                <c:pt idx="63">
                  <c:v>43617</c:v>
                </c:pt>
                <c:pt idx="64">
                  <c:v>43647</c:v>
                </c:pt>
                <c:pt idx="65">
                  <c:v>43678</c:v>
                </c:pt>
                <c:pt idx="66">
                  <c:v>43709</c:v>
                </c:pt>
                <c:pt idx="67">
                  <c:v>43739</c:v>
                </c:pt>
                <c:pt idx="68">
                  <c:v>43770</c:v>
                </c:pt>
                <c:pt idx="69">
                  <c:v>43800</c:v>
                </c:pt>
                <c:pt idx="70">
                  <c:v>43831</c:v>
                </c:pt>
                <c:pt idx="71">
                  <c:v>43862</c:v>
                </c:pt>
                <c:pt idx="72">
                  <c:v>43891</c:v>
                </c:pt>
                <c:pt idx="73">
                  <c:v>43922</c:v>
                </c:pt>
                <c:pt idx="74">
                  <c:v>43952</c:v>
                </c:pt>
                <c:pt idx="75">
                  <c:v>43983</c:v>
                </c:pt>
                <c:pt idx="76">
                  <c:v>44013</c:v>
                </c:pt>
                <c:pt idx="77">
                  <c:v>44044</c:v>
                </c:pt>
                <c:pt idx="78">
                  <c:v>44075</c:v>
                </c:pt>
                <c:pt idx="79">
                  <c:v>44105</c:v>
                </c:pt>
                <c:pt idx="80">
                  <c:v>44136</c:v>
                </c:pt>
                <c:pt idx="81">
                  <c:v>44166</c:v>
                </c:pt>
                <c:pt idx="82">
                  <c:v>44197</c:v>
                </c:pt>
                <c:pt idx="83">
                  <c:v>44228</c:v>
                </c:pt>
                <c:pt idx="84">
                  <c:v>44256</c:v>
                </c:pt>
              </c:numCache>
            </c:numRef>
          </c:cat>
          <c:val>
            <c:numRef>
              <c:f>'Manager Excess Returns'!$D$79:$D$163</c:f>
              <c:numCache>
                <c:formatCode>0.00%</c:formatCode>
                <c:ptCount val="85"/>
                <c:pt idx="0">
                  <c:v>3.6680422170591642E-2</c:v>
                </c:pt>
                <c:pt idx="1">
                  <c:v>4.5472185584857772E-2</c:v>
                </c:pt>
                <c:pt idx="2">
                  <c:v>4.0823350230782873E-2</c:v>
                </c:pt>
                <c:pt idx="3">
                  <c:v>4.6073264064014907E-2</c:v>
                </c:pt>
                <c:pt idx="4">
                  <c:v>5.9824951515667246E-2</c:v>
                </c:pt>
                <c:pt idx="5">
                  <c:v>4.9425341577238102E-2</c:v>
                </c:pt>
                <c:pt idx="6">
                  <c:v>5.5636889843641901E-2</c:v>
                </c:pt>
                <c:pt idx="7">
                  <c:v>6.0224024356321015E-2</c:v>
                </c:pt>
                <c:pt idx="8">
                  <c:v>6.0753819852522817E-2</c:v>
                </c:pt>
                <c:pt idx="9">
                  <c:v>6.8295125556314895E-2</c:v>
                </c:pt>
                <c:pt idx="10">
                  <c:v>7.2324752493109656E-2</c:v>
                </c:pt>
                <c:pt idx="11">
                  <c:v>5.636962383517341E-2</c:v>
                </c:pt>
                <c:pt idx="12">
                  <c:v>7.690082356701744E-2</c:v>
                </c:pt>
                <c:pt idx="13">
                  <c:v>7.7161890294646041E-2</c:v>
                </c:pt>
                <c:pt idx="14">
                  <c:v>7.5598427142627989E-2</c:v>
                </c:pt>
                <c:pt idx="15">
                  <c:v>7.354969990817628E-2</c:v>
                </c:pt>
                <c:pt idx="16">
                  <c:v>5.7516954671406717E-2</c:v>
                </c:pt>
                <c:pt idx="17">
                  <c:v>6.7629765999369207E-2</c:v>
                </c:pt>
                <c:pt idx="18">
                  <c:v>6.1198405286615909E-2</c:v>
                </c:pt>
                <c:pt idx="19">
                  <c:v>6.2116085840320023E-2</c:v>
                </c:pt>
                <c:pt idx="20">
                  <c:v>5.8755698986796334E-2</c:v>
                </c:pt>
                <c:pt idx="21">
                  <c:v>4.0223994684136732E-2</c:v>
                </c:pt>
                <c:pt idx="22">
                  <c:v>2.4508749897319548E-2</c:v>
                </c:pt>
                <c:pt idx="23">
                  <c:v>2.8022027005610073E-2</c:v>
                </c:pt>
                <c:pt idx="24">
                  <c:v>1.6591390196190936E-2</c:v>
                </c:pt>
                <c:pt idx="25">
                  <c:v>1.1324608109991363E-2</c:v>
                </c:pt>
                <c:pt idx="26">
                  <c:v>6.8648930399313191E-3</c:v>
                </c:pt>
                <c:pt idx="27">
                  <c:v>-1.43413829113892E-2</c:v>
                </c:pt>
                <c:pt idx="28">
                  <c:v>-9.2286947566757593E-3</c:v>
                </c:pt>
                <c:pt idx="29">
                  <c:v>-2.1317940275895619E-2</c:v>
                </c:pt>
                <c:pt idx="30">
                  <c:v>-2.4111041531355903E-2</c:v>
                </c:pt>
                <c:pt idx="31">
                  <c:v>-1.737508945061661E-2</c:v>
                </c:pt>
                <c:pt idx="32">
                  <c:v>-9.6518244989587387E-3</c:v>
                </c:pt>
                <c:pt idx="33">
                  <c:v>-6.2749196549671815E-3</c:v>
                </c:pt>
                <c:pt idx="34">
                  <c:v>1.3206417273407212E-2</c:v>
                </c:pt>
                <c:pt idx="35">
                  <c:v>7.6052101267762851E-3</c:v>
                </c:pt>
                <c:pt idx="36">
                  <c:v>-2.1507371778946016E-3</c:v>
                </c:pt>
                <c:pt idx="37">
                  <c:v>2.1727133254632047E-3</c:v>
                </c:pt>
                <c:pt idx="38">
                  <c:v>2.0556586513167385E-3</c:v>
                </c:pt>
                <c:pt idx="39">
                  <c:v>2.9260106996418012E-2</c:v>
                </c:pt>
                <c:pt idx="40">
                  <c:v>2.0515823588867388E-2</c:v>
                </c:pt>
                <c:pt idx="41">
                  <c:v>2.7282550541365191E-2</c:v>
                </c:pt>
                <c:pt idx="42">
                  <c:v>2.7300221622596821E-2</c:v>
                </c:pt>
                <c:pt idx="43">
                  <c:v>2.5153441048484382E-2</c:v>
                </c:pt>
                <c:pt idx="44">
                  <c:v>1.4980600719888493E-2</c:v>
                </c:pt>
                <c:pt idx="45">
                  <c:v>3.1506956532675101E-2</c:v>
                </c:pt>
                <c:pt idx="46">
                  <c:v>2.5785884714448981E-2</c:v>
                </c:pt>
                <c:pt idx="47">
                  <c:v>3.520211351617264E-2</c:v>
                </c:pt>
                <c:pt idx="48">
                  <c:v>3.8827119187416548E-2</c:v>
                </c:pt>
                <c:pt idx="49">
                  <c:v>3.6975494350310445E-2</c:v>
                </c:pt>
                <c:pt idx="50">
                  <c:v>3.7430100142320066E-2</c:v>
                </c:pt>
                <c:pt idx="51">
                  <c:v>2.1783152942780992E-2</c:v>
                </c:pt>
                <c:pt idx="52">
                  <c:v>2.7392381046621006E-2</c:v>
                </c:pt>
                <c:pt idx="53">
                  <c:v>3.4881174512844115E-2</c:v>
                </c:pt>
                <c:pt idx="54">
                  <c:v>3.5703009711270717E-2</c:v>
                </c:pt>
                <c:pt idx="55">
                  <c:v>2.102313006500256E-2</c:v>
                </c:pt>
                <c:pt idx="56">
                  <c:v>2.0031596663497409E-2</c:v>
                </c:pt>
                <c:pt idx="57">
                  <c:v>3.384782482910853E-3</c:v>
                </c:pt>
                <c:pt idx="58">
                  <c:v>8.8170369060611709E-3</c:v>
                </c:pt>
                <c:pt idx="59">
                  <c:v>7.0652067760648141E-3</c:v>
                </c:pt>
                <c:pt idx="60">
                  <c:v>1.4786772282628702E-2</c:v>
                </c:pt>
                <c:pt idx="61">
                  <c:v>2.3889291351097963E-2</c:v>
                </c:pt>
                <c:pt idx="62">
                  <c:v>1.9879770495276672E-2</c:v>
                </c:pt>
                <c:pt idx="63">
                  <c:v>2.5643072383902954E-2</c:v>
                </c:pt>
                <c:pt idx="64">
                  <c:v>2.8637622125261775E-2</c:v>
                </c:pt>
                <c:pt idx="65">
                  <c:v>2.1878450875173927E-2</c:v>
                </c:pt>
                <c:pt idx="66">
                  <c:v>1.9314688198935004E-2</c:v>
                </c:pt>
                <c:pt idx="67">
                  <c:v>3.153376766292082E-2</c:v>
                </c:pt>
                <c:pt idx="68">
                  <c:v>3.6389319799765119E-2</c:v>
                </c:pt>
                <c:pt idx="69">
                  <c:v>4.6778723137488765E-2</c:v>
                </c:pt>
                <c:pt idx="70">
                  <c:v>5.3086870378219908E-2</c:v>
                </c:pt>
                <c:pt idx="71">
                  <c:v>5.0525936176376574E-2</c:v>
                </c:pt>
                <c:pt idx="72">
                  <c:v>6.6882918854565876E-2</c:v>
                </c:pt>
                <c:pt idx="73">
                  <c:v>6.7078798132119921E-2</c:v>
                </c:pt>
                <c:pt idx="74">
                  <c:v>8.043938232927883E-2</c:v>
                </c:pt>
                <c:pt idx="75">
                  <c:v>7.7967452176294638E-2</c:v>
                </c:pt>
                <c:pt idx="76">
                  <c:v>8.0213420320031426E-2</c:v>
                </c:pt>
                <c:pt idx="77">
                  <c:v>8.2405213352916395E-2</c:v>
                </c:pt>
                <c:pt idx="78">
                  <c:v>7.7991785919125256E-2</c:v>
                </c:pt>
                <c:pt idx="79">
                  <c:v>7.3075813486253027E-2</c:v>
                </c:pt>
                <c:pt idx="80">
                  <c:v>7.7566597913847679E-2</c:v>
                </c:pt>
                <c:pt idx="81">
                  <c:v>8.0432852618229522E-2</c:v>
                </c:pt>
                <c:pt idx="82">
                  <c:v>7.447529077565318E-2</c:v>
                </c:pt>
                <c:pt idx="83">
                  <c:v>8.0995238613452702E-2</c:v>
                </c:pt>
                <c:pt idx="84">
                  <c:v>6.5663789192447197E-2</c:v>
                </c:pt>
              </c:numCache>
            </c:numRef>
          </c:val>
          <c:smooth val="0"/>
          <c:extLst>
            <c:ext xmlns:c16="http://schemas.microsoft.com/office/drawing/2014/chart" uri="{C3380CC4-5D6E-409C-BE32-E72D297353CC}">
              <c16:uniqueId val="{00000001-D436-49B3-914A-347F61A3B9B8}"/>
            </c:ext>
          </c:extLst>
        </c:ser>
        <c:ser>
          <c:idx val="2"/>
          <c:order val="2"/>
          <c:tx>
            <c:strRef>
              <c:f>'Manager Excess Returns'!$E$3</c:f>
              <c:strCache>
                <c:ptCount val="1"/>
                <c:pt idx="0">
                  <c:v>Presima</c:v>
                </c:pt>
              </c:strCache>
            </c:strRef>
          </c:tx>
          <c:spPr>
            <a:ln w="28575" cap="rnd">
              <a:solidFill>
                <a:schemeClr val="tx1"/>
              </a:solidFill>
              <a:round/>
            </a:ln>
            <a:effectLst/>
          </c:spPr>
          <c:marker>
            <c:symbol val="none"/>
          </c:marker>
          <c:cat>
            <c:numRef>
              <c:f>'Manager Excess Returns'!$B$79:$B$163</c:f>
              <c:numCache>
                <c:formatCode>mmm\-yy</c:formatCode>
                <c:ptCount val="85"/>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42826</c:v>
                </c:pt>
                <c:pt idx="38">
                  <c:v>42856</c:v>
                </c:pt>
                <c:pt idx="39">
                  <c:v>42887</c:v>
                </c:pt>
                <c:pt idx="40">
                  <c:v>42917</c:v>
                </c:pt>
                <c:pt idx="41">
                  <c:v>42948</c:v>
                </c:pt>
                <c:pt idx="42">
                  <c:v>42979</c:v>
                </c:pt>
                <c:pt idx="43">
                  <c:v>43009</c:v>
                </c:pt>
                <c:pt idx="44">
                  <c:v>43040</c:v>
                </c:pt>
                <c:pt idx="45">
                  <c:v>43070</c:v>
                </c:pt>
                <c:pt idx="46">
                  <c:v>43101</c:v>
                </c:pt>
                <c:pt idx="47">
                  <c:v>43132</c:v>
                </c:pt>
                <c:pt idx="48">
                  <c:v>43160</c:v>
                </c:pt>
                <c:pt idx="49">
                  <c:v>43191</c:v>
                </c:pt>
                <c:pt idx="50">
                  <c:v>43221</c:v>
                </c:pt>
                <c:pt idx="51">
                  <c:v>43252</c:v>
                </c:pt>
                <c:pt idx="52">
                  <c:v>43282</c:v>
                </c:pt>
                <c:pt idx="53">
                  <c:v>43313</c:v>
                </c:pt>
                <c:pt idx="54">
                  <c:v>43344</c:v>
                </c:pt>
                <c:pt idx="55">
                  <c:v>43374</c:v>
                </c:pt>
                <c:pt idx="56">
                  <c:v>43405</c:v>
                </c:pt>
                <c:pt idx="57">
                  <c:v>43435</c:v>
                </c:pt>
                <c:pt idx="58">
                  <c:v>43466</c:v>
                </c:pt>
                <c:pt idx="59">
                  <c:v>43497</c:v>
                </c:pt>
                <c:pt idx="60">
                  <c:v>43525</c:v>
                </c:pt>
                <c:pt idx="61">
                  <c:v>43556</c:v>
                </c:pt>
                <c:pt idx="62">
                  <c:v>43586</c:v>
                </c:pt>
                <c:pt idx="63">
                  <c:v>43617</c:v>
                </c:pt>
                <c:pt idx="64">
                  <c:v>43647</c:v>
                </c:pt>
                <c:pt idx="65">
                  <c:v>43678</c:v>
                </c:pt>
                <c:pt idx="66">
                  <c:v>43709</c:v>
                </c:pt>
                <c:pt idx="67">
                  <c:v>43739</c:v>
                </c:pt>
                <c:pt idx="68">
                  <c:v>43770</c:v>
                </c:pt>
                <c:pt idx="69">
                  <c:v>43800</c:v>
                </c:pt>
                <c:pt idx="70">
                  <c:v>43831</c:v>
                </c:pt>
                <c:pt idx="71">
                  <c:v>43862</c:v>
                </c:pt>
                <c:pt idx="72">
                  <c:v>43891</c:v>
                </c:pt>
                <c:pt idx="73">
                  <c:v>43922</c:v>
                </c:pt>
                <c:pt idx="74">
                  <c:v>43952</c:v>
                </c:pt>
                <c:pt idx="75">
                  <c:v>43983</c:v>
                </c:pt>
                <c:pt idx="76">
                  <c:v>44013</c:v>
                </c:pt>
                <c:pt idx="77">
                  <c:v>44044</c:v>
                </c:pt>
                <c:pt idx="78">
                  <c:v>44075</c:v>
                </c:pt>
                <c:pt idx="79">
                  <c:v>44105</c:v>
                </c:pt>
                <c:pt idx="80">
                  <c:v>44136</c:v>
                </c:pt>
                <c:pt idx="81">
                  <c:v>44166</c:v>
                </c:pt>
                <c:pt idx="82">
                  <c:v>44197</c:v>
                </c:pt>
                <c:pt idx="83">
                  <c:v>44228</c:v>
                </c:pt>
                <c:pt idx="84">
                  <c:v>44256</c:v>
                </c:pt>
              </c:numCache>
            </c:numRef>
          </c:cat>
          <c:val>
            <c:numRef>
              <c:f>'Manager Excess Returns'!$E$79:$E$163</c:f>
              <c:numCache>
                <c:formatCode>General</c:formatCode>
                <c:ptCount val="85"/>
                <c:pt idx="14" formatCode="0.00%">
                  <c:v>-6.6750609655605864E-3</c:v>
                </c:pt>
                <c:pt idx="15" formatCode="0.00%">
                  <c:v>-1.3587735924853739E-3</c:v>
                </c:pt>
                <c:pt idx="16" formatCode="0.00%">
                  <c:v>1.943311696806016E-2</c:v>
                </c:pt>
                <c:pt idx="17" formatCode="0.00%">
                  <c:v>2.4055529588103086E-2</c:v>
                </c:pt>
                <c:pt idx="18" formatCode="0.00%">
                  <c:v>3.4940708162386258E-2</c:v>
                </c:pt>
                <c:pt idx="19" formatCode="0.00%">
                  <c:v>4.1870642816760784E-2</c:v>
                </c:pt>
                <c:pt idx="20" formatCode="0.00%">
                  <c:v>5.0234553715108987E-2</c:v>
                </c:pt>
                <c:pt idx="21" formatCode="0.00%">
                  <c:v>4.7788944040138226E-2</c:v>
                </c:pt>
                <c:pt idx="22" formatCode="0.00%">
                  <c:v>4.449198055359882E-2</c:v>
                </c:pt>
                <c:pt idx="23" formatCode="0.00%">
                  <c:v>5.0365791058353704E-2</c:v>
                </c:pt>
                <c:pt idx="24" formatCode="0.00%">
                  <c:v>6.5883250325079468E-2</c:v>
                </c:pt>
                <c:pt idx="25" formatCode="0.00%">
                  <c:v>6.0864539170192078E-2</c:v>
                </c:pt>
                <c:pt idx="26" formatCode="0.00%">
                  <c:v>6.6090900292816945E-2</c:v>
                </c:pt>
                <c:pt idx="27" formatCode="0.00%">
                  <c:v>5.9703672130539953E-2</c:v>
                </c:pt>
                <c:pt idx="28" formatCode="0.00%">
                  <c:v>5.1416757207964903E-2</c:v>
                </c:pt>
                <c:pt idx="29" formatCode="0.00%">
                  <c:v>4.638292524716392E-2</c:v>
                </c:pt>
                <c:pt idx="30" formatCode="0.00%">
                  <c:v>4.4239819264408231E-2</c:v>
                </c:pt>
                <c:pt idx="31" formatCode="0.00%">
                  <c:v>5.1508024220079829E-2</c:v>
                </c:pt>
                <c:pt idx="32" formatCode="0.00%">
                  <c:v>3.9598548425299196E-2</c:v>
                </c:pt>
                <c:pt idx="33" formatCode="0.00%">
                  <c:v>3.7100421944942452E-2</c:v>
                </c:pt>
                <c:pt idx="34" formatCode="0.00%">
                  <c:v>2.7632266298760477E-2</c:v>
                </c:pt>
                <c:pt idx="35" formatCode="0.00%">
                  <c:v>1.6673042495429335E-2</c:v>
                </c:pt>
                <c:pt idx="36" formatCode="0.00%">
                  <c:v>8.1557190259063939E-3</c:v>
                </c:pt>
                <c:pt idx="37" formatCode="0.00%">
                  <c:v>4.1410613662546947E-3</c:v>
                </c:pt>
                <c:pt idx="38" formatCode="0.00%">
                  <c:v>-1.0140901187964291E-2</c:v>
                </c:pt>
                <c:pt idx="39" formatCode="0.00%">
                  <c:v>-2.9448664905607158E-2</c:v>
                </c:pt>
                <c:pt idx="40" formatCode="0.00%">
                  <c:v>-2.3602940965477659E-2</c:v>
                </c:pt>
                <c:pt idx="41" formatCode="0.00%">
                  <c:v>-3.1253053447193535E-2</c:v>
                </c:pt>
                <c:pt idx="42" formatCode="0.00%">
                  <c:v>-3.0416825209719223E-2</c:v>
                </c:pt>
                <c:pt idx="43" formatCode="0.00%">
                  <c:v>-2.5682438766828852E-2</c:v>
                </c:pt>
                <c:pt idx="44" formatCode="0.00%">
                  <c:v>-2.6184673240457035E-2</c:v>
                </c:pt>
                <c:pt idx="45" formatCode="0.00%">
                  <c:v>-2.331274211781742E-2</c:v>
                </c:pt>
                <c:pt idx="46" formatCode="0.00%">
                  <c:v>-2.3782346989593917E-2</c:v>
                </c:pt>
                <c:pt idx="47" formatCode="0.00%">
                  <c:v>-2.3685282214096048E-2</c:v>
                </c:pt>
                <c:pt idx="48" formatCode="0.00%">
                  <c:v>-2.5814930169626327E-2</c:v>
                </c:pt>
                <c:pt idx="49" formatCode="0.00%">
                  <c:v>-2.1170234332009263E-2</c:v>
                </c:pt>
                <c:pt idx="50" formatCode="0.00%">
                  <c:v>-1.7183154092960007E-2</c:v>
                </c:pt>
                <c:pt idx="51" formatCode="0.00%">
                  <c:v>2.0754892897234534E-3</c:v>
                </c:pt>
                <c:pt idx="52" formatCode="0.00%">
                  <c:v>-3.1143726173363806E-3</c:v>
                </c:pt>
                <c:pt idx="53" formatCode="0.00%">
                  <c:v>2.0155731046620495E-3</c:v>
                </c:pt>
                <c:pt idx="54" formatCode="0.00%">
                  <c:v>2.5569138434737848E-3</c:v>
                </c:pt>
                <c:pt idx="55" formatCode="0.00%">
                  <c:v>-1.0729112853122835E-3</c:v>
                </c:pt>
                <c:pt idx="56" formatCode="0.00%">
                  <c:v>-2.376208933100088E-3</c:v>
                </c:pt>
                <c:pt idx="57" formatCode="0.00%">
                  <c:v>-3.4339500363373965E-3</c:v>
                </c:pt>
                <c:pt idx="58" formatCode="0.00%">
                  <c:v>4.8984253671788824E-3</c:v>
                </c:pt>
                <c:pt idx="59" formatCode="0.00%">
                  <c:v>1.142236229788518E-2</c:v>
                </c:pt>
                <c:pt idx="60" formatCode="0.00%">
                  <c:v>1.4411984717327186E-2</c:v>
                </c:pt>
                <c:pt idx="61" formatCode="0.00%">
                  <c:v>7.7968150813367831E-3</c:v>
                </c:pt>
                <c:pt idx="62" formatCode="0.00%">
                  <c:v>5.6741500795447486E-3</c:v>
                </c:pt>
                <c:pt idx="63" formatCode="0.00%">
                  <c:v>3.9615656440543656E-3</c:v>
                </c:pt>
                <c:pt idx="64" formatCode="0.00%">
                  <c:v>4.6127262873836283E-3</c:v>
                </c:pt>
                <c:pt idx="65" formatCode="0.00%">
                  <c:v>3.7873337522200679E-3</c:v>
                </c:pt>
                <c:pt idx="66" formatCode="0.00%">
                  <c:v>5.3767124178383252E-3</c:v>
                </c:pt>
                <c:pt idx="67" formatCode="0.00%">
                  <c:v>-1.5074148188926717E-2</c:v>
                </c:pt>
                <c:pt idx="68" formatCode="0.00%">
                  <c:v>-1.4749172810364808E-2</c:v>
                </c:pt>
                <c:pt idx="69" formatCode="0.00%">
                  <c:v>-2.2244705416756272E-2</c:v>
                </c:pt>
                <c:pt idx="70" formatCode="0.00%">
                  <c:v>-2.2783550779323258E-2</c:v>
                </c:pt>
                <c:pt idx="71" formatCode="0.00%">
                  <c:v>-2.5993296584544856E-2</c:v>
                </c:pt>
                <c:pt idx="72" formatCode="0.00%">
                  <c:v>-2.5933429880029113E-2</c:v>
                </c:pt>
                <c:pt idx="73" formatCode="0.00%">
                  <c:v>-1.3502484341643139E-2</c:v>
                </c:pt>
                <c:pt idx="74" formatCode="0.00%">
                  <c:v>-1.124505880973925E-2</c:v>
                </c:pt>
                <c:pt idx="75" formatCode="0.00%">
                  <c:v>-5.8505175474605764E-3</c:v>
                </c:pt>
                <c:pt idx="76" formatCode="0.00%">
                  <c:v>-1.0985899525904674E-2</c:v>
                </c:pt>
                <c:pt idx="77" formatCode="0.00%">
                  <c:v>-2.2635899470211829E-2</c:v>
                </c:pt>
                <c:pt idx="78" formatCode="0.00%">
                  <c:v>-2.2948486500951049E-2</c:v>
                </c:pt>
                <c:pt idx="79" formatCode="0.00%">
                  <c:v>-8.8221324422801395E-3</c:v>
                </c:pt>
                <c:pt idx="80" formatCode="0.00%">
                  <c:v>-5.5464493333987619E-3</c:v>
                </c:pt>
                <c:pt idx="81" formatCode="0.00%">
                  <c:v>8.9604428578631268E-3</c:v>
                </c:pt>
                <c:pt idx="82" formatCode="0.00%">
                  <c:v>7.5455259811318953E-4</c:v>
                </c:pt>
                <c:pt idx="83" formatCode="0.00%">
                  <c:v>-5.4266746031805813E-3</c:v>
                </c:pt>
                <c:pt idx="84" formatCode="0.00%">
                  <c:v>1.7097931941808087E-2</c:v>
                </c:pt>
              </c:numCache>
            </c:numRef>
          </c:val>
          <c:smooth val="0"/>
          <c:extLst>
            <c:ext xmlns:c16="http://schemas.microsoft.com/office/drawing/2014/chart" uri="{C3380CC4-5D6E-409C-BE32-E72D297353CC}">
              <c16:uniqueId val="{00000002-D436-49B3-914A-347F61A3B9B8}"/>
            </c:ext>
          </c:extLst>
        </c:ser>
        <c:dLbls>
          <c:showLegendKey val="0"/>
          <c:showVal val="0"/>
          <c:showCatName val="0"/>
          <c:showSerName val="0"/>
          <c:showPercent val="0"/>
          <c:showBubbleSize val="0"/>
        </c:dLbls>
        <c:smooth val="0"/>
        <c:axId val="961364024"/>
        <c:axId val="961361072"/>
      </c:lineChart>
      <c:dateAx>
        <c:axId val="9613640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1361072"/>
        <c:crosses val="autoZero"/>
        <c:auto val="1"/>
        <c:lblOffset val="100"/>
        <c:baseTimeUnit val="months"/>
      </c:dateAx>
      <c:valAx>
        <c:axId val="96136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1364024"/>
        <c:crosses val="autoZero"/>
        <c:crossBetween val="between"/>
      </c:valAx>
      <c:spPr>
        <a:noFill/>
        <a:ln>
          <a:noFill/>
        </a:ln>
        <a:effectLst/>
      </c:spPr>
    </c:plotArea>
    <c:legend>
      <c:legendPos val="b"/>
      <c:layout>
        <c:manualLayout>
          <c:xMode val="edge"/>
          <c:yMode val="edge"/>
          <c:x val="0.26397172688287612"/>
          <c:y val="0.94280590371043482"/>
          <c:w val="0.47205636951842994"/>
          <c:h val="5.71940962895652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19/04/2021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30327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5</a:t>
            </a:fld>
            <a:endParaRPr lang="en-AU" dirty="0"/>
          </a:p>
        </p:txBody>
      </p:sp>
    </p:spTree>
    <p:extLst>
      <p:ext uri="{BB962C8B-B14F-4D97-AF65-F5344CB8AC3E}">
        <p14:creationId xmlns:p14="http://schemas.microsoft.com/office/powerpoint/2010/main" val="225110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6</a:t>
            </a:fld>
            <a:endParaRPr lang="en-AU" dirty="0"/>
          </a:p>
        </p:txBody>
      </p:sp>
    </p:spTree>
    <p:extLst>
      <p:ext uri="{BB962C8B-B14F-4D97-AF65-F5344CB8AC3E}">
        <p14:creationId xmlns:p14="http://schemas.microsoft.com/office/powerpoint/2010/main" val="163492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7</a:t>
            </a:fld>
            <a:endParaRPr lang="en-AU" dirty="0"/>
          </a:p>
        </p:txBody>
      </p:sp>
    </p:spTree>
    <p:extLst>
      <p:ext uri="{BB962C8B-B14F-4D97-AF65-F5344CB8AC3E}">
        <p14:creationId xmlns:p14="http://schemas.microsoft.com/office/powerpoint/2010/main" val="170382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8</a:t>
            </a:fld>
            <a:endParaRPr lang="en-AU" dirty="0"/>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19/04/2021</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19/04/2021</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19/04/2021</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19/04/2021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19/04/2021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19/04/2021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19/04/2021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19/04/2021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19/04/2021</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blackrock.com/corporate/insights/blackrock-investment-institute"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800" dirty="0"/>
              <a:t>Changes in MLC’s global REITs strategy</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April 2021</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1178718"/>
            <a:ext cx="10734393" cy="4500563"/>
          </a:xfrm>
        </p:spPr>
        <p:txBody>
          <a:bodyPr/>
          <a:lstStyle/>
          <a:p>
            <a:pPr marL="0" lvl="1" indent="0" defTabSz="457119">
              <a:spcBef>
                <a:spcPts val="1000"/>
              </a:spcBef>
              <a:buNone/>
            </a:pPr>
            <a:r>
              <a:rPr lang="en-AU" sz="1000" dirty="0">
                <a:solidFill>
                  <a:srgbClr val="2C2A29"/>
                </a:solidFill>
              </a:rPr>
              <a:t>This information has been provided for the funds in the table below by Navigator Australia Limited (ABN 45 006 302 987 AFSL 236466),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members of the National Australia Bank Limited (ABN 12 004 044 937, AFSL 230686) group of companies (NAB Group), 105–153 Miller Street, North Sydney 2060. NAB does not guarantee or otherwise accept any liability in respect of any financial product referred to in this document.</a:t>
            </a:r>
          </a:p>
          <a:p>
            <a:pPr marL="0" lvl="1" indent="0" defTabSz="457119">
              <a:spcBef>
                <a:spcPts val="1000"/>
              </a:spcBef>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1000" dirty="0"/>
              <a:t>The following funds are affected by the changes to MLC’s global REITs strategy. These funds appear on MLC’s platforms, in addition to a number of external platforms:</a:t>
            </a:r>
            <a:r>
              <a:rPr lang="en-US" sz="1000" dirty="0"/>
              <a:t>	</a:t>
            </a:r>
          </a:p>
          <a:p>
            <a:pPr marL="0" indent="0" defTabSz="457119">
              <a:buNone/>
            </a:pPr>
            <a:r>
              <a:rPr lang="en-US" sz="1000" dirty="0"/>
              <a:t>MLC Wholesale Global Property Fund 				MLC Global Property Fund			MLC Pre Select Conservative Fund			</a:t>
            </a:r>
          </a:p>
          <a:p>
            <a:pPr marL="0" indent="0">
              <a:spcAft>
                <a:spcPct val="0"/>
              </a:spcAft>
              <a:buNone/>
            </a:pPr>
            <a:r>
              <a:rPr lang="en-US" sz="1000" dirty="0"/>
              <a:t>MLC Wholesale Horizon 2 Income Portfolio		MLC Horizon 2 Capital Stable Portfolio	MLC Pre Select Balanced Fund</a:t>
            </a:r>
          </a:p>
          <a:p>
            <a:pPr marL="0" indent="0">
              <a:spcAft>
                <a:spcPct val="0"/>
              </a:spcAft>
              <a:buNone/>
            </a:pPr>
            <a:r>
              <a:rPr lang="en-US" sz="1000" dirty="0"/>
              <a:t>MLC Wholesale Horizon 3 Conservative Growth Portfolio	MLC Horizon 3 Conservative Growth Portfolio 	MLC Pre Select Growth Fund</a:t>
            </a:r>
          </a:p>
          <a:p>
            <a:pPr marL="0" indent="0">
              <a:spcAft>
                <a:spcPct val="0"/>
              </a:spcAft>
              <a:buNone/>
            </a:pPr>
            <a:r>
              <a:rPr lang="en-US" sz="1000" dirty="0"/>
              <a:t>MLC Wholesale Horizon 4 Balanced Portfolio		MLC Horizon 4 Balanced Portfolio	MLC Pre Select High Growth Fund</a:t>
            </a:r>
          </a:p>
          <a:p>
            <a:pPr marL="0" indent="0">
              <a:spcAft>
                <a:spcPct val="0"/>
              </a:spcAft>
              <a:buNone/>
            </a:pPr>
            <a:r>
              <a:rPr lang="en-US" sz="1000" dirty="0"/>
              <a:t>MLC Wholesale Horizon 5 Growth Portfolio		MLC Horizon 5 Growth Portfolio		MySuper</a:t>
            </a:r>
          </a:p>
          <a:p>
            <a:pPr marL="0" indent="0">
              <a:spcAft>
                <a:spcPct val="0"/>
              </a:spcAft>
              <a:buNone/>
            </a:pPr>
            <a:r>
              <a:rPr lang="en-US" sz="1000" dirty="0"/>
              <a:t>MLC Wholesale Horizon 6 Share Portfolio		MLC Horizon 6 Share Portfolio</a:t>
            </a:r>
          </a:p>
        </p:txBody>
      </p:sp>
      <p:sp>
        <p:nvSpPr>
          <p:cNvPr id="6" name="Footer Placeholder 1">
            <a:extLst>
              <a:ext uri="{FF2B5EF4-FFF2-40B4-BE49-F238E27FC236}">
                <a16:creationId xmlns:a16="http://schemas.microsoft.com/office/drawing/2014/main" id="{06E1DB6C-AAD2-4B5A-BAC7-5D57C1757DCB}"/>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755756" y="5331860"/>
            <a:ext cx="5199709" cy="977262"/>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756423" y="4964985"/>
            <a:ext cx="5199042" cy="356774"/>
          </a:xfrm>
          <a:prstGeom prst="rect">
            <a:avLst/>
          </a:prstGeom>
          <a:solidFill>
            <a:schemeClr val="tx1">
              <a:lumMod val="75000"/>
              <a:lumOff val="25000"/>
            </a:schemeClr>
          </a:solidFill>
        </p:spPr>
        <p:txBody>
          <a:bodyPr wrap="square" rtlCol="0" anchor="ctr">
            <a:noAutofit/>
          </a:bodyPr>
          <a:lstStyle/>
          <a:p>
            <a:r>
              <a:rPr lang="en-AU" sz="1600" b="1" dirty="0">
                <a:solidFill>
                  <a:schemeClr val="bg1"/>
                </a:solidFill>
              </a:rPr>
              <a:t>Client benefit</a:t>
            </a:r>
          </a:p>
        </p:txBody>
      </p:sp>
      <p:sp>
        <p:nvSpPr>
          <p:cNvPr id="23" name="Rectangle 22">
            <a:extLst>
              <a:ext uri="{FF2B5EF4-FFF2-40B4-BE49-F238E27FC236}">
                <a16:creationId xmlns:a16="http://schemas.microsoft.com/office/drawing/2014/main" id="{3C57E184-2422-4A20-9C8F-D5A18E70DD3A}"/>
              </a:ext>
            </a:extLst>
          </p:cNvPr>
          <p:cNvSpPr/>
          <p:nvPr/>
        </p:nvSpPr>
        <p:spPr>
          <a:xfrm>
            <a:off x="758156" y="1823898"/>
            <a:ext cx="5199709" cy="2946352"/>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 and why?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89284" y="1803024"/>
            <a:ext cx="5293933" cy="4506098"/>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989575" y="1983928"/>
            <a:ext cx="4470870" cy="3046988"/>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BlackRock as a global Real Estate Investment Trusts (REITs) manager, and removed Morgan Stanley</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Funds affected are: </a:t>
            </a:r>
          </a:p>
          <a:p>
            <a:pPr marL="742950" lvl="1" indent="-285750">
              <a:spcBef>
                <a:spcPts val="300"/>
              </a:spcBef>
              <a:buClr>
                <a:schemeClr val="accent1">
                  <a:lumMod val="75000"/>
                </a:schemeClr>
              </a:buClr>
              <a:buFont typeface="Courier New" panose="02070309020205020404" pitchFamily="49" charset="0"/>
              <a:buChar char="o"/>
            </a:pPr>
            <a:r>
              <a:rPr lang="en-AU" sz="1400" dirty="0"/>
              <a:t>MLC Global Property Fund </a:t>
            </a:r>
          </a:p>
          <a:p>
            <a:pPr marL="742950" lvl="1" indent="-285750">
              <a:spcBef>
                <a:spcPts val="300"/>
              </a:spcBef>
              <a:buClr>
                <a:schemeClr val="accent1">
                  <a:lumMod val="75000"/>
                </a:schemeClr>
              </a:buClr>
              <a:buFont typeface="Courier New" panose="02070309020205020404" pitchFamily="49" charset="0"/>
              <a:buChar char="o"/>
            </a:pPr>
            <a:r>
              <a:rPr lang="en-AU" sz="1400" dirty="0"/>
              <a:t>MLC Horizon 2 to 6 portfolios</a:t>
            </a:r>
          </a:p>
          <a:p>
            <a:pPr marL="742950" lvl="1" indent="-285750">
              <a:spcBef>
                <a:spcPts val="300"/>
              </a:spcBef>
              <a:buClr>
                <a:schemeClr val="accent1">
                  <a:lumMod val="75000"/>
                </a:schemeClr>
              </a:buClr>
              <a:buFont typeface="Courier New" panose="02070309020205020404" pitchFamily="49" charset="0"/>
              <a:buChar char="o"/>
            </a:pPr>
            <a:r>
              <a:rPr lang="en-AU" sz="1400" dirty="0"/>
              <a:t>MLC Pre Select funds, and </a:t>
            </a:r>
          </a:p>
          <a:p>
            <a:pPr marL="742950" lvl="1" indent="-285750">
              <a:spcBef>
                <a:spcPts val="300"/>
              </a:spcBef>
              <a:buClr>
                <a:schemeClr val="accent1">
                  <a:lumMod val="75000"/>
                </a:schemeClr>
              </a:buClr>
              <a:buFont typeface="Courier New" panose="02070309020205020404" pitchFamily="49" charset="0"/>
              <a:buChar char="o"/>
            </a:pPr>
            <a:r>
              <a:rPr lang="en-AU" sz="1400" dirty="0"/>
              <a:t>MySuper</a:t>
            </a:r>
          </a:p>
          <a:p>
            <a:pPr marL="285750" indent="-285750">
              <a:spcBef>
                <a:spcPts val="600"/>
              </a:spcBef>
              <a:buClr>
                <a:schemeClr val="accent1">
                  <a:lumMod val="75000"/>
                </a:schemeClr>
              </a:buClr>
              <a:buFont typeface="Arial" panose="020B0604020202020204" pitchFamily="34" charset="0"/>
              <a:buChar char="•"/>
            </a:pPr>
            <a:r>
              <a:rPr lang="en-AU" sz="1400" dirty="0"/>
              <a:t>There’s no impact on fees as a result of these changes</a:t>
            </a:r>
          </a:p>
          <a:p>
            <a:pPr>
              <a:spcBef>
                <a:spcPts val="300"/>
              </a:spcBef>
              <a:spcAft>
                <a:spcPts val="300"/>
              </a:spcAft>
              <a:buClr>
                <a:schemeClr val="accent2"/>
              </a:buClr>
            </a:pPr>
            <a:endParaRPr lang="en-AU" sz="800" b="1" dirty="0">
              <a:solidFill>
                <a:schemeClr val="accent2">
                  <a:lumMod val="75000"/>
                </a:schemeClr>
              </a:solidFill>
            </a:endParaRP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58823" y="1457023"/>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9284" y="1457023"/>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470059" y="1983928"/>
            <a:ext cx="4759219" cy="4939814"/>
          </a:xfrm>
          <a:prstGeom prst="rect">
            <a:avLst/>
          </a:prstGeom>
          <a:noFill/>
        </p:spPr>
        <p:txBody>
          <a:bodyPr wrap="square" rtlCol="0">
            <a:spAutoFit/>
          </a:bodyPr>
          <a:lstStyle/>
          <a:p>
            <a:pPr marL="285750" indent="-285750">
              <a:spcBef>
                <a:spcPts val="300"/>
              </a:spcBef>
              <a:spcAft>
                <a:spcPts val="300"/>
              </a:spcAft>
              <a:buClr>
                <a:schemeClr val="accent2"/>
              </a:buClr>
              <a:buFont typeface="Arial" panose="020B0604020202020204" pitchFamily="34" charset="0"/>
              <a:buChar char="•"/>
            </a:pPr>
            <a:r>
              <a:rPr lang="en-AU" sz="1400" dirty="0"/>
              <a:t>BlackRock has </a:t>
            </a:r>
            <a:r>
              <a:rPr lang="en-AU" sz="1400" dirty="0">
                <a:solidFill>
                  <a:schemeClr val="accent2"/>
                </a:solidFill>
              </a:rPr>
              <a:t>demonstrated consistent outperformance</a:t>
            </a:r>
            <a:r>
              <a:rPr lang="en-AU" sz="1400" dirty="0"/>
              <a:t> in global REITs. BlackRock has been managing a small global REITs mandate for us since August 2018, allowing us to closely monitor the REIT team and portfolio</a:t>
            </a:r>
          </a:p>
          <a:p>
            <a:pPr marL="285750" indent="-285750">
              <a:spcBef>
                <a:spcPts val="300"/>
              </a:spcBef>
              <a:spcAft>
                <a:spcPts val="300"/>
              </a:spcAft>
              <a:buClr>
                <a:schemeClr val="accent2"/>
              </a:buClr>
              <a:buFont typeface="Arial" panose="020B0604020202020204" pitchFamily="34" charset="0"/>
              <a:buChar char="•"/>
            </a:pPr>
            <a:r>
              <a:rPr lang="en-AU" sz="1400" dirty="0"/>
              <a:t>We have greater confidence in BlackRock’s ability to </a:t>
            </a:r>
            <a:r>
              <a:rPr lang="en-AU" sz="1400" dirty="0">
                <a:solidFill>
                  <a:schemeClr val="accent2"/>
                </a:solidFill>
              </a:rPr>
              <a:t>consistently</a:t>
            </a:r>
            <a:r>
              <a:rPr lang="en-AU" sz="1400" dirty="0"/>
              <a:t> outperform the market over short time periods</a:t>
            </a:r>
          </a:p>
          <a:p>
            <a:pPr marL="285750" indent="-285750">
              <a:spcBef>
                <a:spcPts val="300"/>
              </a:spcBef>
              <a:spcAft>
                <a:spcPts val="300"/>
              </a:spcAft>
              <a:buClr>
                <a:schemeClr val="accent2"/>
              </a:buClr>
              <a:buFont typeface="Arial" panose="020B0604020202020204" pitchFamily="34" charset="0"/>
              <a:buChar char="•"/>
            </a:pPr>
            <a:r>
              <a:rPr lang="en-AU" sz="1400" dirty="0"/>
              <a:t>While we believe Morgan Stanley has the potential to outperform in the long run:</a:t>
            </a:r>
          </a:p>
          <a:p>
            <a:pPr marL="742950" lvl="1" indent="-285750">
              <a:spcBef>
                <a:spcPts val="300"/>
              </a:spcBef>
              <a:spcAft>
                <a:spcPts val="300"/>
              </a:spcAft>
              <a:buClr>
                <a:schemeClr val="accent2"/>
              </a:buClr>
              <a:buFont typeface="Arial" panose="020B0604020202020204" pitchFamily="34" charset="0"/>
              <a:buChar char="•"/>
            </a:pPr>
            <a:r>
              <a:rPr lang="en-AU" sz="1400" dirty="0"/>
              <a:t>the team’s approach can significantly underperform for extended periods of time. Their volatility is unacceptably high for our global REITs strategy, and</a:t>
            </a:r>
          </a:p>
          <a:p>
            <a:pPr marL="742950" lvl="1" indent="-285750">
              <a:spcBef>
                <a:spcPts val="300"/>
              </a:spcBef>
              <a:spcAft>
                <a:spcPts val="300"/>
              </a:spcAft>
              <a:buClr>
                <a:schemeClr val="accent2"/>
              </a:buClr>
              <a:buFont typeface="Arial" panose="020B0604020202020204" pitchFamily="34" charset="0"/>
              <a:buChar char="•"/>
            </a:pPr>
            <a:r>
              <a:rPr lang="en-AU" sz="1400" dirty="0"/>
              <a:t>recent staff departures, notably the head of global listed real assets Ted Bigman, has further eroded our conviction in the manager.   </a:t>
            </a:r>
          </a:p>
          <a:p>
            <a:pPr marL="742950" lvl="1" indent="-285750">
              <a:spcBef>
                <a:spcPts val="300"/>
              </a:spcBef>
              <a:spcAft>
                <a:spcPts val="300"/>
              </a:spcAft>
              <a:buClr>
                <a:schemeClr val="accent2"/>
              </a:buClr>
              <a:buFont typeface="Arial" panose="020B0604020202020204" pitchFamily="34" charset="0"/>
              <a:buChar char="•"/>
            </a:pPr>
            <a:endParaRPr lang="en-AU" sz="1400" dirty="0"/>
          </a:p>
          <a:p>
            <a:pPr marL="285750" indent="-285750">
              <a:spcBef>
                <a:spcPts val="300"/>
              </a:spcBef>
              <a:spcAft>
                <a:spcPts val="300"/>
              </a:spcAft>
              <a:buClr>
                <a:schemeClr val="accent2"/>
              </a:buClr>
              <a:buFont typeface="Arial" panose="020B0604020202020204" pitchFamily="34" charset="0"/>
              <a:buChar char="•"/>
            </a:pPr>
            <a:endParaRPr lang="en-AU" sz="1400" dirty="0"/>
          </a:p>
          <a:p>
            <a:pPr marL="742950" lvl="1" indent="-285750">
              <a:spcBef>
                <a:spcPts val="300"/>
              </a:spcBef>
              <a:spcAft>
                <a:spcPts val="300"/>
              </a:spcAft>
              <a:buClr>
                <a:schemeClr val="accent2"/>
              </a:buClr>
              <a:buFont typeface="Courier New" panose="02070309020205020404" pitchFamily="49" charset="0"/>
              <a:buChar char="o"/>
            </a:pPr>
            <a:endParaRPr lang="en-AU" sz="1400" dirty="0"/>
          </a:p>
        </p:txBody>
      </p:sp>
      <p:pic>
        <p:nvPicPr>
          <p:cNvPr id="22" name="Picture 21">
            <a:extLst>
              <a:ext uri="{FF2B5EF4-FFF2-40B4-BE49-F238E27FC236}">
                <a16:creationId xmlns:a16="http://schemas.microsoft.com/office/drawing/2014/main" id="{28CF0EE8-EF19-40B3-A598-E677C2439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2195" y="5419939"/>
            <a:ext cx="721658" cy="702305"/>
          </a:xfrm>
          <a:prstGeom prst="rect">
            <a:avLst/>
          </a:prstGeom>
          <a:noFill/>
        </p:spPr>
      </p:pic>
      <p:sp>
        <p:nvSpPr>
          <p:cNvPr id="24" name="TextBox 23">
            <a:extLst>
              <a:ext uri="{FF2B5EF4-FFF2-40B4-BE49-F238E27FC236}">
                <a16:creationId xmlns:a16="http://schemas.microsoft.com/office/drawing/2014/main" id="{F0B25904-2847-4F4B-9763-FB0283D3ED25}"/>
              </a:ext>
            </a:extLst>
          </p:cNvPr>
          <p:cNvSpPr txBox="1"/>
          <p:nvPr/>
        </p:nvSpPr>
        <p:spPr>
          <a:xfrm>
            <a:off x="834315" y="5225651"/>
            <a:ext cx="3596268" cy="1231106"/>
          </a:xfrm>
          <a:prstGeom prst="rect">
            <a:avLst/>
          </a:prstGeom>
          <a:noFill/>
        </p:spPr>
        <p:txBody>
          <a:bodyPr wrap="square" rtlCol="0">
            <a:spAutoFit/>
          </a:bodyPr>
          <a:lstStyle/>
          <a:p>
            <a:pPr>
              <a:spcBef>
                <a:spcPts val="300"/>
              </a:spcBef>
              <a:spcAft>
                <a:spcPts val="300"/>
              </a:spcAft>
              <a:buClr>
                <a:schemeClr val="accent2"/>
              </a:buClr>
            </a:pPr>
            <a:endParaRPr lang="en-AU" sz="800" b="1" dirty="0">
              <a:solidFill>
                <a:schemeClr val="accent2">
                  <a:lumMod val="75000"/>
                </a:schemeClr>
              </a:solidFill>
            </a:endParaRPr>
          </a:p>
          <a:p>
            <a:pPr>
              <a:spcBef>
                <a:spcPts val="300"/>
              </a:spcBef>
              <a:spcAft>
                <a:spcPts val="300"/>
              </a:spcAft>
              <a:buClr>
                <a:schemeClr val="accent2"/>
              </a:buClr>
            </a:pPr>
            <a:r>
              <a:rPr lang="en-AU" sz="1400" dirty="0"/>
              <a:t>We believe the changes will provide clients with </a:t>
            </a:r>
            <a:r>
              <a:rPr lang="en-AU" sz="1400" dirty="0">
                <a:solidFill>
                  <a:schemeClr val="accent1">
                    <a:lumMod val="75000"/>
                  </a:schemeClr>
                </a:solidFill>
              </a:rPr>
              <a:t>more consistent outperformance</a:t>
            </a:r>
            <a:r>
              <a:rPr lang="en-AU" sz="1400" dirty="0"/>
              <a:t> potential, than the previous manager mix</a:t>
            </a: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87254" y="1480784"/>
            <a:ext cx="5293933" cy="4967639"/>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49185" y="1501657"/>
            <a:ext cx="5199709" cy="494676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408686"/>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Profile of BlackRock</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22592" y="2094740"/>
            <a:ext cx="4945452" cy="4555093"/>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Manages US$8.7 trillion (at 31 December 2020)</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Employs 16,000 staff across 38 countries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Core to BlackRock’s approach to managing global REITs is bottom-up stock selection aided by a deep understanding of the macro environment and capital markets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team collaborates and seeks intellectual insights from colleagues across the firm, including the direct real estate team, fundamental equities, fixed income, multi-asset and the </a:t>
            </a:r>
            <a:r>
              <a:rPr lang="en-AU" sz="1300" dirty="0">
                <a:hlinkClick r:id="rId3"/>
              </a:rPr>
              <a:t>BlackRock Investment Institute</a:t>
            </a:r>
            <a:endParaRPr lang="en-AU" sz="1300" dirty="0"/>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team’s proprietary Relative Value Matrix consolidates the fundamental research into a decision-making tool which calculates the expected upside of each security, and aggregates an extensive set of comparative valuation metrics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Risk management is a crucial part of the portfolio management process. BlackRock’s dedicated Risk &amp; Quantitative Analysis Group monitors portfolio risk, providing daily analysis to determine unintended risks, liquidity issues and attribution</a:t>
            </a:r>
          </a:p>
          <a:p>
            <a:pPr marL="285750" indent="-285750">
              <a:spcBef>
                <a:spcPts val="300"/>
              </a:spcBef>
              <a:spcAft>
                <a:spcPts val="300"/>
              </a:spcAft>
              <a:buClr>
                <a:schemeClr val="accent1">
                  <a:lumMod val="75000"/>
                </a:schemeClr>
              </a:buClr>
              <a:buFont typeface="Arial" panose="020B0604020202020204" pitchFamily="34" charset="0"/>
              <a:buChar char="•"/>
            </a:pPr>
            <a:endParaRPr lang="en-AU" sz="13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49852" y="1134784"/>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BlackRock</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7254" y="1134784"/>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BlackRock</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410383" y="1654049"/>
            <a:ext cx="4945451" cy="4555093"/>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t>BlackRock’s portfolio construction approach is well suited to our requirements</a:t>
            </a:r>
          </a:p>
          <a:p>
            <a:r>
              <a:rPr lang="en-AU" sz="1300" dirty="0"/>
              <a:t>BlackRock manages the portfolio in a risk-controlled manner and only takes bets relative to the index when they believe they will be rewarded. As a result, their returns and risk (relative to the index) are expected to be appropriate for our strategy</a:t>
            </a:r>
          </a:p>
          <a:p>
            <a:r>
              <a:rPr lang="en-AU" sz="1300" dirty="0"/>
              <a:t>The team is highly experienced and well-resourced; senior members have more than 20 years of experience managing property portfolios </a:t>
            </a:r>
          </a:p>
          <a:p>
            <a:r>
              <a:rPr lang="en-AU" sz="1300" dirty="0"/>
              <a:t>BlackRock has a demonstrable track record of consistently adding value relative to the index </a:t>
            </a:r>
          </a:p>
          <a:p>
            <a:r>
              <a:rPr lang="en-AU" sz="1300" dirty="0"/>
              <a:t>The quality and breadth of research, and deep understanding of property market dynamics is a competitive advantage of BlackRock</a:t>
            </a:r>
          </a:p>
          <a:p>
            <a:r>
              <a:rPr lang="en-AU" sz="1300" dirty="0"/>
              <a:t>We have an existing relationship with BlackRock, they’ve been an Australian shares manager for MLC since 2010</a:t>
            </a:r>
          </a:p>
          <a:p>
            <a:r>
              <a:rPr lang="en-AU" sz="1300" dirty="0"/>
              <a:t>BlackRock appropriately incorporates ESG issues into their investment process and is a signatory to the UNPRI (as are Resolution Capital and Presima)</a:t>
            </a:r>
          </a:p>
        </p:txBody>
      </p:sp>
      <p:sp>
        <p:nvSpPr>
          <p:cNvPr id="25" name="TextBox 24">
            <a:extLst>
              <a:ext uri="{FF2B5EF4-FFF2-40B4-BE49-F238E27FC236}">
                <a16:creationId xmlns:a16="http://schemas.microsoft.com/office/drawing/2014/main" id="{A2063C28-52AD-44C4-8D96-E6A813E67B79}"/>
              </a:ext>
            </a:extLst>
          </p:cNvPr>
          <p:cNvSpPr txBox="1"/>
          <p:nvPr/>
        </p:nvSpPr>
        <p:spPr>
          <a:xfrm>
            <a:off x="836166" y="1637735"/>
            <a:ext cx="2879989" cy="492443"/>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Established in 1988 and based in New York</a:t>
            </a:r>
          </a:p>
        </p:txBody>
      </p:sp>
      <p:sp>
        <p:nvSpPr>
          <p:cNvPr id="22" name="Footer Placeholder 1">
            <a:extLst>
              <a:ext uri="{FF2B5EF4-FFF2-40B4-BE49-F238E27FC236}">
                <a16:creationId xmlns:a16="http://schemas.microsoft.com/office/drawing/2014/main" id="{B5E91D88-818F-4189-8C7B-902E3033C744}"/>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pic>
        <p:nvPicPr>
          <p:cNvPr id="27" name="Picture 26">
            <a:extLst>
              <a:ext uri="{FF2B5EF4-FFF2-40B4-BE49-F238E27FC236}">
                <a16:creationId xmlns:a16="http://schemas.microsoft.com/office/drawing/2014/main" id="{21F74B7E-CE8A-4F2A-BB88-5A803884E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1508" y="1651996"/>
            <a:ext cx="1920158" cy="296567"/>
          </a:xfrm>
          <a:prstGeom prst="rect">
            <a:avLst/>
          </a:prstGeom>
        </p:spPr>
      </p:pic>
    </p:spTree>
    <p:extLst>
      <p:ext uri="{BB962C8B-B14F-4D97-AF65-F5344CB8AC3E}">
        <p14:creationId xmlns:p14="http://schemas.microsoft.com/office/powerpoint/2010/main" val="54276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manager line-up</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103925263"/>
              </p:ext>
            </p:extLst>
          </p:nvPr>
        </p:nvGraphicFramePr>
        <p:xfrm>
          <a:off x="2438400" y="1968353"/>
          <a:ext cx="6118043" cy="2910271"/>
        </p:xfrm>
        <a:graphic>
          <a:graphicData uri="http://schemas.openxmlformats.org/drawingml/2006/table">
            <a:tbl>
              <a:tblPr firstRow="1" bandRow="1">
                <a:tableStyleId>{7DF18680-E054-41AD-8BC1-D1AEF772440D}</a:tableStyleId>
              </a:tblPr>
              <a:tblGrid>
                <a:gridCol w="3191289">
                  <a:extLst>
                    <a:ext uri="{9D8B030D-6E8A-4147-A177-3AD203B41FA5}">
                      <a16:colId xmlns:a16="http://schemas.microsoft.com/office/drawing/2014/main" val="20000"/>
                    </a:ext>
                  </a:extLst>
                </a:gridCol>
                <a:gridCol w="1463377">
                  <a:extLst>
                    <a:ext uri="{9D8B030D-6E8A-4147-A177-3AD203B41FA5}">
                      <a16:colId xmlns:a16="http://schemas.microsoft.com/office/drawing/2014/main" val="3149987986"/>
                    </a:ext>
                  </a:extLst>
                </a:gridCol>
                <a:gridCol w="1463377">
                  <a:extLst>
                    <a:ext uri="{9D8B030D-6E8A-4147-A177-3AD203B41FA5}">
                      <a16:colId xmlns:a16="http://schemas.microsoft.com/office/drawing/2014/main" val="1288034890"/>
                    </a:ext>
                  </a:extLst>
                </a:gridCol>
              </a:tblGrid>
              <a:tr h="623689">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Global REITs managers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600" b="1" i="0" u="none" strike="noStrike" kern="1200" cap="none" normalizeH="0" baseline="0" dirty="0">
                          <a:ln>
                            <a:noFill/>
                          </a:ln>
                          <a:solidFill>
                            <a:srgbClr val="FFFFFF"/>
                          </a:solidFill>
                          <a:effectLst/>
                          <a:latin typeface="+mn-lt"/>
                          <a:ea typeface="ＭＳ Ｐゴシック" pitchFamily="-65" charset="-128"/>
                          <a:cs typeface="+mn-cs"/>
                        </a:rPr>
                        <a:t>MLC Global Property Fund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309216">
                <a:tc>
                  <a:txBody>
                    <a:bodyPr/>
                    <a:lstStyle/>
                    <a:p>
                      <a:pPr algn="l" rtl="0" fontAlgn="b"/>
                      <a:endParaRPr lang="en-AU" sz="100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4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329561">
                <a:tc>
                  <a:txBody>
                    <a:bodyPr/>
                    <a:lstStyle/>
                    <a:p>
                      <a:pPr algn="l" rtl="0" fontAlgn="b"/>
                      <a:r>
                        <a:rPr lang="en-AU" sz="1400" b="0" kern="1200" dirty="0">
                          <a:solidFill>
                            <a:schemeClr val="tx1"/>
                          </a:solidFill>
                          <a:latin typeface="+mn-lt"/>
                          <a:ea typeface="+mn-ea"/>
                          <a:cs typeface="Arial" pitchFamily="34" charset="0"/>
                        </a:rPr>
                        <a:t>Resolution Capital</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400" kern="1200" dirty="0">
                          <a:solidFill>
                            <a:schemeClr val="tx1"/>
                          </a:solidFill>
                          <a:latin typeface="+mn-lt"/>
                          <a:ea typeface="+mn-ea"/>
                          <a:cs typeface="Arial" pitchFamily="34" charset="0"/>
                        </a:rPr>
                        <a:t>45%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3086427301"/>
                  </a:ext>
                </a:extLst>
              </a:tr>
              <a:tr h="329561">
                <a:tc>
                  <a:txBody>
                    <a:bodyPr/>
                    <a:lstStyle/>
                    <a:p>
                      <a:pPr algn="l" rtl="0" fontAlgn="b"/>
                      <a:r>
                        <a:rPr lang="en-AU" sz="1400" b="0" kern="1200" dirty="0">
                          <a:solidFill>
                            <a:schemeClr val="tx1"/>
                          </a:solidFill>
                          <a:latin typeface="+mn-lt"/>
                          <a:ea typeface="+mn-ea"/>
                          <a:cs typeface="Arial" pitchFamily="34" charset="0"/>
                        </a:rPr>
                        <a:t>Presima</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kern="1200" dirty="0">
                          <a:solidFill>
                            <a:schemeClr val="tx1"/>
                          </a:solidFill>
                          <a:latin typeface="+mn-lt"/>
                          <a:ea typeface="+mn-ea"/>
                          <a:cs typeface="Arial" pitchFamily="34" charset="0"/>
                        </a:rPr>
                        <a:t>25%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235426040"/>
                  </a:ext>
                </a:extLst>
              </a:tr>
              <a:tr h="329561">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Arial" pitchFamily="34" charset="0"/>
                        </a:rPr>
                        <a:t>BlackRock</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400" kern="1200" dirty="0">
                          <a:solidFill>
                            <a:schemeClr val="tx1"/>
                          </a:solidFill>
                          <a:latin typeface="+mn-lt"/>
                          <a:ea typeface="+mn-ea"/>
                          <a:cs typeface="Arial" pitchFamily="34" charset="0"/>
                        </a:rPr>
                        <a:t>30%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400" b="0" kern="1200" dirty="0">
                          <a:solidFill>
                            <a:schemeClr val="accent6"/>
                          </a:solidFill>
                          <a:latin typeface="+mn-lt"/>
                          <a:ea typeface="+mn-ea"/>
                          <a:cs typeface="Arial" pitchFamily="34" charset="0"/>
                        </a:rPr>
                        <a:t>(+30%)</a:t>
                      </a:r>
                    </a:p>
                  </a:txBody>
                  <a:tcPr marL="9525" marR="9525" marT="9525" marB="0" anchor="ctr">
                    <a:solidFill>
                      <a:schemeClr val="bg1"/>
                    </a:solidFill>
                  </a:tcPr>
                </a:tc>
                <a:extLst>
                  <a:ext uri="{0D108BD9-81ED-4DB2-BD59-A6C34878D82A}">
                    <a16:rowId xmlns:a16="http://schemas.microsoft.com/office/drawing/2014/main" val="968592146"/>
                  </a:ext>
                </a:extLst>
              </a:tr>
              <a:tr h="329561">
                <a:tc>
                  <a:txBody>
                    <a:bodyPr/>
                    <a:lstStyle/>
                    <a:p>
                      <a:r>
                        <a:rPr lang="en-AU" sz="1400" b="0" kern="1200" dirty="0">
                          <a:solidFill>
                            <a:schemeClr val="tx1"/>
                          </a:solidFill>
                          <a:latin typeface="+mn-lt"/>
                          <a:ea typeface="+mn-ea"/>
                          <a:cs typeface="Arial" pitchFamily="34" charset="0"/>
                        </a:rPr>
                        <a:t>Morgan Stanley</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kern="1200" dirty="0">
                          <a:solidFill>
                            <a:schemeClr val="tx1"/>
                          </a:solidFill>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accent2"/>
                          </a:solidFill>
                          <a:effectLst/>
                          <a:uLnTx/>
                          <a:uFillTx/>
                          <a:latin typeface="+mn-lt"/>
                          <a:ea typeface="+mn-ea"/>
                          <a:cs typeface="Arial" pitchFamily="34" charset="0"/>
                        </a:rPr>
                        <a:t>(-30%)</a:t>
                      </a:r>
                      <a:endParaRPr lang="en-AU" sz="14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3148443133"/>
                  </a:ext>
                </a:extLst>
              </a:tr>
              <a:tr h="329561">
                <a:tc>
                  <a:txBody>
                    <a:bodyPr/>
                    <a:lstStyle/>
                    <a:p>
                      <a:endParaRPr lang="en-AU" sz="14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4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400" b="0" kern="1200" dirty="0">
                        <a:solidFill>
                          <a:schemeClr val="accent6"/>
                        </a:solidFill>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0001"/>
                  </a:ext>
                </a:extLst>
              </a:tr>
              <a:tr h="329561">
                <a:tc>
                  <a:txBody>
                    <a:bodyPr/>
                    <a:lstStyle/>
                    <a:p>
                      <a:pPr lvl="0"/>
                      <a:r>
                        <a:rPr lang="en-AU" sz="1400" b="0" kern="1200" dirty="0">
                          <a:solidFill>
                            <a:schemeClr val="tx1"/>
                          </a:solidFill>
                          <a:latin typeface="+mn-lt"/>
                          <a:ea typeface="+mn-ea"/>
                          <a:cs typeface="Arial" pitchFamily="34" charset="0"/>
                        </a:rPr>
                        <a:t>Total</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400" b="0"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4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1499549034"/>
                  </a:ext>
                </a:extLst>
              </a:tr>
            </a:tbl>
          </a:graphicData>
        </a:graphic>
      </p:graphicFrame>
      <p:sp>
        <p:nvSpPr>
          <p:cNvPr id="2" name="Rectangle 1">
            <a:extLst>
              <a:ext uri="{FF2B5EF4-FFF2-40B4-BE49-F238E27FC236}">
                <a16:creationId xmlns:a16="http://schemas.microsoft.com/office/drawing/2014/main" id="{0BEC03C2-CA18-43B4-A4A4-2F3267E72F09}"/>
              </a:ext>
            </a:extLst>
          </p:cNvPr>
          <p:cNvSpPr/>
          <p:nvPr/>
        </p:nvSpPr>
        <p:spPr>
          <a:xfrm>
            <a:off x="2438400" y="5185206"/>
            <a:ext cx="6118043" cy="866774"/>
          </a:xfrm>
          <a:prstGeom prst="rect">
            <a:avLst/>
          </a:prstGeom>
          <a:solidFill>
            <a:schemeClr val="accent5">
              <a:lumMod val="50000"/>
            </a:schemeClr>
          </a:solidFill>
        </p:spPr>
        <p:txBody>
          <a:bodyPr wrap="square" lIns="108000" rIns="108000" anchor="ctr">
            <a:noAutofit/>
          </a:bodyPr>
          <a:lstStyle/>
          <a:p>
            <a:pPr algn="ctr">
              <a:buClr>
                <a:srgbClr val="D86018"/>
              </a:buClr>
            </a:pPr>
            <a:r>
              <a:rPr lang="en-AU" sz="1400" dirty="0">
                <a:solidFill>
                  <a:schemeClr val="bg1"/>
                </a:solidFill>
                <a:latin typeface="Arial" pitchFamily="34" charset="0"/>
                <a:cs typeface="Arial" pitchFamily="34" charset="0"/>
              </a:rPr>
              <a:t>The same manager mix applies to global REITs in MLC Horizon, </a:t>
            </a:r>
            <a:br>
              <a:rPr lang="en-AU" sz="1400" dirty="0">
                <a:solidFill>
                  <a:schemeClr val="bg1"/>
                </a:solidFill>
                <a:latin typeface="Arial" pitchFamily="34" charset="0"/>
                <a:cs typeface="Arial" pitchFamily="34" charset="0"/>
              </a:rPr>
            </a:br>
            <a:r>
              <a:rPr lang="en-AU" sz="1400" dirty="0">
                <a:solidFill>
                  <a:schemeClr val="bg1"/>
                </a:solidFill>
                <a:latin typeface="Arial" pitchFamily="34" charset="0"/>
                <a:cs typeface="Arial" pitchFamily="34" charset="0"/>
              </a:rPr>
              <a:t>Pre Select and MySuper portfolios</a:t>
            </a:r>
          </a:p>
        </p:txBody>
      </p:sp>
      <p:sp>
        <p:nvSpPr>
          <p:cNvPr id="11" name="Footer Placeholder 1">
            <a:extLst>
              <a:ext uri="{FF2B5EF4-FFF2-40B4-BE49-F238E27FC236}">
                <a16:creationId xmlns:a16="http://schemas.microsoft.com/office/drawing/2014/main" id="{E4A11AEF-91A4-46BF-98AD-F307442201A6}"/>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Tree>
    <p:extLst>
      <p:ext uri="{BB962C8B-B14F-4D97-AF65-F5344CB8AC3E}">
        <p14:creationId xmlns:p14="http://schemas.microsoft.com/office/powerpoint/2010/main" val="105647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1227248" y="6182087"/>
            <a:ext cx="257175" cy="191279"/>
          </a:xfrm>
        </p:spPr>
        <p:txBody>
          <a:bodyPr/>
          <a:lstStyle/>
          <a:p>
            <a:fld id="{3EACEC80-2DA9-47D6-BF0A-26037FE2FE4F}" type="slidenum">
              <a:rPr lang="en-AU" smtClean="0"/>
              <a:pPr/>
              <a:t>6</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8432243"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How our managers’ investment approaches differ</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22" name="Footer Placeholder 1">
            <a:extLst>
              <a:ext uri="{FF2B5EF4-FFF2-40B4-BE49-F238E27FC236}">
                <a16:creationId xmlns:a16="http://schemas.microsoft.com/office/drawing/2014/main" id="{B5E91D88-818F-4189-8C7B-902E3033C744}"/>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
        <p:nvSpPr>
          <p:cNvPr id="32" name="TextBox 31">
            <a:extLst>
              <a:ext uri="{FF2B5EF4-FFF2-40B4-BE49-F238E27FC236}">
                <a16:creationId xmlns:a16="http://schemas.microsoft.com/office/drawing/2014/main" id="{58B53583-94BD-4A98-9CA4-9FA67833A0CB}"/>
              </a:ext>
            </a:extLst>
          </p:cNvPr>
          <p:cNvSpPr txBox="1"/>
          <p:nvPr/>
        </p:nvSpPr>
        <p:spPr>
          <a:xfrm>
            <a:off x="622652" y="1767167"/>
            <a:ext cx="4759219" cy="3708708"/>
          </a:xfrm>
          <a:prstGeom prst="rect">
            <a:avLst/>
          </a:prstGeom>
          <a:no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400" dirty="0"/>
              <a:t>BlackRock’s excess return consistency is shown in the graph</a:t>
            </a:r>
          </a:p>
          <a:p>
            <a:pPr marL="285750" indent="-285750">
              <a:spcBef>
                <a:spcPts val="300"/>
              </a:spcBef>
              <a:spcAft>
                <a:spcPts val="300"/>
              </a:spcAft>
              <a:buClr>
                <a:schemeClr val="accent1"/>
              </a:buClr>
              <a:buFont typeface="Arial" panose="020B0604020202020204" pitchFamily="34" charset="0"/>
              <a:buChar char="•"/>
            </a:pPr>
            <a:r>
              <a:rPr lang="en-AU" sz="1400" dirty="0"/>
              <a:t>While Resolution Capital and BlackRock’s excess returns appear mildly correlated, their investment approaches and portfolios are distinctly different and provide our strategy with portfolio diversification:</a:t>
            </a:r>
          </a:p>
          <a:p>
            <a:pPr marL="742950" lvl="1" indent="-285750">
              <a:spcBef>
                <a:spcPts val="300"/>
              </a:spcBef>
              <a:spcAft>
                <a:spcPts val="300"/>
              </a:spcAft>
              <a:buClr>
                <a:schemeClr val="accent1"/>
              </a:buClr>
              <a:buFont typeface="Courier New" panose="02070309020205020404" pitchFamily="49" charset="0"/>
              <a:buChar char="o"/>
            </a:pPr>
            <a:r>
              <a:rPr lang="en-AU" sz="1400" dirty="0"/>
              <a:t>Resolution Capital has a multi-portfolio manager approach that results in approximately 50 stocks being held</a:t>
            </a:r>
          </a:p>
          <a:p>
            <a:pPr marL="742950" lvl="1" indent="-285750">
              <a:spcBef>
                <a:spcPts val="300"/>
              </a:spcBef>
              <a:spcAft>
                <a:spcPts val="300"/>
              </a:spcAft>
              <a:buClr>
                <a:schemeClr val="accent1"/>
              </a:buClr>
              <a:buFont typeface="Courier New" panose="02070309020205020404" pitchFamily="49" charset="0"/>
              <a:buChar char="o"/>
            </a:pPr>
            <a:r>
              <a:rPr lang="en-AU" sz="1400" dirty="0"/>
              <a:t>Presima holds fewer stocks, typically 30-40 stocks with minimal country and sector bets</a:t>
            </a:r>
          </a:p>
          <a:p>
            <a:pPr marL="742950" lvl="1" indent="-285750">
              <a:spcBef>
                <a:spcPts val="300"/>
              </a:spcBef>
              <a:spcAft>
                <a:spcPts val="300"/>
              </a:spcAft>
              <a:buClr>
                <a:schemeClr val="accent1"/>
              </a:buClr>
              <a:buFont typeface="Courier New" panose="02070309020205020404" pitchFamily="49" charset="0"/>
              <a:buChar char="o"/>
            </a:pPr>
            <a:r>
              <a:rPr lang="en-AU" sz="1400" dirty="0"/>
              <a:t>BlackRock holds 75-100 stocks (making many smaller bets) and runs the portfolio in a more index-relative manner</a:t>
            </a:r>
          </a:p>
          <a:p>
            <a:pPr marL="285750" indent="-285750">
              <a:spcBef>
                <a:spcPts val="300"/>
              </a:spcBef>
              <a:spcAft>
                <a:spcPts val="300"/>
              </a:spcAft>
              <a:buClr>
                <a:schemeClr val="accent1"/>
              </a:buClr>
              <a:buFont typeface="Arial" panose="020B0604020202020204" pitchFamily="34" charset="0"/>
              <a:buChar char="•"/>
            </a:pPr>
            <a:endParaRPr lang="en-AU" sz="1400" dirty="0"/>
          </a:p>
        </p:txBody>
      </p:sp>
      <p:graphicFrame>
        <p:nvGraphicFramePr>
          <p:cNvPr id="10" name="Chart 9">
            <a:extLst>
              <a:ext uri="{FF2B5EF4-FFF2-40B4-BE49-F238E27FC236}">
                <a16:creationId xmlns:a16="http://schemas.microsoft.com/office/drawing/2014/main" id="{88E52A03-0404-4300-B05D-4A398375BBEA}"/>
              </a:ext>
            </a:extLst>
          </p:cNvPr>
          <p:cNvGraphicFramePr>
            <a:graphicFrameLocks/>
          </p:cNvGraphicFramePr>
          <p:nvPr>
            <p:extLst>
              <p:ext uri="{D42A27DB-BD31-4B8C-83A1-F6EECF244321}">
                <p14:modId xmlns:p14="http://schemas.microsoft.com/office/powerpoint/2010/main" val="481646585"/>
              </p:ext>
            </p:extLst>
          </p:nvPr>
        </p:nvGraphicFramePr>
        <p:xfrm>
          <a:off x="5490026" y="1520669"/>
          <a:ext cx="5971167" cy="4201705"/>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1">
            <a:extLst>
              <a:ext uri="{FF2B5EF4-FFF2-40B4-BE49-F238E27FC236}">
                <a16:creationId xmlns:a16="http://schemas.microsoft.com/office/drawing/2014/main" id="{7EB699C8-842F-4688-B960-1B1BF311CDB7}"/>
              </a:ext>
            </a:extLst>
          </p:cNvPr>
          <p:cNvSpPr txBox="1">
            <a:spLocks/>
          </p:cNvSpPr>
          <p:nvPr/>
        </p:nvSpPr>
        <p:spPr>
          <a:xfrm>
            <a:off x="5490026" y="5926897"/>
            <a:ext cx="5971167" cy="2551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Source: MLC Asset Management Services Limited. Returns are before the deduction of fees (as fees are not deducted at the manager level).</a:t>
            </a:r>
          </a:p>
        </p:txBody>
      </p:sp>
    </p:spTree>
    <p:extLst>
      <p:ext uri="{BB962C8B-B14F-4D97-AF65-F5344CB8AC3E}">
        <p14:creationId xmlns:p14="http://schemas.microsoft.com/office/powerpoint/2010/main" val="115350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B9DDAA-2E07-43D9-A539-5A5DAF64F9F1}"/>
              </a:ext>
            </a:extLst>
          </p:cNvPr>
          <p:cNvSpPr/>
          <p:nvPr/>
        </p:nvSpPr>
        <p:spPr>
          <a:xfrm>
            <a:off x="800571" y="1133475"/>
            <a:ext cx="9720000" cy="4849956"/>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7</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6" name="Title 4">
            <a:extLst>
              <a:ext uri="{FF2B5EF4-FFF2-40B4-BE49-F238E27FC236}">
                <a16:creationId xmlns:a16="http://schemas.microsoft.com/office/drawing/2014/main" id="{87AF68C5-2591-424A-9BC1-20923477C53E}"/>
              </a:ext>
            </a:extLst>
          </p:cNvPr>
          <p:cNvSpPr txBox="1">
            <a:spLocks/>
          </p:cNvSpPr>
          <p:nvPr/>
        </p:nvSpPr>
        <p:spPr>
          <a:xfrm>
            <a:off x="586542" y="520027"/>
            <a:ext cx="9720000" cy="516637"/>
          </a:xfrm>
          <a:prstGeom prst="rect">
            <a:avLst/>
          </a:prstGeom>
        </p:spPr>
        <p:txBody>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r>
              <a:rPr lang="en-AU" sz="2400" dirty="0"/>
              <a:t>Our research of BlackRock</a:t>
            </a:r>
          </a:p>
        </p:txBody>
      </p:sp>
      <p:sp>
        <p:nvSpPr>
          <p:cNvPr id="14" name="Footer Placeholder 1">
            <a:extLst>
              <a:ext uri="{FF2B5EF4-FFF2-40B4-BE49-F238E27FC236}">
                <a16:creationId xmlns:a16="http://schemas.microsoft.com/office/drawing/2014/main" id="{C612C4EB-2F24-489C-AFB5-1BDF32C77C9E}"/>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
        <p:nvSpPr>
          <p:cNvPr id="23" name="Rectangle 22">
            <a:extLst>
              <a:ext uri="{FF2B5EF4-FFF2-40B4-BE49-F238E27FC236}">
                <a16:creationId xmlns:a16="http://schemas.microsoft.com/office/drawing/2014/main" id="{9F94236A-8923-4275-8727-B89145D4947F}"/>
              </a:ext>
            </a:extLst>
          </p:cNvPr>
          <p:cNvSpPr/>
          <p:nvPr/>
        </p:nvSpPr>
        <p:spPr>
          <a:xfrm>
            <a:off x="748748" y="3767277"/>
            <a:ext cx="5199709" cy="307777"/>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endParaRPr lang="en-AU" sz="1400" dirty="0"/>
          </a:p>
        </p:txBody>
      </p:sp>
      <p:sp>
        <p:nvSpPr>
          <p:cNvPr id="24" name="TextBox 23">
            <a:extLst>
              <a:ext uri="{FF2B5EF4-FFF2-40B4-BE49-F238E27FC236}">
                <a16:creationId xmlns:a16="http://schemas.microsoft.com/office/drawing/2014/main" id="{7DF6683E-781D-4275-9649-A6BF8D0E9B25}"/>
              </a:ext>
            </a:extLst>
          </p:cNvPr>
          <p:cNvSpPr txBox="1"/>
          <p:nvPr/>
        </p:nvSpPr>
        <p:spPr>
          <a:xfrm>
            <a:off x="1243654" y="1406995"/>
            <a:ext cx="4957633" cy="1361911"/>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pPr>
              <a:spcAft>
                <a:spcPts val="600"/>
              </a:spcAft>
            </a:pPr>
            <a:r>
              <a:rPr lang="en-AU" sz="1500" dirty="0"/>
              <a:t>Our exposure to the team at BlackRock has been a long one, predating the team’s formation in 2012 </a:t>
            </a:r>
          </a:p>
          <a:p>
            <a:pPr>
              <a:spcAft>
                <a:spcPts val="600"/>
              </a:spcAft>
            </a:pPr>
            <a:r>
              <a:rPr lang="en-AU" sz="1500" dirty="0"/>
              <a:t>Our first interaction was with the head of the team (Mark Howard-Johnson) in 2005 when he was at Goldman Sachs</a:t>
            </a:r>
          </a:p>
        </p:txBody>
      </p:sp>
      <p:pic>
        <p:nvPicPr>
          <p:cNvPr id="25" name="Picture 36">
            <a:extLst>
              <a:ext uri="{FF2B5EF4-FFF2-40B4-BE49-F238E27FC236}">
                <a16:creationId xmlns:a16="http://schemas.microsoft.com/office/drawing/2014/main" id="{E0B136AA-3D48-413C-B452-A665751CE8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4370" y="1121936"/>
            <a:ext cx="1753007" cy="18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8775A377-9C28-4555-9CD3-E987F1A7DDB2}"/>
              </a:ext>
            </a:extLst>
          </p:cNvPr>
          <p:cNvSpPr txBox="1"/>
          <p:nvPr/>
        </p:nvSpPr>
        <p:spPr>
          <a:xfrm>
            <a:off x="1243654" y="2768906"/>
            <a:ext cx="8896351" cy="2516073"/>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pPr>
              <a:spcAft>
                <a:spcPts val="600"/>
              </a:spcAft>
            </a:pPr>
            <a:r>
              <a:rPr lang="en-AU" sz="1500" dirty="0"/>
              <a:t>We first interacted with the head of the Asian team (Alastair Gillespie) in 2012 when he was at Principal Global Investors </a:t>
            </a:r>
          </a:p>
          <a:p>
            <a:pPr>
              <a:spcAft>
                <a:spcPts val="600"/>
              </a:spcAft>
            </a:pPr>
            <a:r>
              <a:rPr lang="en-AU" sz="1500" dirty="0"/>
              <a:t>The team at BlackRock was formed in 2013 and since then, there have been over 20 separate interactions with the team. We first met this team in 2013 soon after it was formed and have met with the entire team at their locations in Singapore, London and New York on several occasions. Our research into this manager culminated with their appointment to a small mandate in August 2018</a:t>
            </a:r>
          </a:p>
          <a:p>
            <a:pPr>
              <a:spcAft>
                <a:spcPts val="600"/>
              </a:spcAft>
            </a:pPr>
            <a:r>
              <a:rPr lang="en-AU" sz="1500" dirty="0"/>
              <a:t>As a result, our conviction and comfort levels with the manager are very high</a:t>
            </a:r>
          </a:p>
          <a:p>
            <a:pPr marL="0" indent="0">
              <a:buNone/>
            </a:pPr>
            <a:endParaRPr lang="en-AU" sz="1500" dirty="0"/>
          </a:p>
        </p:txBody>
      </p:sp>
    </p:spTree>
    <p:extLst>
      <p:ext uri="{BB962C8B-B14F-4D97-AF65-F5344CB8AC3E}">
        <p14:creationId xmlns:p14="http://schemas.microsoft.com/office/powerpoint/2010/main" val="138190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8</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783037668"/>
              </p:ext>
            </p:extLst>
          </p:nvPr>
        </p:nvGraphicFramePr>
        <p:xfrm>
          <a:off x="1079606" y="1836908"/>
          <a:ext cx="9617347" cy="3400201"/>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April</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MyNews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April</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April 2021</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April</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7" name="Footer Placeholder 1">
            <a:extLst>
              <a:ext uri="{FF2B5EF4-FFF2-40B4-BE49-F238E27FC236}">
                <a16:creationId xmlns:a16="http://schemas.microsoft.com/office/drawing/2014/main" id="{6CBEAB21-3359-434D-8B3B-4EC854141D7C}"/>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Changes in MLC’s global REITs strategy, for financial advisers</a:t>
            </a:r>
          </a:p>
        </p:txBody>
      </p:sp>
    </p:spTree>
    <p:extLst>
      <p:ext uri="{BB962C8B-B14F-4D97-AF65-F5344CB8AC3E}">
        <p14:creationId xmlns:p14="http://schemas.microsoft.com/office/powerpoint/2010/main" val="174560268"/>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677FB-7108-4DAC-BF57-7FD9D6C03B62}">
  <ds:schemaRefs>
    <ds:schemaRef ds:uri="http://schemas.microsoft.com/sharepoint/v3/contenttype/forms"/>
  </ds:schemaRefs>
</ds:datastoreItem>
</file>

<file path=customXml/itemProps3.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1919</Words>
  <Application>Microsoft Office PowerPoint</Application>
  <PresentationFormat>Widescreen</PresentationFormat>
  <Paragraphs>130</Paragraphs>
  <Slides>8</Slides>
  <Notes>8</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8</vt:i4>
      </vt:variant>
    </vt:vector>
  </HeadingPairs>
  <TitlesOfParts>
    <vt:vector size="15" baseType="lpstr">
      <vt:lpstr>Arial</vt:lpstr>
      <vt:lpstr>Courier New</vt:lpstr>
      <vt:lpstr>Slide Layouts</vt:lpstr>
      <vt:lpstr>Title Slides</vt:lpstr>
      <vt:lpstr>Contents Slides</vt:lpstr>
      <vt:lpstr>Divider or End Slides</vt:lpstr>
      <vt:lpstr>1_Divider or End Slides</vt:lpstr>
      <vt:lpstr>Changes in MLC’s global REITs strategy</vt:lpstr>
      <vt:lpstr>Important information</vt:lpstr>
      <vt:lpstr>PowerPoint Presentation</vt:lpstr>
      <vt:lpstr>PowerPoint Presentation</vt:lpstr>
      <vt:lpstr>New manager line-up</vt:lpstr>
      <vt:lpstr>PowerPoint Presentation</vt:lpstr>
      <vt:lpstr>PowerPoint Presentation</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2021-04-19T03:52:27Z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