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1"/>
    <p:sldMasterId id="2147483678" r:id="rId2"/>
    <p:sldMasterId id="2147483690" r:id="rId3"/>
    <p:sldMasterId id="2147483694" r:id="rId4"/>
    <p:sldMasterId id="2147483699" r:id="rId5"/>
  </p:sldMasterIdLst>
  <p:notesMasterIdLst>
    <p:notesMasterId r:id="rId14"/>
  </p:notesMasterIdLst>
  <p:sldIdLst>
    <p:sldId id="271" r:id="rId6"/>
    <p:sldId id="327" r:id="rId7"/>
    <p:sldId id="2073" r:id="rId8"/>
    <p:sldId id="470" r:id="rId9"/>
    <p:sldId id="472" r:id="rId10"/>
    <p:sldId id="471" r:id="rId11"/>
    <p:sldId id="467" r:id="rId12"/>
    <p:sldId id="4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73"/>
            <p14:sldId id="470"/>
            <p14:sldId id="472"/>
            <p14:sldId id="471"/>
            <p14:sldId id="467"/>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0" d="100"/>
          <a:sy n="110" d="100"/>
        </p:scale>
        <p:origin x="492" y="108"/>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077668\AppData\Local\Microsoft\Windows\INetCache\Content.Outlook\0018VM8Y\Arrowstreet%20and%20Walter%20Scott%20charts%20for%20Natal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077668\AppData\Local\Microsoft\Windows\INetCache\Content.Outlook\0018VM8Y\Arrowstreet%20and%20Walter%20Scott%20charts%20for%20Natali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data!$E$10</c:f>
              <c:strCache>
                <c:ptCount val="1"/>
                <c:pt idx="0">
                  <c:v>Growth</c:v>
                </c:pt>
              </c:strCache>
            </c:strRef>
          </c:tx>
          <c:spPr>
            <a:ln w="38100" cap="rnd" cmpd="sng" algn="ctr">
              <a:solidFill>
                <a:schemeClr val="accent1"/>
              </a:solidFill>
              <a:prstDash val="solid"/>
              <a:round/>
            </a:ln>
            <a:effectLst/>
          </c:spPr>
          <c:marker>
            <c:symbol val="none"/>
          </c:marker>
          <c:cat>
            <c:numRef>
              <c:f>data!$J$8:$BL$8</c:f>
              <c:numCache>
                <c:formatCode>mmm\ yyyy</c:formatCode>
                <c:ptCount val="55"/>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pt idx="53">
                  <c:v>44012</c:v>
                </c:pt>
                <c:pt idx="54">
                  <c:v>44104</c:v>
                </c:pt>
              </c:numCache>
            </c:numRef>
          </c:cat>
          <c:val>
            <c:numRef>
              <c:f>data!$J$10:$MX$10</c:f>
              <c:numCache>
                <c:formatCode>0.000</c:formatCode>
                <c:ptCount val="353"/>
                <c:pt idx="0">
                  <c:v>5.3793972702039679E-3</c:v>
                </c:pt>
                <c:pt idx="1">
                  <c:v>-5.7359865773358609E-2</c:v>
                </c:pt>
                <c:pt idx="2">
                  <c:v>-0.11914926969499445</c:v>
                </c:pt>
                <c:pt idx="3">
                  <c:v>-0.17747058633363699</c:v>
                </c:pt>
                <c:pt idx="4">
                  <c:v>-0.21248869674955612</c:v>
                </c:pt>
                <c:pt idx="5">
                  <c:v>-0.19307513280935421</c:v>
                </c:pt>
                <c:pt idx="6">
                  <c:v>-0.17274202171357217</c:v>
                </c:pt>
                <c:pt idx="7">
                  <c:v>-0.13087126426297846</c:v>
                </c:pt>
                <c:pt idx="8">
                  <c:v>-7.850356993255142E-2</c:v>
                </c:pt>
                <c:pt idx="9">
                  <c:v>-5.3944173966501356E-2</c:v>
                </c:pt>
                <c:pt idx="10">
                  <c:v>-3.0109685035282212E-2</c:v>
                </c:pt>
                <c:pt idx="11">
                  <c:v>-1.5257724791550097E-2</c:v>
                </c:pt>
                <c:pt idx="12">
                  <c:v>-3.0225338782136006E-2</c:v>
                </c:pt>
                <c:pt idx="13">
                  <c:v>-3.1196048740224538E-2</c:v>
                </c:pt>
                <c:pt idx="14">
                  <c:v>-4.3977033578885202E-2</c:v>
                </c:pt>
                <c:pt idx="15">
                  <c:v>-6.3525162903694282E-2</c:v>
                </c:pt>
                <c:pt idx="16">
                  <c:v>-4.5032041793224994E-2</c:v>
                </c:pt>
                <c:pt idx="17">
                  <c:v>-2.8719717284039215E-2</c:v>
                </c:pt>
                <c:pt idx="18">
                  <c:v>8.2747536115287922E-3</c:v>
                </c:pt>
                <c:pt idx="19">
                  <c:v>6.7791876793306477E-2</c:v>
                </c:pt>
                <c:pt idx="20">
                  <c:v>7.9453439831849756E-2</c:v>
                </c:pt>
                <c:pt idx="21">
                  <c:v>8.5485096817619372E-2</c:v>
                </c:pt>
                <c:pt idx="22">
                  <c:v>9.2452144823492871E-2</c:v>
                </c:pt>
                <c:pt idx="23">
                  <c:v>9.8444681949270058E-2</c:v>
                </c:pt>
                <c:pt idx="24">
                  <c:v>0.12983530526816681</c:v>
                </c:pt>
                <c:pt idx="25">
                  <c:v>0.12566912802004165</c:v>
                </c:pt>
                <c:pt idx="26">
                  <c:v>0.10485323578438122</c:v>
                </c:pt>
                <c:pt idx="27">
                  <c:v>8.1217528596546421E-2</c:v>
                </c:pt>
                <c:pt idx="28">
                  <c:v>5.4293953965385916E-2</c:v>
                </c:pt>
                <c:pt idx="29">
                  <c:v>3.4677484694804028E-2</c:v>
                </c:pt>
                <c:pt idx="30">
                  <c:v>3.8032207402489686E-2</c:v>
                </c:pt>
                <c:pt idx="31">
                  <c:v>4.2366307024504987E-2</c:v>
                </c:pt>
                <c:pt idx="32">
                  <c:v>6.2275958239295992E-2</c:v>
                </c:pt>
                <c:pt idx="33">
                  <c:v>0.11767376385345474</c:v>
                </c:pt>
                <c:pt idx="34">
                  <c:v>0.13026333185308028</c:v>
                </c:pt>
                <c:pt idx="35">
                  <c:v>0.13916229144289233</c:v>
                </c:pt>
                <c:pt idx="36">
                  <c:v>0.10153510130760222</c:v>
                </c:pt>
                <c:pt idx="37">
                  <c:v>5.5198431955164655E-2</c:v>
                </c:pt>
                <c:pt idx="38">
                  <c:v>6.2385553036978236E-2</c:v>
                </c:pt>
                <c:pt idx="39">
                  <c:v>2.8857774199024397E-2</c:v>
                </c:pt>
                <c:pt idx="40">
                  <c:v>2.1418131384536104E-2</c:v>
                </c:pt>
                <c:pt idx="41">
                  <c:v>3.5056268568565072E-2</c:v>
                </c:pt>
                <c:pt idx="42">
                  <c:v>4.6297656424516123E-2</c:v>
                </c:pt>
                <c:pt idx="43">
                  <c:v>9.8660634137239758E-2</c:v>
                </c:pt>
                <c:pt idx="44">
                  <c:v>0.15562136731253096</c:v>
                </c:pt>
                <c:pt idx="45">
                  <c:v>0.17478936416147575</c:v>
                </c:pt>
                <c:pt idx="46">
                  <c:v>0.14421203148005915</c:v>
                </c:pt>
                <c:pt idx="47">
                  <c:v>8.6460119674448471E-2</c:v>
                </c:pt>
                <c:pt idx="48">
                  <c:v>2.395142613698667E-2</c:v>
                </c:pt>
                <c:pt idx="49">
                  <c:v>-8.592910813605921E-3</c:v>
                </c:pt>
                <c:pt idx="50">
                  <c:v>-6.87008293734662E-3</c:v>
                </c:pt>
                <c:pt idx="51">
                  <c:v>-2.6494472250199906E-3</c:v>
                </c:pt>
                <c:pt idx="52">
                  <c:v>-2.9240930992393156E-3</c:v>
                </c:pt>
                <c:pt idx="53">
                  <c:v>6.2274257784385913E-3</c:v>
                </c:pt>
                <c:pt idx="54">
                  <c:v>-1.3183137049473822E-2</c:v>
                </c:pt>
              </c:numCache>
            </c:numRef>
          </c:val>
          <c:smooth val="0"/>
          <c:extLst>
            <c:ext xmlns:c16="http://schemas.microsoft.com/office/drawing/2014/chart" uri="{C3380CC4-5D6E-409C-BE32-E72D297353CC}">
              <c16:uniqueId val="{00000000-3C00-4B48-9412-CDF6CC54D651}"/>
            </c:ext>
          </c:extLst>
        </c:ser>
        <c:ser>
          <c:idx val="1"/>
          <c:order val="1"/>
          <c:tx>
            <c:strRef>
              <c:f>data!$E$11</c:f>
              <c:strCache>
                <c:ptCount val="1"/>
                <c:pt idx="0">
                  <c:v>Value</c:v>
                </c:pt>
              </c:strCache>
            </c:strRef>
          </c:tx>
          <c:spPr>
            <a:ln w="38100" cap="rnd" cmpd="sng" algn="ctr">
              <a:solidFill>
                <a:schemeClr val="accent2"/>
              </a:solidFill>
              <a:prstDash val="solid"/>
              <a:round/>
            </a:ln>
            <a:effectLst/>
          </c:spPr>
          <c:marker>
            <c:symbol val="none"/>
          </c:marker>
          <c:cat>
            <c:numRef>
              <c:f>data!$J$8:$BL$8</c:f>
              <c:numCache>
                <c:formatCode>mmm\ yyyy</c:formatCode>
                <c:ptCount val="55"/>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pt idx="53">
                  <c:v>44012</c:v>
                </c:pt>
                <c:pt idx="54">
                  <c:v>44104</c:v>
                </c:pt>
              </c:numCache>
            </c:numRef>
          </c:cat>
          <c:val>
            <c:numRef>
              <c:f>data!$J$11:$MX$11</c:f>
              <c:numCache>
                <c:formatCode>0.000</c:formatCode>
                <c:ptCount val="353"/>
                <c:pt idx="0">
                  <c:v>0.23776362030974491</c:v>
                </c:pt>
                <c:pt idx="1">
                  <c:v>0.21618969600062968</c:v>
                </c:pt>
                <c:pt idx="2">
                  <c:v>0.20926566150058157</c:v>
                </c:pt>
                <c:pt idx="3">
                  <c:v>0.21808523095442497</c:v>
                </c:pt>
                <c:pt idx="4">
                  <c:v>0.24418883955216214</c:v>
                </c:pt>
                <c:pt idx="5">
                  <c:v>0.28005415531831734</c:v>
                </c:pt>
                <c:pt idx="6">
                  <c:v>0.27049579161514747</c:v>
                </c:pt>
                <c:pt idx="7">
                  <c:v>0.27305311321120279</c:v>
                </c:pt>
                <c:pt idx="8">
                  <c:v>0.24189021427566476</c:v>
                </c:pt>
                <c:pt idx="9">
                  <c:v>0.18367179229113906</c:v>
                </c:pt>
                <c:pt idx="10">
                  <c:v>0.16322573367290183</c:v>
                </c:pt>
                <c:pt idx="11">
                  <c:v>0.12154844580384622</c:v>
                </c:pt>
                <c:pt idx="12">
                  <c:v>0.11566916018811976</c:v>
                </c:pt>
                <c:pt idx="13">
                  <c:v>0.1095170903132297</c:v>
                </c:pt>
                <c:pt idx="14">
                  <c:v>9.6455994995952671E-2</c:v>
                </c:pt>
                <c:pt idx="15">
                  <c:v>8.2855571384978663E-2</c:v>
                </c:pt>
                <c:pt idx="16">
                  <c:v>7.5093615260694344E-2</c:v>
                </c:pt>
                <c:pt idx="17">
                  <c:v>7.2501974077077869E-2</c:v>
                </c:pt>
                <c:pt idx="18">
                  <c:v>7.52967869244488E-2</c:v>
                </c:pt>
                <c:pt idx="19">
                  <c:v>7.9720930290397868E-2</c:v>
                </c:pt>
                <c:pt idx="20">
                  <c:v>8.0097478886185847E-2</c:v>
                </c:pt>
                <c:pt idx="21">
                  <c:v>6.840198865609573E-2</c:v>
                </c:pt>
                <c:pt idx="22">
                  <c:v>5.939153111288676E-2</c:v>
                </c:pt>
                <c:pt idx="23">
                  <c:v>9.170835650487362E-2</c:v>
                </c:pt>
                <c:pt idx="24">
                  <c:v>9.8646644476916484E-2</c:v>
                </c:pt>
                <c:pt idx="25">
                  <c:v>0.11541904170224752</c:v>
                </c:pt>
                <c:pt idx="26">
                  <c:v>0.13720071303288903</c:v>
                </c:pt>
                <c:pt idx="27">
                  <c:v>0.12259494506082991</c:v>
                </c:pt>
                <c:pt idx="28">
                  <c:v>9.2569082537787978E-2</c:v>
                </c:pt>
                <c:pt idx="29">
                  <c:v>9.4999906535369563E-2</c:v>
                </c:pt>
                <c:pt idx="30">
                  <c:v>7.1009428425441778E-2</c:v>
                </c:pt>
                <c:pt idx="31">
                  <c:v>4.4089712976082607E-2</c:v>
                </c:pt>
                <c:pt idx="32">
                  <c:v>4.9101938191513456E-2</c:v>
                </c:pt>
                <c:pt idx="33">
                  <c:v>2.8149498589153055E-2</c:v>
                </c:pt>
                <c:pt idx="34">
                  <c:v>2.3495320469966809E-2</c:v>
                </c:pt>
                <c:pt idx="35">
                  <c:v>7.6533632906189662E-3</c:v>
                </c:pt>
                <c:pt idx="36">
                  <c:v>-1.7433461085768667E-2</c:v>
                </c:pt>
                <c:pt idx="37">
                  <c:v>-2.8385438227100455E-2</c:v>
                </c:pt>
                <c:pt idx="38">
                  <c:v>-3.6812840786958373E-2</c:v>
                </c:pt>
                <c:pt idx="39">
                  <c:v>2.5023374015884052E-3</c:v>
                </c:pt>
                <c:pt idx="40">
                  <c:v>5.0249667216304424E-2</c:v>
                </c:pt>
                <c:pt idx="41">
                  <c:v>7.4126931085034875E-2</c:v>
                </c:pt>
                <c:pt idx="42">
                  <c:v>7.8171350479882412E-2</c:v>
                </c:pt>
                <c:pt idx="43">
                  <c:v>5.8701489235814572E-2</c:v>
                </c:pt>
                <c:pt idx="44">
                  <c:v>2.1579296933325928E-2</c:v>
                </c:pt>
                <c:pt idx="45">
                  <c:v>-6.4139714021023021E-3</c:v>
                </c:pt>
                <c:pt idx="46">
                  <c:v>-7.3909720833543451E-3</c:v>
                </c:pt>
                <c:pt idx="47">
                  <c:v>6.925096154704196E-3</c:v>
                </c:pt>
                <c:pt idx="48">
                  <c:v>3.5087716702386071E-2</c:v>
                </c:pt>
                <c:pt idx="49">
                  <c:v>6.1240658140725213E-2</c:v>
                </c:pt>
                <c:pt idx="50">
                  <c:v>9.5253479538396857E-2</c:v>
                </c:pt>
                <c:pt idx="51">
                  <c:v>0.12597339205138111</c:v>
                </c:pt>
                <c:pt idx="52">
                  <c:v>0.15175260594340378</c:v>
                </c:pt>
                <c:pt idx="53">
                  <c:v>0.15492439397079041</c:v>
                </c:pt>
                <c:pt idx="54">
                  <c:v>0.14018491410161685</c:v>
                </c:pt>
              </c:numCache>
            </c:numRef>
          </c:val>
          <c:smooth val="0"/>
          <c:extLst>
            <c:ext xmlns:c16="http://schemas.microsoft.com/office/drawing/2014/chart" uri="{C3380CC4-5D6E-409C-BE32-E72D297353CC}">
              <c16:uniqueId val="{00000001-3C00-4B48-9412-CDF6CC54D651}"/>
            </c:ext>
          </c:extLst>
        </c:ser>
        <c:ser>
          <c:idx val="4"/>
          <c:order val="2"/>
          <c:tx>
            <c:strRef>
              <c:f>data!$E$14</c:f>
              <c:strCache>
                <c:ptCount val="1"/>
                <c:pt idx="0">
                  <c:v>Quality (Growth)</c:v>
                </c:pt>
              </c:strCache>
            </c:strRef>
          </c:tx>
          <c:spPr>
            <a:ln w="38100" cap="rnd" cmpd="sng" algn="ctr">
              <a:solidFill>
                <a:schemeClr val="accent5"/>
              </a:solidFill>
              <a:prstDash val="solid"/>
              <a:round/>
            </a:ln>
            <a:effectLst/>
          </c:spPr>
          <c:marker>
            <c:symbol val="none"/>
          </c:marker>
          <c:cat>
            <c:numRef>
              <c:f>data!$J$8:$BL$8</c:f>
              <c:numCache>
                <c:formatCode>mmm\ yyyy</c:formatCode>
                <c:ptCount val="55"/>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pt idx="53">
                  <c:v>44012</c:v>
                </c:pt>
                <c:pt idx="54">
                  <c:v>44104</c:v>
                </c:pt>
              </c:numCache>
            </c:numRef>
          </c:cat>
          <c:val>
            <c:numRef>
              <c:f>data!$J$14:$MX$14</c:f>
              <c:numCache>
                <c:formatCode>0.000</c:formatCode>
                <c:ptCount val="353"/>
                <c:pt idx="0">
                  <c:v>-0.12490720098157887</c:v>
                </c:pt>
                <c:pt idx="1">
                  <c:v>-7.9607230037981064E-2</c:v>
                </c:pt>
                <c:pt idx="2">
                  <c:v>-7.8068474681119576E-2</c:v>
                </c:pt>
                <c:pt idx="3">
                  <c:v>-7.3708975812202315E-2</c:v>
                </c:pt>
                <c:pt idx="4">
                  <c:v>-5.7089624377611045E-2</c:v>
                </c:pt>
                <c:pt idx="5">
                  <c:v>-6.5034380999253807E-2</c:v>
                </c:pt>
                <c:pt idx="6">
                  <c:v>-1.2751630935727676E-2</c:v>
                </c:pt>
                <c:pt idx="7">
                  <c:v>2.2352116390733073E-2</c:v>
                </c:pt>
                <c:pt idx="8">
                  <c:v>4.7239677429915958E-2</c:v>
                </c:pt>
                <c:pt idx="9">
                  <c:v>8.9926843854362601E-2</c:v>
                </c:pt>
                <c:pt idx="10">
                  <c:v>9.8602559243714E-2</c:v>
                </c:pt>
                <c:pt idx="11">
                  <c:v>0.11887537319791665</c:v>
                </c:pt>
                <c:pt idx="12">
                  <c:v>0.15262795947273522</c:v>
                </c:pt>
                <c:pt idx="13">
                  <c:v>0.19329547577902617</c:v>
                </c:pt>
                <c:pt idx="14">
                  <c:v>0.18579670871166781</c:v>
                </c:pt>
                <c:pt idx="15">
                  <c:v>0.19673926279263271</c:v>
                </c:pt>
                <c:pt idx="16">
                  <c:v>0.19360803195150944</c:v>
                </c:pt>
                <c:pt idx="17">
                  <c:v>0.18165307023394719</c:v>
                </c:pt>
                <c:pt idx="18">
                  <c:v>0.20680793368924305</c:v>
                </c:pt>
                <c:pt idx="19">
                  <c:v>0.21411379375872847</c:v>
                </c:pt>
                <c:pt idx="20">
                  <c:v>0.15883257044244711</c:v>
                </c:pt>
                <c:pt idx="21">
                  <c:v>0.13446541516651003</c:v>
                </c:pt>
                <c:pt idx="22">
                  <c:v>9.8483350825352395E-2</c:v>
                </c:pt>
                <c:pt idx="23">
                  <c:v>6.5856377245799291E-3</c:v>
                </c:pt>
                <c:pt idx="24">
                  <c:v>8.6645790362093675E-3</c:v>
                </c:pt>
                <c:pt idx="25">
                  <c:v>8.3310833771369705E-3</c:v>
                </c:pt>
                <c:pt idx="26">
                  <c:v>-1.2931665757239596E-2</c:v>
                </c:pt>
                <c:pt idx="27">
                  <c:v>7.3012067592203838E-3</c:v>
                </c:pt>
                <c:pt idx="28">
                  <c:v>3.3243016512662232E-2</c:v>
                </c:pt>
                <c:pt idx="29">
                  <c:v>2.5064680795687765E-2</c:v>
                </c:pt>
                <c:pt idx="30">
                  <c:v>5.9393113863602166E-2</c:v>
                </c:pt>
                <c:pt idx="31">
                  <c:v>8.3516434974729117E-2</c:v>
                </c:pt>
                <c:pt idx="32">
                  <c:v>8.7615233267840653E-2</c:v>
                </c:pt>
                <c:pt idx="33">
                  <c:v>9.6871936906695391E-2</c:v>
                </c:pt>
                <c:pt idx="34">
                  <c:v>0.1055367200035566</c:v>
                </c:pt>
                <c:pt idx="35">
                  <c:v>0.14162021343402659</c:v>
                </c:pt>
                <c:pt idx="36">
                  <c:v>0.15313492524920411</c:v>
                </c:pt>
                <c:pt idx="37">
                  <c:v>0.14121341274307664</c:v>
                </c:pt>
                <c:pt idx="38">
                  <c:v>0.11427301414951767</c:v>
                </c:pt>
                <c:pt idx="39">
                  <c:v>7.1397112043883451E-2</c:v>
                </c:pt>
                <c:pt idx="40">
                  <c:v>5.8005052841462304E-2</c:v>
                </c:pt>
                <c:pt idx="41">
                  <c:v>8.0749451414286758E-2</c:v>
                </c:pt>
                <c:pt idx="42">
                  <c:v>0.10137040974914382</c:v>
                </c:pt>
                <c:pt idx="43">
                  <c:v>0.13830270347911411</c:v>
                </c:pt>
                <c:pt idx="44">
                  <c:v>0.16997692164861802</c:v>
                </c:pt>
                <c:pt idx="45">
                  <c:v>0.19667713569246142</c:v>
                </c:pt>
                <c:pt idx="46">
                  <c:v>0.21930400192479874</c:v>
                </c:pt>
                <c:pt idx="47">
                  <c:v>0.21977400142898643</c:v>
                </c:pt>
                <c:pt idx="48">
                  <c:v>0.20761399494933988</c:v>
                </c:pt>
                <c:pt idx="49">
                  <c:v>0.18888111468755345</c:v>
                </c:pt>
                <c:pt idx="50">
                  <c:v>0.17067608359893272</c:v>
                </c:pt>
                <c:pt idx="51">
                  <c:v>0.17803796053616666</c:v>
                </c:pt>
                <c:pt idx="52">
                  <c:v>0.17089898055186234</c:v>
                </c:pt>
                <c:pt idx="53">
                  <c:v>0.13148731789447582</c:v>
                </c:pt>
                <c:pt idx="54">
                  <c:v>9.1888190315043944E-2</c:v>
                </c:pt>
              </c:numCache>
            </c:numRef>
          </c:val>
          <c:smooth val="0"/>
          <c:extLst>
            <c:ext xmlns:c16="http://schemas.microsoft.com/office/drawing/2014/chart" uri="{C3380CC4-5D6E-409C-BE32-E72D297353CC}">
              <c16:uniqueId val="{00000002-3C00-4B48-9412-CDF6CC54D651}"/>
            </c:ext>
          </c:extLst>
        </c:ser>
        <c:ser>
          <c:idx val="5"/>
          <c:order val="3"/>
          <c:tx>
            <c:strRef>
              <c:f>data!$E$15</c:f>
              <c:strCache>
                <c:ptCount val="1"/>
                <c:pt idx="0">
                  <c:v>Quality (Value)</c:v>
                </c:pt>
              </c:strCache>
            </c:strRef>
          </c:tx>
          <c:spPr>
            <a:ln w="38100" cap="rnd" cmpd="sng" algn="ctr">
              <a:solidFill>
                <a:schemeClr val="accent6"/>
              </a:solidFill>
              <a:prstDash val="solid"/>
              <a:round/>
            </a:ln>
            <a:effectLst/>
          </c:spPr>
          <c:marker>
            <c:symbol val="none"/>
          </c:marker>
          <c:cat>
            <c:numRef>
              <c:f>data!$J$8:$BL$8</c:f>
              <c:numCache>
                <c:formatCode>mmm\ yyyy</c:formatCode>
                <c:ptCount val="55"/>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pt idx="53">
                  <c:v>44012</c:v>
                </c:pt>
                <c:pt idx="54">
                  <c:v>44104</c:v>
                </c:pt>
              </c:numCache>
            </c:numRef>
          </c:cat>
          <c:val>
            <c:numRef>
              <c:f>data!$J$15:$MX$15</c:f>
              <c:numCache>
                <c:formatCode>0.000</c:formatCode>
                <c:ptCount val="353"/>
                <c:pt idx="0">
                  <c:v>0.27795803153504556</c:v>
                </c:pt>
                <c:pt idx="1">
                  <c:v>0.31395497694520635</c:v>
                </c:pt>
                <c:pt idx="2">
                  <c:v>0.32381709291826244</c:v>
                </c:pt>
                <c:pt idx="3">
                  <c:v>0.33834269216691715</c:v>
                </c:pt>
                <c:pt idx="4">
                  <c:v>0.33100595567466817</c:v>
                </c:pt>
                <c:pt idx="5">
                  <c:v>0.32193668690671995</c:v>
                </c:pt>
                <c:pt idx="6">
                  <c:v>0.2787215844453953</c:v>
                </c:pt>
                <c:pt idx="7">
                  <c:v>0.23162222121694065</c:v>
                </c:pt>
                <c:pt idx="8">
                  <c:v>0.21156024757624955</c:v>
                </c:pt>
                <c:pt idx="9">
                  <c:v>0.19719044455694432</c:v>
                </c:pt>
                <c:pt idx="10">
                  <c:v>0.20442202374338642</c:v>
                </c:pt>
                <c:pt idx="11">
                  <c:v>0.21127177718706341</c:v>
                </c:pt>
                <c:pt idx="12">
                  <c:v>0.21013882964899219</c:v>
                </c:pt>
                <c:pt idx="13">
                  <c:v>0.2112311544956863</c:v>
                </c:pt>
                <c:pt idx="14">
                  <c:v>0.22231123846667578</c:v>
                </c:pt>
                <c:pt idx="15">
                  <c:v>0.23697073794687962</c:v>
                </c:pt>
                <c:pt idx="16">
                  <c:v>0.25312229125159402</c:v>
                </c:pt>
                <c:pt idx="17">
                  <c:v>0.2691553055272059</c:v>
                </c:pt>
                <c:pt idx="18">
                  <c:v>0.26583263908094945</c:v>
                </c:pt>
                <c:pt idx="19">
                  <c:v>0.24269597952411084</c:v>
                </c:pt>
                <c:pt idx="20">
                  <c:v>0.21340904511739731</c:v>
                </c:pt>
                <c:pt idx="21">
                  <c:v>0.18539783222346934</c:v>
                </c:pt>
                <c:pt idx="22">
                  <c:v>0.1694241315903327</c:v>
                </c:pt>
                <c:pt idx="23">
                  <c:v>0.14726688218911405</c:v>
                </c:pt>
                <c:pt idx="24">
                  <c:v>0.14647538120017201</c:v>
                </c:pt>
                <c:pt idx="25">
                  <c:v>0.15188630836925102</c:v>
                </c:pt>
                <c:pt idx="26">
                  <c:v>0.16590743388295348</c:v>
                </c:pt>
                <c:pt idx="27">
                  <c:v>0.19681544522270411</c:v>
                </c:pt>
                <c:pt idx="28">
                  <c:v>0.19973030575540632</c:v>
                </c:pt>
                <c:pt idx="29">
                  <c:v>0.18448729128529107</c:v>
                </c:pt>
                <c:pt idx="30">
                  <c:v>0.15070275360689769</c:v>
                </c:pt>
                <c:pt idx="31">
                  <c:v>0.12257309048201608</c:v>
                </c:pt>
                <c:pt idx="32">
                  <c:v>9.7551918688203967E-2</c:v>
                </c:pt>
                <c:pt idx="33">
                  <c:v>8.0458084688487835E-2</c:v>
                </c:pt>
                <c:pt idx="34">
                  <c:v>7.1200768913912429E-2</c:v>
                </c:pt>
                <c:pt idx="35">
                  <c:v>5.3202490056802103E-2</c:v>
                </c:pt>
                <c:pt idx="36">
                  <c:v>5.2238069716528931E-2</c:v>
                </c:pt>
                <c:pt idx="37">
                  <c:v>5.9161759476266534E-2</c:v>
                </c:pt>
                <c:pt idx="38">
                  <c:v>6.7693940393818375E-2</c:v>
                </c:pt>
                <c:pt idx="39">
                  <c:v>9.752637855854146E-2</c:v>
                </c:pt>
                <c:pt idx="40">
                  <c:v>0.11040605336258338</c:v>
                </c:pt>
                <c:pt idx="41">
                  <c:v>0.1003728159841773</c:v>
                </c:pt>
                <c:pt idx="42">
                  <c:v>9.0637287559025614E-2</c:v>
                </c:pt>
                <c:pt idx="43">
                  <c:v>5.4426104298926102E-2</c:v>
                </c:pt>
                <c:pt idx="44">
                  <c:v>4.455287401477756E-2</c:v>
                </c:pt>
                <c:pt idx="45">
                  <c:v>6.2316695617930649E-2</c:v>
                </c:pt>
                <c:pt idx="46">
                  <c:v>8.8601491548865763E-2</c:v>
                </c:pt>
                <c:pt idx="47">
                  <c:v>0.12507911529128493</c:v>
                </c:pt>
                <c:pt idx="48">
                  <c:v>0.15564235072389415</c:v>
                </c:pt>
                <c:pt idx="49">
                  <c:v>0.17404763851627564</c:v>
                </c:pt>
                <c:pt idx="50">
                  <c:v>0.18278102577021085</c:v>
                </c:pt>
                <c:pt idx="51">
                  <c:v>0.19436077463754259</c:v>
                </c:pt>
                <c:pt idx="52">
                  <c:v>0.18821853562007013</c:v>
                </c:pt>
                <c:pt idx="53">
                  <c:v>0.18657924623420352</c:v>
                </c:pt>
                <c:pt idx="54">
                  <c:v>0.17609847737620088</c:v>
                </c:pt>
              </c:numCache>
            </c:numRef>
          </c:val>
          <c:smooth val="0"/>
          <c:extLst>
            <c:ext xmlns:c16="http://schemas.microsoft.com/office/drawing/2014/chart" uri="{C3380CC4-5D6E-409C-BE32-E72D297353CC}">
              <c16:uniqueId val="{00000003-3C00-4B48-9412-CDF6CC54D651}"/>
            </c:ext>
          </c:extLst>
        </c:ser>
        <c:ser>
          <c:idx val="8"/>
          <c:order val="4"/>
          <c:tx>
            <c:strRef>
              <c:f>data!$E$18</c:f>
              <c:strCache>
                <c:ptCount val="1"/>
                <c:pt idx="0">
                  <c:v>Yield</c:v>
                </c:pt>
              </c:strCache>
            </c:strRef>
          </c:tx>
          <c:spPr>
            <a:ln w="38100" cap="rnd" cmpd="sng" algn="ctr">
              <a:solidFill>
                <a:schemeClr val="accent3">
                  <a:lumMod val="60000"/>
                </a:schemeClr>
              </a:solidFill>
              <a:prstDash val="solid"/>
              <a:round/>
            </a:ln>
            <a:effectLst/>
          </c:spPr>
          <c:marker>
            <c:symbol val="none"/>
          </c:marker>
          <c:cat>
            <c:numRef>
              <c:f>data!$J$8:$BL$8</c:f>
              <c:numCache>
                <c:formatCode>mmm\ yyyy</c:formatCode>
                <c:ptCount val="55"/>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pt idx="53">
                  <c:v>44012</c:v>
                </c:pt>
                <c:pt idx="54">
                  <c:v>44104</c:v>
                </c:pt>
              </c:numCache>
            </c:numRef>
          </c:cat>
          <c:val>
            <c:numRef>
              <c:f>data!$J$18:$MX$18</c:f>
              <c:numCache>
                <c:formatCode>0.000</c:formatCode>
                <c:ptCount val="353"/>
                <c:pt idx="0">
                  <c:v>0.14540455170970196</c:v>
                </c:pt>
                <c:pt idx="1">
                  <c:v>0.16021663784677315</c:v>
                </c:pt>
                <c:pt idx="2">
                  <c:v>0.20244140162472252</c:v>
                </c:pt>
                <c:pt idx="3">
                  <c:v>0.25101983147386037</c:v>
                </c:pt>
                <c:pt idx="4">
                  <c:v>0.27689656874237167</c:v>
                </c:pt>
                <c:pt idx="5">
                  <c:v>0.2943403697699033</c:v>
                </c:pt>
                <c:pt idx="6">
                  <c:v>0.27290804894942905</c:v>
                </c:pt>
                <c:pt idx="7">
                  <c:v>0.20549445320841497</c:v>
                </c:pt>
                <c:pt idx="8">
                  <c:v>0.14618268327402961</c:v>
                </c:pt>
                <c:pt idx="9">
                  <c:v>7.1981067649009495E-2</c:v>
                </c:pt>
                <c:pt idx="10">
                  <c:v>5.7658678423878881E-2</c:v>
                </c:pt>
                <c:pt idx="11">
                  <c:v>8.0062735874064331E-2</c:v>
                </c:pt>
                <c:pt idx="12">
                  <c:v>0.11424717629267808</c:v>
                </c:pt>
                <c:pt idx="13">
                  <c:v>0.13494241679740612</c:v>
                </c:pt>
                <c:pt idx="14">
                  <c:v>0.14574964830343587</c:v>
                </c:pt>
                <c:pt idx="15">
                  <c:v>9.4418274819515743E-2</c:v>
                </c:pt>
                <c:pt idx="16">
                  <c:v>4.6390936396144569E-2</c:v>
                </c:pt>
                <c:pt idx="17">
                  <c:v>1.2702050864908734E-3</c:v>
                </c:pt>
                <c:pt idx="18">
                  <c:v>-6.7706133297703489E-2</c:v>
                </c:pt>
                <c:pt idx="19">
                  <c:v>-0.11587376120158466</c:v>
                </c:pt>
                <c:pt idx="20">
                  <c:v>-0.1523527622080211</c:v>
                </c:pt>
                <c:pt idx="21">
                  <c:v>-0.1436312214790236</c:v>
                </c:pt>
                <c:pt idx="22">
                  <c:v>-0.13168473690589513</c:v>
                </c:pt>
                <c:pt idx="23">
                  <c:v>-0.11057237867233285</c:v>
                </c:pt>
                <c:pt idx="24">
                  <c:v>-9.7954145188636502E-2</c:v>
                </c:pt>
                <c:pt idx="25">
                  <c:v>-9.865012854140276E-2</c:v>
                </c:pt>
                <c:pt idx="26">
                  <c:v>-0.11354640749227272</c:v>
                </c:pt>
                <c:pt idx="27">
                  <c:v>-0.11734456034963131</c:v>
                </c:pt>
                <c:pt idx="28">
                  <c:v>-0.10379074269266049</c:v>
                </c:pt>
                <c:pt idx="29">
                  <c:v>-7.4483849745734257E-2</c:v>
                </c:pt>
                <c:pt idx="30">
                  <c:v>-7.1539532018679713E-2</c:v>
                </c:pt>
                <c:pt idx="31">
                  <c:v>-8.6182075399750271E-2</c:v>
                </c:pt>
                <c:pt idx="32">
                  <c:v>-0.11141887697035768</c:v>
                </c:pt>
                <c:pt idx="33">
                  <c:v>-0.16585265965137025</c:v>
                </c:pt>
                <c:pt idx="34">
                  <c:v>-0.1712445317717125</c:v>
                </c:pt>
                <c:pt idx="35">
                  <c:v>-0.17806647698214767</c:v>
                </c:pt>
                <c:pt idx="36">
                  <c:v>-0.13328254211224055</c:v>
                </c:pt>
                <c:pt idx="37">
                  <c:v>-9.0687418112551252E-2</c:v>
                </c:pt>
                <c:pt idx="38">
                  <c:v>-0.10658784451980585</c:v>
                </c:pt>
                <c:pt idx="39">
                  <c:v>-5.4520008848256064E-2</c:v>
                </c:pt>
                <c:pt idx="40">
                  <c:v>-6.2873718937200271E-2</c:v>
                </c:pt>
                <c:pt idx="41">
                  <c:v>-7.8165981943052909E-2</c:v>
                </c:pt>
                <c:pt idx="42">
                  <c:v>-6.7265526131744691E-2</c:v>
                </c:pt>
                <c:pt idx="43">
                  <c:v>-0.13474470575068728</c:v>
                </c:pt>
                <c:pt idx="44">
                  <c:v>-0.17278615667627364</c:v>
                </c:pt>
                <c:pt idx="45">
                  <c:v>-0.19603007148408966</c:v>
                </c:pt>
                <c:pt idx="46">
                  <c:v>-0.18117630490491751</c:v>
                </c:pt>
                <c:pt idx="47">
                  <c:v>-0.1140721516461978</c:v>
                </c:pt>
                <c:pt idx="48">
                  <c:v>-6.0904653864797306E-2</c:v>
                </c:pt>
                <c:pt idx="49">
                  <c:v>-1.3468740703994914E-2</c:v>
                </c:pt>
                <c:pt idx="50">
                  <c:v>1.5872887393091069E-2</c:v>
                </c:pt>
                <c:pt idx="51">
                  <c:v>4.0385048324908829E-2</c:v>
                </c:pt>
                <c:pt idx="52">
                  <c:v>7.4106015807834047E-2</c:v>
                </c:pt>
                <c:pt idx="53">
                  <c:v>6.7824548288164782E-2</c:v>
                </c:pt>
                <c:pt idx="54">
                  <c:v>4.7492533896916878E-2</c:v>
                </c:pt>
              </c:numCache>
            </c:numRef>
          </c:val>
          <c:smooth val="0"/>
          <c:extLst>
            <c:ext xmlns:c16="http://schemas.microsoft.com/office/drawing/2014/chart" uri="{C3380CC4-5D6E-409C-BE32-E72D297353CC}">
              <c16:uniqueId val="{00000004-3C00-4B48-9412-CDF6CC54D651}"/>
            </c:ext>
          </c:extLst>
        </c:ser>
        <c:dLbls>
          <c:showLegendKey val="0"/>
          <c:showVal val="0"/>
          <c:showCatName val="0"/>
          <c:showSerName val="0"/>
          <c:showPercent val="0"/>
          <c:showBubbleSize val="0"/>
        </c:dLbls>
        <c:smooth val="0"/>
        <c:axId val="352270208"/>
        <c:axId val="352284672"/>
      </c:lineChart>
      <c:dateAx>
        <c:axId val="352270208"/>
        <c:scaling>
          <c:orientation val="minMax"/>
        </c:scaling>
        <c:delete val="0"/>
        <c:axPos val="b"/>
        <c:numFmt formatCode="mmm\ yyyy" sourceLinked="1"/>
        <c:majorTickMark val="out"/>
        <c:minorTickMark val="none"/>
        <c:tickLblPos val="low"/>
        <c:spPr>
          <a:noFill/>
          <a:ln w="25400" cap="flat" cmpd="sng" algn="ctr">
            <a:solidFill>
              <a:schemeClr val="tx1"/>
            </a:solidFill>
            <a:prstDash val="solid"/>
            <a:round/>
          </a:ln>
          <a:effectLst/>
        </c:spPr>
        <c:txPr>
          <a:bodyPr rot="-540000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352284672"/>
        <c:crosses val="autoZero"/>
        <c:auto val="1"/>
        <c:lblOffset val="100"/>
        <c:baseTimeUnit val="months"/>
        <c:majorUnit val="3"/>
      </c:dateAx>
      <c:valAx>
        <c:axId val="352284672"/>
        <c:scaling>
          <c:orientation val="minMax"/>
          <c:max val="0.8"/>
          <c:min val="-0.8"/>
        </c:scaling>
        <c:delete val="0"/>
        <c:axPos val="l"/>
        <c:majorGridlines>
          <c:spPr>
            <a:ln w="6350" cap="flat" cmpd="sng" algn="ctr">
              <a:solidFill>
                <a:schemeClr val="bg1">
                  <a:lumMod val="8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227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b="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data!$E$22</c:f>
              <c:strCache>
                <c:ptCount val="1"/>
                <c:pt idx="0">
                  <c:v>Growth</c:v>
                </c:pt>
              </c:strCache>
            </c:strRef>
          </c:tx>
          <c:spPr>
            <a:ln w="38100" cap="rnd" cmpd="sng" algn="ctr">
              <a:solidFill>
                <a:schemeClr val="accent1"/>
              </a:solidFill>
              <a:prstDash val="solid"/>
              <a:round/>
            </a:ln>
            <a:effectLst/>
          </c:spPr>
          <c:marker>
            <c:symbol val="none"/>
          </c:marker>
          <c:cat>
            <c:numRef>
              <c:f>data!$F$8:$BL$8</c:f>
              <c:numCache>
                <c:formatCode>mmm\ yyyy</c:formatCode>
                <c:ptCount val="59"/>
                <c:pt idx="0">
                  <c:v>38807</c:v>
                </c:pt>
                <c:pt idx="1">
                  <c:v>38898</c:v>
                </c:pt>
                <c:pt idx="2">
                  <c:v>38990</c:v>
                </c:pt>
                <c:pt idx="3">
                  <c:v>39082</c:v>
                </c:pt>
                <c:pt idx="4">
                  <c:v>39172</c:v>
                </c:pt>
                <c:pt idx="5">
                  <c:v>39263</c:v>
                </c:pt>
                <c:pt idx="6">
                  <c:v>39355</c:v>
                </c:pt>
                <c:pt idx="7">
                  <c:v>39447</c:v>
                </c:pt>
                <c:pt idx="8">
                  <c:v>39538</c:v>
                </c:pt>
                <c:pt idx="9">
                  <c:v>39629</c:v>
                </c:pt>
                <c:pt idx="10">
                  <c:v>39721</c:v>
                </c:pt>
                <c:pt idx="11">
                  <c:v>39813</c:v>
                </c:pt>
                <c:pt idx="12">
                  <c:v>39903</c:v>
                </c:pt>
                <c:pt idx="13">
                  <c:v>39994</c:v>
                </c:pt>
                <c:pt idx="14">
                  <c:v>40086</c:v>
                </c:pt>
                <c:pt idx="15">
                  <c:v>40178</c:v>
                </c:pt>
                <c:pt idx="16">
                  <c:v>40268</c:v>
                </c:pt>
                <c:pt idx="17">
                  <c:v>40359</c:v>
                </c:pt>
                <c:pt idx="18">
                  <c:v>40451</c:v>
                </c:pt>
                <c:pt idx="19">
                  <c:v>40543</c:v>
                </c:pt>
                <c:pt idx="20">
                  <c:v>40633</c:v>
                </c:pt>
                <c:pt idx="21">
                  <c:v>40724</c:v>
                </c:pt>
                <c:pt idx="22">
                  <c:v>40816</c:v>
                </c:pt>
                <c:pt idx="23">
                  <c:v>40908</c:v>
                </c:pt>
                <c:pt idx="24">
                  <c:v>40999</c:v>
                </c:pt>
                <c:pt idx="25">
                  <c:v>41090</c:v>
                </c:pt>
                <c:pt idx="26">
                  <c:v>41182</c:v>
                </c:pt>
                <c:pt idx="27">
                  <c:v>41274</c:v>
                </c:pt>
                <c:pt idx="28">
                  <c:v>41364</c:v>
                </c:pt>
                <c:pt idx="29">
                  <c:v>41455</c:v>
                </c:pt>
                <c:pt idx="30">
                  <c:v>41547</c:v>
                </c:pt>
                <c:pt idx="31">
                  <c:v>41639</c:v>
                </c:pt>
                <c:pt idx="32">
                  <c:v>41729</c:v>
                </c:pt>
                <c:pt idx="33">
                  <c:v>41820</c:v>
                </c:pt>
                <c:pt idx="34">
                  <c:v>41912</c:v>
                </c:pt>
                <c:pt idx="35">
                  <c:v>42004</c:v>
                </c:pt>
                <c:pt idx="36">
                  <c:v>42094</c:v>
                </c:pt>
                <c:pt idx="37">
                  <c:v>42185</c:v>
                </c:pt>
                <c:pt idx="38">
                  <c:v>42277</c:v>
                </c:pt>
                <c:pt idx="39">
                  <c:v>42369</c:v>
                </c:pt>
                <c:pt idx="40">
                  <c:v>42460</c:v>
                </c:pt>
                <c:pt idx="41">
                  <c:v>42551</c:v>
                </c:pt>
                <c:pt idx="42">
                  <c:v>42643</c:v>
                </c:pt>
                <c:pt idx="43">
                  <c:v>42735</c:v>
                </c:pt>
                <c:pt idx="44">
                  <c:v>42825</c:v>
                </c:pt>
                <c:pt idx="45">
                  <c:v>42916</c:v>
                </c:pt>
                <c:pt idx="46">
                  <c:v>43008</c:v>
                </c:pt>
                <c:pt idx="47">
                  <c:v>43100</c:v>
                </c:pt>
                <c:pt idx="48">
                  <c:v>43190</c:v>
                </c:pt>
                <c:pt idx="49">
                  <c:v>43281</c:v>
                </c:pt>
                <c:pt idx="50">
                  <c:v>43373</c:v>
                </c:pt>
                <c:pt idx="51">
                  <c:v>43465</c:v>
                </c:pt>
                <c:pt idx="52">
                  <c:v>43555</c:v>
                </c:pt>
                <c:pt idx="53">
                  <c:v>43646</c:v>
                </c:pt>
                <c:pt idx="54">
                  <c:v>43738</c:v>
                </c:pt>
                <c:pt idx="55">
                  <c:v>43830</c:v>
                </c:pt>
                <c:pt idx="56">
                  <c:v>43921</c:v>
                </c:pt>
                <c:pt idx="57">
                  <c:v>44012</c:v>
                </c:pt>
                <c:pt idx="58">
                  <c:v>44104</c:v>
                </c:pt>
              </c:numCache>
            </c:numRef>
          </c:cat>
          <c:val>
            <c:numRef>
              <c:f>data!$F$22:$MT$22</c:f>
              <c:numCache>
                <c:formatCode>0.000</c:formatCode>
                <c:ptCount val="353"/>
                <c:pt idx="0">
                  <c:v>0.14305705036395383</c:v>
                </c:pt>
                <c:pt idx="1">
                  <c:v>0.1479404996837432</c:v>
                </c:pt>
                <c:pt idx="2">
                  <c:v>0.13074758827173832</c:v>
                </c:pt>
                <c:pt idx="3">
                  <c:v>0.10455160508849896</c:v>
                </c:pt>
                <c:pt idx="4">
                  <c:v>4.1546305278847007E-2</c:v>
                </c:pt>
                <c:pt idx="5">
                  <c:v>-1.5078823258612862E-2</c:v>
                </c:pt>
                <c:pt idx="6">
                  <c:v>-5.0020371311510547E-2</c:v>
                </c:pt>
                <c:pt idx="7">
                  <c:v>-6.0407448015746934E-2</c:v>
                </c:pt>
                <c:pt idx="8">
                  <c:v>-4.7660246269852234E-2</c:v>
                </c:pt>
                <c:pt idx="9">
                  <c:v>-4.4655589104831001E-2</c:v>
                </c:pt>
                <c:pt idx="10">
                  <c:v>-2.7851411448382199E-2</c:v>
                </c:pt>
                <c:pt idx="11">
                  <c:v>-4.3316475025079217E-3</c:v>
                </c:pt>
                <c:pt idx="12">
                  <c:v>3.0698049812374246E-2</c:v>
                </c:pt>
                <c:pt idx="13">
                  <c:v>9.6648530710262748E-2</c:v>
                </c:pt>
                <c:pt idx="14">
                  <c:v>0.1222028862333899</c:v>
                </c:pt>
                <c:pt idx="15">
                  <c:v>0.13845444294309722</c:v>
                </c:pt>
                <c:pt idx="16">
                  <c:v>0.13337617391001882</c:v>
                </c:pt>
                <c:pt idx="17">
                  <c:v>0.12724760463266588</c:v>
                </c:pt>
                <c:pt idx="18">
                  <c:v>0.1509684794679565</c:v>
                </c:pt>
                <c:pt idx="19">
                  <c:v>0.12966803223872164</c:v>
                </c:pt>
                <c:pt idx="20">
                  <c:v>0.15838291742648977</c:v>
                </c:pt>
                <c:pt idx="21">
                  <c:v>0.12636499804378229</c:v>
                </c:pt>
                <c:pt idx="22">
                  <c:v>9.1690139894043746E-2</c:v>
                </c:pt>
                <c:pt idx="23">
                  <c:v>0.10693557160777488</c:v>
                </c:pt>
                <c:pt idx="24">
                  <c:v>8.8112450814516574E-2</c:v>
                </c:pt>
                <c:pt idx="25">
                  <c:v>0.10597038857126143</c:v>
                </c:pt>
                <c:pt idx="26">
                  <c:v>0.12364847753908545</c:v>
                </c:pt>
                <c:pt idx="27">
                  <c:v>0.12775324688115661</c:v>
                </c:pt>
                <c:pt idx="28">
                  <c:v>0.11521545356222862</c:v>
                </c:pt>
                <c:pt idx="29">
                  <c:v>9.4749219570267051E-2</c:v>
                </c:pt>
                <c:pt idx="30">
                  <c:v>7.4886644224493593E-2</c:v>
                </c:pt>
                <c:pt idx="31">
                  <c:v>3.8755549026315762E-2</c:v>
                </c:pt>
                <c:pt idx="32">
                  <c:v>2.0771122091725058E-2</c:v>
                </c:pt>
                <c:pt idx="33">
                  <c:v>1.8418363249138748E-2</c:v>
                </c:pt>
                <c:pt idx="34">
                  <c:v>2.7125293279323479E-2</c:v>
                </c:pt>
                <c:pt idx="35">
                  <c:v>4.1079848696306889E-2</c:v>
                </c:pt>
                <c:pt idx="36">
                  <c:v>5.6317211416282556E-2</c:v>
                </c:pt>
                <c:pt idx="37">
                  <c:v>7.4143174438717069E-2</c:v>
                </c:pt>
                <c:pt idx="38">
                  <c:v>6.6476441142193449E-2</c:v>
                </c:pt>
                <c:pt idx="39">
                  <c:v>5.4531031003329955E-2</c:v>
                </c:pt>
                <c:pt idx="40">
                  <c:v>4.5578925539822575E-2</c:v>
                </c:pt>
                <c:pt idx="41">
                  <c:v>3.7803463724926809E-2</c:v>
                </c:pt>
                <c:pt idx="42">
                  <c:v>4.5246807654623161E-2</c:v>
                </c:pt>
                <c:pt idx="43">
                  <c:v>6.2007382795721551E-2</c:v>
                </c:pt>
                <c:pt idx="44">
                  <c:v>5.1598247013281758E-2</c:v>
                </c:pt>
                <c:pt idx="45">
                  <c:v>5.2674701364382126E-2</c:v>
                </c:pt>
                <c:pt idx="46">
                  <c:v>2.4846093300852804E-2</c:v>
                </c:pt>
                <c:pt idx="47">
                  <c:v>-2.2287636156852406E-3</c:v>
                </c:pt>
                <c:pt idx="48">
                  <c:v>-6.4575517873246514E-3</c:v>
                </c:pt>
                <c:pt idx="49">
                  <c:v>-1.4213776054251014E-2</c:v>
                </c:pt>
                <c:pt idx="50">
                  <c:v>1.7920044366681286E-3</c:v>
                </c:pt>
                <c:pt idx="51">
                  <c:v>2.416131271681568E-3</c:v>
                </c:pt>
                <c:pt idx="52">
                  <c:v>-1.3211683675764547E-3</c:v>
                </c:pt>
                <c:pt idx="53">
                  <c:v>-1.9986467406485579E-2</c:v>
                </c:pt>
                <c:pt idx="54">
                  <c:v>-1.2178922131110553E-2</c:v>
                </c:pt>
                <c:pt idx="55">
                  <c:v>1.0238363075139799E-2</c:v>
                </c:pt>
                <c:pt idx="56">
                  <c:v>2.4886072080801264E-2</c:v>
                </c:pt>
                <c:pt idx="57">
                  <c:v>3.3421405547455658E-2</c:v>
                </c:pt>
                <c:pt idx="58">
                  <c:v>1.3548536829073365E-2</c:v>
                </c:pt>
              </c:numCache>
            </c:numRef>
          </c:val>
          <c:smooth val="0"/>
          <c:extLst>
            <c:ext xmlns:c16="http://schemas.microsoft.com/office/drawing/2014/chart" uri="{C3380CC4-5D6E-409C-BE32-E72D297353CC}">
              <c16:uniqueId val="{00000000-874C-4574-B55A-BF39CE029154}"/>
            </c:ext>
          </c:extLst>
        </c:ser>
        <c:ser>
          <c:idx val="1"/>
          <c:order val="1"/>
          <c:tx>
            <c:strRef>
              <c:f>data!$E$23</c:f>
              <c:strCache>
                <c:ptCount val="1"/>
                <c:pt idx="0">
                  <c:v>Value</c:v>
                </c:pt>
              </c:strCache>
            </c:strRef>
          </c:tx>
          <c:spPr>
            <a:ln w="38100" cap="rnd" cmpd="sng" algn="ctr">
              <a:solidFill>
                <a:schemeClr val="accent2"/>
              </a:solidFill>
              <a:prstDash val="solid"/>
              <a:round/>
            </a:ln>
            <a:effectLst/>
          </c:spPr>
          <c:marker>
            <c:symbol val="none"/>
          </c:marker>
          <c:cat>
            <c:numRef>
              <c:f>data!$F$8:$BL$8</c:f>
              <c:numCache>
                <c:formatCode>mmm\ yyyy</c:formatCode>
                <c:ptCount val="59"/>
                <c:pt idx="0">
                  <c:v>38807</c:v>
                </c:pt>
                <c:pt idx="1">
                  <c:v>38898</c:v>
                </c:pt>
                <c:pt idx="2">
                  <c:v>38990</c:v>
                </c:pt>
                <c:pt idx="3">
                  <c:v>39082</c:v>
                </c:pt>
                <c:pt idx="4">
                  <c:v>39172</c:v>
                </c:pt>
                <c:pt idx="5">
                  <c:v>39263</c:v>
                </c:pt>
                <c:pt idx="6">
                  <c:v>39355</c:v>
                </c:pt>
                <c:pt idx="7">
                  <c:v>39447</c:v>
                </c:pt>
                <c:pt idx="8">
                  <c:v>39538</c:v>
                </c:pt>
                <c:pt idx="9">
                  <c:v>39629</c:v>
                </c:pt>
                <c:pt idx="10">
                  <c:v>39721</c:v>
                </c:pt>
                <c:pt idx="11">
                  <c:v>39813</c:v>
                </c:pt>
                <c:pt idx="12">
                  <c:v>39903</c:v>
                </c:pt>
                <c:pt idx="13">
                  <c:v>39994</c:v>
                </c:pt>
                <c:pt idx="14">
                  <c:v>40086</c:v>
                </c:pt>
                <c:pt idx="15">
                  <c:v>40178</c:v>
                </c:pt>
                <c:pt idx="16">
                  <c:v>40268</c:v>
                </c:pt>
                <c:pt idx="17">
                  <c:v>40359</c:v>
                </c:pt>
                <c:pt idx="18">
                  <c:v>40451</c:v>
                </c:pt>
                <c:pt idx="19">
                  <c:v>40543</c:v>
                </c:pt>
                <c:pt idx="20">
                  <c:v>40633</c:v>
                </c:pt>
                <c:pt idx="21">
                  <c:v>40724</c:v>
                </c:pt>
                <c:pt idx="22">
                  <c:v>40816</c:v>
                </c:pt>
                <c:pt idx="23">
                  <c:v>40908</c:v>
                </c:pt>
                <c:pt idx="24">
                  <c:v>40999</c:v>
                </c:pt>
                <c:pt idx="25">
                  <c:v>41090</c:v>
                </c:pt>
                <c:pt idx="26">
                  <c:v>41182</c:v>
                </c:pt>
                <c:pt idx="27">
                  <c:v>41274</c:v>
                </c:pt>
                <c:pt idx="28">
                  <c:v>41364</c:v>
                </c:pt>
                <c:pt idx="29">
                  <c:v>41455</c:v>
                </c:pt>
                <c:pt idx="30">
                  <c:v>41547</c:v>
                </c:pt>
                <c:pt idx="31">
                  <c:v>41639</c:v>
                </c:pt>
                <c:pt idx="32">
                  <c:v>41729</c:v>
                </c:pt>
                <c:pt idx="33">
                  <c:v>41820</c:v>
                </c:pt>
                <c:pt idx="34">
                  <c:v>41912</c:v>
                </c:pt>
                <c:pt idx="35">
                  <c:v>42004</c:v>
                </c:pt>
                <c:pt idx="36">
                  <c:v>42094</c:v>
                </c:pt>
                <c:pt idx="37">
                  <c:v>42185</c:v>
                </c:pt>
                <c:pt idx="38">
                  <c:v>42277</c:v>
                </c:pt>
                <c:pt idx="39">
                  <c:v>42369</c:v>
                </c:pt>
                <c:pt idx="40">
                  <c:v>42460</c:v>
                </c:pt>
                <c:pt idx="41">
                  <c:v>42551</c:v>
                </c:pt>
                <c:pt idx="42">
                  <c:v>42643</c:v>
                </c:pt>
                <c:pt idx="43">
                  <c:v>42735</c:v>
                </c:pt>
                <c:pt idx="44">
                  <c:v>42825</c:v>
                </c:pt>
                <c:pt idx="45">
                  <c:v>42916</c:v>
                </c:pt>
                <c:pt idx="46">
                  <c:v>43008</c:v>
                </c:pt>
                <c:pt idx="47">
                  <c:v>43100</c:v>
                </c:pt>
                <c:pt idx="48">
                  <c:v>43190</c:v>
                </c:pt>
                <c:pt idx="49">
                  <c:v>43281</c:v>
                </c:pt>
                <c:pt idx="50">
                  <c:v>43373</c:v>
                </c:pt>
                <c:pt idx="51">
                  <c:v>43465</c:v>
                </c:pt>
                <c:pt idx="52">
                  <c:v>43555</c:v>
                </c:pt>
                <c:pt idx="53">
                  <c:v>43646</c:v>
                </c:pt>
                <c:pt idx="54">
                  <c:v>43738</c:v>
                </c:pt>
                <c:pt idx="55">
                  <c:v>43830</c:v>
                </c:pt>
                <c:pt idx="56">
                  <c:v>43921</c:v>
                </c:pt>
                <c:pt idx="57">
                  <c:v>44012</c:v>
                </c:pt>
                <c:pt idx="58">
                  <c:v>44104</c:v>
                </c:pt>
              </c:numCache>
            </c:numRef>
          </c:cat>
          <c:val>
            <c:numRef>
              <c:f>data!$F$23:$MT$23</c:f>
              <c:numCache>
                <c:formatCode>0.000</c:formatCode>
                <c:ptCount val="353"/>
                <c:pt idx="0">
                  <c:v>-0.17689795763664895</c:v>
                </c:pt>
                <c:pt idx="1">
                  <c:v>-0.19105807094676219</c:v>
                </c:pt>
                <c:pt idx="2">
                  <c:v>-0.18528888128648124</c:v>
                </c:pt>
                <c:pt idx="3">
                  <c:v>-0.18997275474384803</c:v>
                </c:pt>
                <c:pt idx="4">
                  <c:v>-0.18096415048626527</c:v>
                </c:pt>
                <c:pt idx="5">
                  <c:v>-0.17694663912863262</c:v>
                </c:pt>
                <c:pt idx="6">
                  <c:v>-0.17658982433170828</c:v>
                </c:pt>
                <c:pt idx="7">
                  <c:v>-0.17831227839352795</c:v>
                </c:pt>
                <c:pt idx="8">
                  <c:v>-0.18242237940080541</c:v>
                </c:pt>
                <c:pt idx="9">
                  <c:v>-0.18501502959371502</c:v>
                </c:pt>
                <c:pt idx="10">
                  <c:v>-0.19511215616101871</c:v>
                </c:pt>
                <c:pt idx="11">
                  <c:v>-0.18651952078359324</c:v>
                </c:pt>
                <c:pt idx="12">
                  <c:v>-0.17943138961528654</c:v>
                </c:pt>
                <c:pt idx="13">
                  <c:v>-0.16846427706271849</c:v>
                </c:pt>
                <c:pt idx="14">
                  <c:v>-0.15413192846540102</c:v>
                </c:pt>
                <c:pt idx="15">
                  <c:v>-0.1617447808431515</c:v>
                </c:pt>
                <c:pt idx="16">
                  <c:v>-0.1876493974159259</c:v>
                </c:pt>
                <c:pt idx="17">
                  <c:v>-0.21171746936206437</c:v>
                </c:pt>
                <c:pt idx="18">
                  <c:v>-0.24055581684434288</c:v>
                </c:pt>
                <c:pt idx="19">
                  <c:v>-0.26352874655885999</c:v>
                </c:pt>
                <c:pt idx="20">
                  <c:v>-0.27355561362365821</c:v>
                </c:pt>
                <c:pt idx="21">
                  <c:v>-0.29270383920398757</c:v>
                </c:pt>
                <c:pt idx="22">
                  <c:v>-0.29236202176561871</c:v>
                </c:pt>
                <c:pt idx="23">
                  <c:v>-0.29220067061857635</c:v>
                </c:pt>
                <c:pt idx="24">
                  <c:v>-0.28746476878255806</c:v>
                </c:pt>
                <c:pt idx="25">
                  <c:v>-0.26750618233895773</c:v>
                </c:pt>
                <c:pt idx="26">
                  <c:v>-0.25634874652813255</c:v>
                </c:pt>
                <c:pt idx="27">
                  <c:v>-0.25407713633696549</c:v>
                </c:pt>
                <c:pt idx="28">
                  <c:v>-0.24443757170332531</c:v>
                </c:pt>
                <c:pt idx="29">
                  <c:v>-0.23826200366648664</c:v>
                </c:pt>
                <c:pt idx="30">
                  <c:v>-0.23783851522840485</c:v>
                </c:pt>
                <c:pt idx="31">
                  <c:v>-0.22429421937842808</c:v>
                </c:pt>
                <c:pt idx="32">
                  <c:v>-0.21917655415193499</c:v>
                </c:pt>
                <c:pt idx="33">
                  <c:v>-0.21584398532259674</c:v>
                </c:pt>
                <c:pt idx="34">
                  <c:v>-0.21306430645385954</c:v>
                </c:pt>
                <c:pt idx="35">
                  <c:v>-0.21000978297515638</c:v>
                </c:pt>
                <c:pt idx="36">
                  <c:v>-0.20636607908505222</c:v>
                </c:pt>
                <c:pt idx="37">
                  <c:v>-0.20345288129493366</c:v>
                </c:pt>
                <c:pt idx="38">
                  <c:v>-0.20442762687254054</c:v>
                </c:pt>
                <c:pt idx="39">
                  <c:v>-0.21462239686406215</c:v>
                </c:pt>
                <c:pt idx="40">
                  <c:v>-0.23216536651888442</c:v>
                </c:pt>
                <c:pt idx="41">
                  <c:v>-0.25549891181216827</c:v>
                </c:pt>
                <c:pt idx="42">
                  <c:v>-0.27543513084232452</c:v>
                </c:pt>
                <c:pt idx="43">
                  <c:v>-0.28998269302224688</c:v>
                </c:pt>
                <c:pt idx="44">
                  <c:v>-0.30295288064463288</c:v>
                </c:pt>
                <c:pt idx="45">
                  <c:v>-0.31014587802362442</c:v>
                </c:pt>
                <c:pt idx="46">
                  <c:v>-0.31174768804043101</c:v>
                </c:pt>
                <c:pt idx="47">
                  <c:v>-0.30845979933641754</c:v>
                </c:pt>
                <c:pt idx="48">
                  <c:v>-0.30844364693980231</c:v>
                </c:pt>
                <c:pt idx="49">
                  <c:v>-0.31243672074908346</c:v>
                </c:pt>
                <c:pt idx="50">
                  <c:v>-0.31859436213447867</c:v>
                </c:pt>
                <c:pt idx="51">
                  <c:v>-0.33131445096222378</c:v>
                </c:pt>
                <c:pt idx="52">
                  <c:v>-0.33470922894447452</c:v>
                </c:pt>
                <c:pt idx="53">
                  <c:v>-0.3302102244958024</c:v>
                </c:pt>
                <c:pt idx="54">
                  <c:v>-0.31820579964675461</c:v>
                </c:pt>
                <c:pt idx="55">
                  <c:v>-0.31075909502235111</c:v>
                </c:pt>
                <c:pt idx="56">
                  <c:v>-0.29110236684530899</c:v>
                </c:pt>
                <c:pt idx="57">
                  <c:v>-0.27289704696741673</c:v>
                </c:pt>
                <c:pt idx="58">
                  <c:v>-0.25978850784960711</c:v>
                </c:pt>
              </c:numCache>
            </c:numRef>
          </c:val>
          <c:smooth val="0"/>
          <c:extLst>
            <c:ext xmlns:c16="http://schemas.microsoft.com/office/drawing/2014/chart" uri="{C3380CC4-5D6E-409C-BE32-E72D297353CC}">
              <c16:uniqueId val="{00000001-874C-4574-B55A-BF39CE029154}"/>
            </c:ext>
          </c:extLst>
        </c:ser>
        <c:ser>
          <c:idx val="4"/>
          <c:order val="2"/>
          <c:tx>
            <c:strRef>
              <c:f>data!$E$26</c:f>
              <c:strCache>
                <c:ptCount val="1"/>
                <c:pt idx="0">
                  <c:v>Quality (Growth)</c:v>
                </c:pt>
              </c:strCache>
            </c:strRef>
          </c:tx>
          <c:spPr>
            <a:ln w="38100" cap="rnd" cmpd="sng" algn="ctr">
              <a:solidFill>
                <a:schemeClr val="accent5"/>
              </a:solidFill>
              <a:prstDash val="solid"/>
              <a:round/>
            </a:ln>
            <a:effectLst/>
          </c:spPr>
          <c:marker>
            <c:symbol val="none"/>
          </c:marker>
          <c:cat>
            <c:numRef>
              <c:f>data!$F$8:$BL$8</c:f>
              <c:numCache>
                <c:formatCode>mmm\ yyyy</c:formatCode>
                <c:ptCount val="59"/>
                <c:pt idx="0">
                  <c:v>38807</c:v>
                </c:pt>
                <c:pt idx="1">
                  <c:v>38898</c:v>
                </c:pt>
                <c:pt idx="2">
                  <c:v>38990</c:v>
                </c:pt>
                <c:pt idx="3">
                  <c:v>39082</c:v>
                </c:pt>
                <c:pt idx="4">
                  <c:v>39172</c:v>
                </c:pt>
                <c:pt idx="5">
                  <c:v>39263</c:v>
                </c:pt>
                <c:pt idx="6">
                  <c:v>39355</c:v>
                </c:pt>
                <c:pt idx="7">
                  <c:v>39447</c:v>
                </c:pt>
                <c:pt idx="8">
                  <c:v>39538</c:v>
                </c:pt>
                <c:pt idx="9">
                  <c:v>39629</c:v>
                </c:pt>
                <c:pt idx="10">
                  <c:v>39721</c:v>
                </c:pt>
                <c:pt idx="11">
                  <c:v>39813</c:v>
                </c:pt>
                <c:pt idx="12">
                  <c:v>39903</c:v>
                </c:pt>
                <c:pt idx="13">
                  <c:v>39994</c:v>
                </c:pt>
                <c:pt idx="14">
                  <c:v>40086</c:v>
                </c:pt>
                <c:pt idx="15">
                  <c:v>40178</c:v>
                </c:pt>
                <c:pt idx="16">
                  <c:v>40268</c:v>
                </c:pt>
                <c:pt idx="17">
                  <c:v>40359</c:v>
                </c:pt>
                <c:pt idx="18">
                  <c:v>40451</c:v>
                </c:pt>
                <c:pt idx="19">
                  <c:v>40543</c:v>
                </c:pt>
                <c:pt idx="20">
                  <c:v>40633</c:v>
                </c:pt>
                <c:pt idx="21">
                  <c:v>40724</c:v>
                </c:pt>
                <c:pt idx="22">
                  <c:v>40816</c:v>
                </c:pt>
                <c:pt idx="23">
                  <c:v>40908</c:v>
                </c:pt>
                <c:pt idx="24">
                  <c:v>40999</c:v>
                </c:pt>
                <c:pt idx="25">
                  <c:v>41090</c:v>
                </c:pt>
                <c:pt idx="26">
                  <c:v>41182</c:v>
                </c:pt>
                <c:pt idx="27">
                  <c:v>41274</c:v>
                </c:pt>
                <c:pt idx="28">
                  <c:v>41364</c:v>
                </c:pt>
                <c:pt idx="29">
                  <c:v>41455</c:v>
                </c:pt>
                <c:pt idx="30">
                  <c:v>41547</c:v>
                </c:pt>
                <c:pt idx="31">
                  <c:v>41639</c:v>
                </c:pt>
                <c:pt idx="32">
                  <c:v>41729</c:v>
                </c:pt>
                <c:pt idx="33">
                  <c:v>41820</c:v>
                </c:pt>
                <c:pt idx="34">
                  <c:v>41912</c:v>
                </c:pt>
                <c:pt idx="35">
                  <c:v>42004</c:v>
                </c:pt>
                <c:pt idx="36">
                  <c:v>42094</c:v>
                </c:pt>
                <c:pt idx="37">
                  <c:v>42185</c:v>
                </c:pt>
                <c:pt idx="38">
                  <c:v>42277</c:v>
                </c:pt>
                <c:pt idx="39">
                  <c:v>42369</c:v>
                </c:pt>
                <c:pt idx="40">
                  <c:v>42460</c:v>
                </c:pt>
                <c:pt idx="41">
                  <c:v>42551</c:v>
                </c:pt>
                <c:pt idx="42">
                  <c:v>42643</c:v>
                </c:pt>
                <c:pt idx="43">
                  <c:v>42735</c:v>
                </c:pt>
                <c:pt idx="44">
                  <c:v>42825</c:v>
                </c:pt>
                <c:pt idx="45">
                  <c:v>42916</c:v>
                </c:pt>
                <c:pt idx="46">
                  <c:v>43008</c:v>
                </c:pt>
                <c:pt idx="47">
                  <c:v>43100</c:v>
                </c:pt>
                <c:pt idx="48">
                  <c:v>43190</c:v>
                </c:pt>
                <c:pt idx="49">
                  <c:v>43281</c:v>
                </c:pt>
                <c:pt idx="50">
                  <c:v>43373</c:v>
                </c:pt>
                <c:pt idx="51">
                  <c:v>43465</c:v>
                </c:pt>
                <c:pt idx="52">
                  <c:v>43555</c:v>
                </c:pt>
                <c:pt idx="53">
                  <c:v>43646</c:v>
                </c:pt>
                <c:pt idx="54">
                  <c:v>43738</c:v>
                </c:pt>
                <c:pt idx="55">
                  <c:v>43830</c:v>
                </c:pt>
                <c:pt idx="56">
                  <c:v>43921</c:v>
                </c:pt>
                <c:pt idx="57">
                  <c:v>44012</c:v>
                </c:pt>
                <c:pt idx="58">
                  <c:v>44104</c:v>
                </c:pt>
              </c:numCache>
            </c:numRef>
          </c:cat>
          <c:val>
            <c:numRef>
              <c:f>data!$F$26:$MT$26</c:f>
              <c:numCache>
                <c:formatCode>0.000</c:formatCode>
                <c:ptCount val="353"/>
                <c:pt idx="0">
                  <c:v>0.47970078722748916</c:v>
                </c:pt>
                <c:pt idx="1">
                  <c:v>0.52641577732541234</c:v>
                </c:pt>
                <c:pt idx="2">
                  <c:v>0.52951795647162869</c:v>
                </c:pt>
                <c:pt idx="3">
                  <c:v>0.53666681562579466</c:v>
                </c:pt>
                <c:pt idx="4">
                  <c:v>0.54075933141268029</c:v>
                </c:pt>
                <c:pt idx="5">
                  <c:v>0.53882657271989287</c:v>
                </c:pt>
                <c:pt idx="6">
                  <c:v>0.53594655894982379</c:v>
                </c:pt>
                <c:pt idx="7">
                  <c:v>0.5288622401307439</c:v>
                </c:pt>
                <c:pt idx="8">
                  <c:v>0.5245776864460312</c:v>
                </c:pt>
                <c:pt idx="9">
                  <c:v>0.52700245401912615</c:v>
                </c:pt>
                <c:pt idx="10">
                  <c:v>0.53461477039254379</c:v>
                </c:pt>
                <c:pt idx="11">
                  <c:v>0.53396936985434551</c:v>
                </c:pt>
                <c:pt idx="12">
                  <c:v>0.52471347730083595</c:v>
                </c:pt>
                <c:pt idx="13">
                  <c:v>0.52852288366304823</c:v>
                </c:pt>
                <c:pt idx="14">
                  <c:v>0.54431281180721747</c:v>
                </c:pt>
                <c:pt idx="15">
                  <c:v>0.56426665010037325</c:v>
                </c:pt>
                <c:pt idx="16">
                  <c:v>0.58043442357921571</c:v>
                </c:pt>
                <c:pt idx="17">
                  <c:v>0.58369968199577327</c:v>
                </c:pt>
                <c:pt idx="18">
                  <c:v>0.57333143250296636</c:v>
                </c:pt>
                <c:pt idx="19">
                  <c:v>0.5698436188042113</c:v>
                </c:pt>
                <c:pt idx="20">
                  <c:v>0.56945716865510021</c:v>
                </c:pt>
                <c:pt idx="21">
                  <c:v>0.563963080664729</c:v>
                </c:pt>
                <c:pt idx="22">
                  <c:v>0.54810700706773674</c:v>
                </c:pt>
                <c:pt idx="23">
                  <c:v>0.52308747266761879</c:v>
                </c:pt>
                <c:pt idx="24">
                  <c:v>0.50312807651178459</c:v>
                </c:pt>
                <c:pt idx="25">
                  <c:v>0.48270837012761947</c:v>
                </c:pt>
                <c:pt idx="26">
                  <c:v>0.47623381627801875</c:v>
                </c:pt>
                <c:pt idx="27">
                  <c:v>0.48062504629379688</c:v>
                </c:pt>
                <c:pt idx="28">
                  <c:v>0.4823074610717159</c:v>
                </c:pt>
                <c:pt idx="29">
                  <c:v>0.48250444398087805</c:v>
                </c:pt>
                <c:pt idx="30">
                  <c:v>0.48065507840454058</c:v>
                </c:pt>
                <c:pt idx="31">
                  <c:v>0.47710277947890833</c:v>
                </c:pt>
                <c:pt idx="32">
                  <c:v>0.48125437679847249</c:v>
                </c:pt>
                <c:pt idx="33">
                  <c:v>0.48387293934828168</c:v>
                </c:pt>
                <c:pt idx="34">
                  <c:v>0.48416212327992375</c:v>
                </c:pt>
                <c:pt idx="35">
                  <c:v>0.48609063760870797</c:v>
                </c:pt>
                <c:pt idx="36">
                  <c:v>0.47995987715900879</c:v>
                </c:pt>
                <c:pt idx="37">
                  <c:v>0.48080298784672448</c:v>
                </c:pt>
                <c:pt idx="38">
                  <c:v>0.49237883481503264</c:v>
                </c:pt>
                <c:pt idx="39">
                  <c:v>0.50242443466884623</c:v>
                </c:pt>
                <c:pt idx="40">
                  <c:v>0.49710251032253977</c:v>
                </c:pt>
                <c:pt idx="41">
                  <c:v>0.48544774292632936</c:v>
                </c:pt>
                <c:pt idx="42">
                  <c:v>0.46633954260920762</c:v>
                </c:pt>
                <c:pt idx="43">
                  <c:v>0.45240887448932154</c:v>
                </c:pt>
                <c:pt idx="44">
                  <c:v>0.45640397632308871</c:v>
                </c:pt>
                <c:pt idx="45">
                  <c:v>0.469180498788138</c:v>
                </c:pt>
                <c:pt idx="46">
                  <c:v>0.48697223442312915</c:v>
                </c:pt>
                <c:pt idx="47">
                  <c:v>0.50039262633562132</c:v>
                </c:pt>
                <c:pt idx="48">
                  <c:v>0.51174639208122086</c:v>
                </c:pt>
                <c:pt idx="49">
                  <c:v>0.53131746716225692</c:v>
                </c:pt>
                <c:pt idx="50">
                  <c:v>0.54173694856644428</c:v>
                </c:pt>
                <c:pt idx="51">
                  <c:v>0.54608703925968283</c:v>
                </c:pt>
                <c:pt idx="52">
                  <c:v>0.54884980980102704</c:v>
                </c:pt>
                <c:pt idx="53">
                  <c:v>0.54204206342738459</c:v>
                </c:pt>
                <c:pt idx="54">
                  <c:v>0.54457598314046285</c:v>
                </c:pt>
                <c:pt idx="55">
                  <c:v>0.54982572093396098</c:v>
                </c:pt>
                <c:pt idx="56">
                  <c:v>0.54794069708257886</c:v>
                </c:pt>
                <c:pt idx="57">
                  <c:v>0.52976118877814682</c:v>
                </c:pt>
                <c:pt idx="58">
                  <c:v>0.50057824501926784</c:v>
                </c:pt>
              </c:numCache>
            </c:numRef>
          </c:val>
          <c:smooth val="0"/>
          <c:extLst>
            <c:ext xmlns:c16="http://schemas.microsoft.com/office/drawing/2014/chart" uri="{C3380CC4-5D6E-409C-BE32-E72D297353CC}">
              <c16:uniqueId val="{00000002-874C-4574-B55A-BF39CE029154}"/>
            </c:ext>
          </c:extLst>
        </c:ser>
        <c:ser>
          <c:idx val="5"/>
          <c:order val="3"/>
          <c:tx>
            <c:strRef>
              <c:f>data!$E$27</c:f>
              <c:strCache>
                <c:ptCount val="1"/>
                <c:pt idx="0">
                  <c:v>Quality (Value)</c:v>
                </c:pt>
              </c:strCache>
            </c:strRef>
          </c:tx>
          <c:spPr>
            <a:ln w="38100" cap="rnd" cmpd="sng" algn="ctr">
              <a:solidFill>
                <a:schemeClr val="accent6"/>
              </a:solidFill>
              <a:prstDash val="solid"/>
              <a:round/>
            </a:ln>
            <a:effectLst/>
          </c:spPr>
          <c:marker>
            <c:symbol val="none"/>
          </c:marker>
          <c:cat>
            <c:numRef>
              <c:f>data!$F$8:$BL$8</c:f>
              <c:numCache>
                <c:formatCode>mmm\ yyyy</c:formatCode>
                <c:ptCount val="59"/>
                <c:pt idx="0">
                  <c:v>38807</c:v>
                </c:pt>
                <c:pt idx="1">
                  <c:v>38898</c:v>
                </c:pt>
                <c:pt idx="2">
                  <c:v>38990</c:v>
                </c:pt>
                <c:pt idx="3">
                  <c:v>39082</c:v>
                </c:pt>
                <c:pt idx="4">
                  <c:v>39172</c:v>
                </c:pt>
                <c:pt idx="5">
                  <c:v>39263</c:v>
                </c:pt>
                <c:pt idx="6">
                  <c:v>39355</c:v>
                </c:pt>
                <c:pt idx="7">
                  <c:v>39447</c:v>
                </c:pt>
                <c:pt idx="8">
                  <c:v>39538</c:v>
                </c:pt>
                <c:pt idx="9">
                  <c:v>39629</c:v>
                </c:pt>
                <c:pt idx="10">
                  <c:v>39721</c:v>
                </c:pt>
                <c:pt idx="11">
                  <c:v>39813</c:v>
                </c:pt>
                <c:pt idx="12">
                  <c:v>39903</c:v>
                </c:pt>
                <c:pt idx="13">
                  <c:v>39994</c:v>
                </c:pt>
                <c:pt idx="14">
                  <c:v>40086</c:v>
                </c:pt>
                <c:pt idx="15">
                  <c:v>40178</c:v>
                </c:pt>
                <c:pt idx="16">
                  <c:v>40268</c:v>
                </c:pt>
                <c:pt idx="17">
                  <c:v>40359</c:v>
                </c:pt>
                <c:pt idx="18">
                  <c:v>40451</c:v>
                </c:pt>
                <c:pt idx="19">
                  <c:v>40543</c:v>
                </c:pt>
                <c:pt idx="20">
                  <c:v>40633</c:v>
                </c:pt>
                <c:pt idx="21">
                  <c:v>40724</c:v>
                </c:pt>
                <c:pt idx="22">
                  <c:v>40816</c:v>
                </c:pt>
                <c:pt idx="23">
                  <c:v>40908</c:v>
                </c:pt>
                <c:pt idx="24">
                  <c:v>40999</c:v>
                </c:pt>
                <c:pt idx="25">
                  <c:v>41090</c:v>
                </c:pt>
                <c:pt idx="26">
                  <c:v>41182</c:v>
                </c:pt>
                <c:pt idx="27">
                  <c:v>41274</c:v>
                </c:pt>
                <c:pt idx="28">
                  <c:v>41364</c:v>
                </c:pt>
                <c:pt idx="29">
                  <c:v>41455</c:v>
                </c:pt>
                <c:pt idx="30">
                  <c:v>41547</c:v>
                </c:pt>
                <c:pt idx="31">
                  <c:v>41639</c:v>
                </c:pt>
                <c:pt idx="32">
                  <c:v>41729</c:v>
                </c:pt>
                <c:pt idx="33">
                  <c:v>41820</c:v>
                </c:pt>
                <c:pt idx="34">
                  <c:v>41912</c:v>
                </c:pt>
                <c:pt idx="35">
                  <c:v>42004</c:v>
                </c:pt>
                <c:pt idx="36">
                  <c:v>42094</c:v>
                </c:pt>
                <c:pt idx="37">
                  <c:v>42185</c:v>
                </c:pt>
                <c:pt idx="38">
                  <c:v>42277</c:v>
                </c:pt>
                <c:pt idx="39">
                  <c:v>42369</c:v>
                </c:pt>
                <c:pt idx="40">
                  <c:v>42460</c:v>
                </c:pt>
                <c:pt idx="41">
                  <c:v>42551</c:v>
                </c:pt>
                <c:pt idx="42">
                  <c:v>42643</c:v>
                </c:pt>
                <c:pt idx="43">
                  <c:v>42735</c:v>
                </c:pt>
                <c:pt idx="44">
                  <c:v>42825</c:v>
                </c:pt>
                <c:pt idx="45">
                  <c:v>42916</c:v>
                </c:pt>
                <c:pt idx="46">
                  <c:v>43008</c:v>
                </c:pt>
                <c:pt idx="47">
                  <c:v>43100</c:v>
                </c:pt>
                <c:pt idx="48">
                  <c:v>43190</c:v>
                </c:pt>
                <c:pt idx="49">
                  <c:v>43281</c:v>
                </c:pt>
                <c:pt idx="50">
                  <c:v>43373</c:v>
                </c:pt>
                <c:pt idx="51">
                  <c:v>43465</c:v>
                </c:pt>
                <c:pt idx="52">
                  <c:v>43555</c:v>
                </c:pt>
                <c:pt idx="53">
                  <c:v>43646</c:v>
                </c:pt>
                <c:pt idx="54">
                  <c:v>43738</c:v>
                </c:pt>
                <c:pt idx="55">
                  <c:v>43830</c:v>
                </c:pt>
                <c:pt idx="56">
                  <c:v>43921</c:v>
                </c:pt>
                <c:pt idx="57">
                  <c:v>44012</c:v>
                </c:pt>
                <c:pt idx="58">
                  <c:v>44104</c:v>
                </c:pt>
              </c:numCache>
            </c:numRef>
          </c:cat>
          <c:val>
            <c:numRef>
              <c:f>data!$F$27:$MT$27</c:f>
              <c:numCache>
                <c:formatCode>0.000</c:formatCode>
                <c:ptCount val="353"/>
                <c:pt idx="0">
                  <c:v>3.1726822672710563E-2</c:v>
                </c:pt>
                <c:pt idx="1">
                  <c:v>3.0578698763136809E-2</c:v>
                </c:pt>
                <c:pt idx="2">
                  <c:v>3.8065873018394619E-2</c:v>
                </c:pt>
                <c:pt idx="3">
                  <c:v>3.2798506177865477E-2</c:v>
                </c:pt>
                <c:pt idx="4">
                  <c:v>1.5905865670160155E-2</c:v>
                </c:pt>
                <c:pt idx="5">
                  <c:v>7.3051968806351619E-3</c:v>
                </c:pt>
                <c:pt idx="6">
                  <c:v>-1.0245053616718578E-2</c:v>
                </c:pt>
                <c:pt idx="7">
                  <c:v>-2.8203042733629925E-2</c:v>
                </c:pt>
                <c:pt idx="8">
                  <c:v>-2.2851013383473787E-2</c:v>
                </c:pt>
                <c:pt idx="9">
                  <c:v>-7.7925183084915448E-3</c:v>
                </c:pt>
                <c:pt idx="10">
                  <c:v>5.0159973996989019E-4</c:v>
                </c:pt>
                <c:pt idx="11">
                  <c:v>1.234489326613669E-2</c:v>
                </c:pt>
                <c:pt idx="12">
                  <c:v>-1.4744558488583789E-3</c:v>
                </c:pt>
                <c:pt idx="13">
                  <c:v>-2.0617355703108686E-2</c:v>
                </c:pt>
                <c:pt idx="14">
                  <c:v>-2.8664968108362318E-2</c:v>
                </c:pt>
                <c:pt idx="15">
                  <c:v>-4.1992713255243508E-2</c:v>
                </c:pt>
                <c:pt idx="16">
                  <c:v>-3.839932250741198E-2</c:v>
                </c:pt>
                <c:pt idx="17">
                  <c:v>-4.4358318316294026E-2</c:v>
                </c:pt>
                <c:pt idx="18">
                  <c:v>-4.9303831650569799E-2</c:v>
                </c:pt>
                <c:pt idx="19">
                  <c:v>-4.9493506992798746E-2</c:v>
                </c:pt>
                <c:pt idx="20">
                  <c:v>-6.335032586431541E-2</c:v>
                </c:pt>
                <c:pt idx="21">
                  <c:v>-7.1758469035187594E-2</c:v>
                </c:pt>
                <c:pt idx="22">
                  <c:v>-7.811108616297896E-2</c:v>
                </c:pt>
                <c:pt idx="23">
                  <c:v>-7.590159270665009E-2</c:v>
                </c:pt>
                <c:pt idx="24">
                  <c:v>-6.3119620761619588E-2</c:v>
                </c:pt>
                <c:pt idx="25">
                  <c:v>-5.2843257395956883E-2</c:v>
                </c:pt>
                <c:pt idx="26">
                  <c:v>-5.4914747405576697E-2</c:v>
                </c:pt>
                <c:pt idx="27">
                  <c:v>-6.1975984165103873E-2</c:v>
                </c:pt>
                <c:pt idx="28">
                  <c:v>-6.8743947031200153E-2</c:v>
                </c:pt>
                <c:pt idx="29">
                  <c:v>-7.8675655485761123E-2</c:v>
                </c:pt>
                <c:pt idx="30">
                  <c:v>-7.816446547300418E-2</c:v>
                </c:pt>
                <c:pt idx="31">
                  <c:v>-7.6997576080913871E-2</c:v>
                </c:pt>
                <c:pt idx="32">
                  <c:v>-7.2572669111323859E-2</c:v>
                </c:pt>
                <c:pt idx="33">
                  <c:v>-6.0662439547182007E-2</c:v>
                </c:pt>
                <c:pt idx="34">
                  <c:v>-5.1144588146918094E-2</c:v>
                </c:pt>
                <c:pt idx="35">
                  <c:v>-4.2949313306964026E-2</c:v>
                </c:pt>
                <c:pt idx="36">
                  <c:v>-3.8154972148848755E-2</c:v>
                </c:pt>
                <c:pt idx="37">
                  <c:v>-4.1536294608798346E-2</c:v>
                </c:pt>
                <c:pt idx="38">
                  <c:v>-4.5369447907482492E-2</c:v>
                </c:pt>
                <c:pt idx="39">
                  <c:v>-4.5499434936986452E-2</c:v>
                </c:pt>
                <c:pt idx="40">
                  <c:v>-3.2005357166153894E-2</c:v>
                </c:pt>
                <c:pt idx="41">
                  <c:v>-8.0841923120353269E-3</c:v>
                </c:pt>
                <c:pt idx="42">
                  <c:v>1.201890361790719E-2</c:v>
                </c:pt>
                <c:pt idx="43">
                  <c:v>3.6348013782480364E-2</c:v>
                </c:pt>
                <c:pt idx="44">
                  <c:v>4.9254734866939431E-2</c:v>
                </c:pt>
                <c:pt idx="45">
                  <c:v>5.7567042088542256E-2</c:v>
                </c:pt>
                <c:pt idx="46">
                  <c:v>5.9149571483827837E-2</c:v>
                </c:pt>
                <c:pt idx="47">
                  <c:v>5.0787327773136021E-2</c:v>
                </c:pt>
                <c:pt idx="48">
                  <c:v>3.5689441395644235E-2</c:v>
                </c:pt>
                <c:pt idx="49">
                  <c:v>1.8136592772505216E-2</c:v>
                </c:pt>
                <c:pt idx="50">
                  <c:v>1.2373850748148223E-2</c:v>
                </c:pt>
                <c:pt idx="51">
                  <c:v>5.9189805802830238E-3</c:v>
                </c:pt>
                <c:pt idx="52">
                  <c:v>-9.1468305466408349E-3</c:v>
                </c:pt>
                <c:pt idx="53">
                  <c:v>-2.7459313578840953E-2</c:v>
                </c:pt>
                <c:pt idx="54">
                  <c:v>-4.7994002920203435E-2</c:v>
                </c:pt>
                <c:pt idx="55">
                  <c:v>-7.0636553345807457E-2</c:v>
                </c:pt>
                <c:pt idx="56">
                  <c:v>-6.898243051473596E-2</c:v>
                </c:pt>
                <c:pt idx="57">
                  <c:v>-5.2886804615810259E-2</c:v>
                </c:pt>
                <c:pt idx="58">
                  <c:v>-4.0600893487219299E-2</c:v>
                </c:pt>
              </c:numCache>
            </c:numRef>
          </c:val>
          <c:smooth val="0"/>
          <c:extLst>
            <c:ext xmlns:c16="http://schemas.microsoft.com/office/drawing/2014/chart" uri="{C3380CC4-5D6E-409C-BE32-E72D297353CC}">
              <c16:uniqueId val="{00000003-874C-4574-B55A-BF39CE029154}"/>
            </c:ext>
          </c:extLst>
        </c:ser>
        <c:ser>
          <c:idx val="8"/>
          <c:order val="4"/>
          <c:tx>
            <c:strRef>
              <c:f>data!$E$30</c:f>
              <c:strCache>
                <c:ptCount val="1"/>
                <c:pt idx="0">
                  <c:v>Yield</c:v>
                </c:pt>
              </c:strCache>
            </c:strRef>
          </c:tx>
          <c:spPr>
            <a:ln w="38100" cap="rnd" cmpd="sng" algn="ctr">
              <a:solidFill>
                <a:schemeClr val="accent3">
                  <a:lumMod val="60000"/>
                </a:schemeClr>
              </a:solidFill>
              <a:prstDash val="solid"/>
              <a:round/>
            </a:ln>
            <a:effectLst/>
          </c:spPr>
          <c:marker>
            <c:symbol val="none"/>
          </c:marker>
          <c:cat>
            <c:numRef>
              <c:f>data!$F$8:$BL$8</c:f>
              <c:numCache>
                <c:formatCode>mmm\ yyyy</c:formatCode>
                <c:ptCount val="59"/>
                <c:pt idx="0">
                  <c:v>38807</c:v>
                </c:pt>
                <c:pt idx="1">
                  <c:v>38898</c:v>
                </c:pt>
                <c:pt idx="2">
                  <c:v>38990</c:v>
                </c:pt>
                <c:pt idx="3">
                  <c:v>39082</c:v>
                </c:pt>
                <c:pt idx="4">
                  <c:v>39172</c:v>
                </c:pt>
                <c:pt idx="5">
                  <c:v>39263</c:v>
                </c:pt>
                <c:pt idx="6">
                  <c:v>39355</c:v>
                </c:pt>
                <c:pt idx="7">
                  <c:v>39447</c:v>
                </c:pt>
                <c:pt idx="8">
                  <c:v>39538</c:v>
                </c:pt>
                <c:pt idx="9">
                  <c:v>39629</c:v>
                </c:pt>
                <c:pt idx="10">
                  <c:v>39721</c:v>
                </c:pt>
                <c:pt idx="11">
                  <c:v>39813</c:v>
                </c:pt>
                <c:pt idx="12">
                  <c:v>39903</c:v>
                </c:pt>
                <c:pt idx="13">
                  <c:v>39994</c:v>
                </c:pt>
                <c:pt idx="14">
                  <c:v>40086</c:v>
                </c:pt>
                <c:pt idx="15">
                  <c:v>40178</c:v>
                </c:pt>
                <c:pt idx="16">
                  <c:v>40268</c:v>
                </c:pt>
                <c:pt idx="17">
                  <c:v>40359</c:v>
                </c:pt>
                <c:pt idx="18">
                  <c:v>40451</c:v>
                </c:pt>
                <c:pt idx="19">
                  <c:v>40543</c:v>
                </c:pt>
                <c:pt idx="20">
                  <c:v>40633</c:v>
                </c:pt>
                <c:pt idx="21">
                  <c:v>40724</c:v>
                </c:pt>
                <c:pt idx="22">
                  <c:v>40816</c:v>
                </c:pt>
                <c:pt idx="23">
                  <c:v>40908</c:v>
                </c:pt>
                <c:pt idx="24">
                  <c:v>40999</c:v>
                </c:pt>
                <c:pt idx="25">
                  <c:v>41090</c:v>
                </c:pt>
                <c:pt idx="26">
                  <c:v>41182</c:v>
                </c:pt>
                <c:pt idx="27">
                  <c:v>41274</c:v>
                </c:pt>
                <c:pt idx="28">
                  <c:v>41364</c:v>
                </c:pt>
                <c:pt idx="29">
                  <c:v>41455</c:v>
                </c:pt>
                <c:pt idx="30">
                  <c:v>41547</c:v>
                </c:pt>
                <c:pt idx="31">
                  <c:v>41639</c:v>
                </c:pt>
                <c:pt idx="32">
                  <c:v>41729</c:v>
                </c:pt>
                <c:pt idx="33">
                  <c:v>41820</c:v>
                </c:pt>
                <c:pt idx="34">
                  <c:v>41912</c:v>
                </c:pt>
                <c:pt idx="35">
                  <c:v>42004</c:v>
                </c:pt>
                <c:pt idx="36">
                  <c:v>42094</c:v>
                </c:pt>
                <c:pt idx="37">
                  <c:v>42185</c:v>
                </c:pt>
                <c:pt idx="38">
                  <c:v>42277</c:v>
                </c:pt>
                <c:pt idx="39">
                  <c:v>42369</c:v>
                </c:pt>
                <c:pt idx="40">
                  <c:v>42460</c:v>
                </c:pt>
                <c:pt idx="41">
                  <c:v>42551</c:v>
                </c:pt>
                <c:pt idx="42">
                  <c:v>42643</c:v>
                </c:pt>
                <c:pt idx="43">
                  <c:v>42735</c:v>
                </c:pt>
                <c:pt idx="44">
                  <c:v>42825</c:v>
                </c:pt>
                <c:pt idx="45">
                  <c:v>42916</c:v>
                </c:pt>
                <c:pt idx="46">
                  <c:v>43008</c:v>
                </c:pt>
                <c:pt idx="47">
                  <c:v>43100</c:v>
                </c:pt>
                <c:pt idx="48">
                  <c:v>43190</c:v>
                </c:pt>
                <c:pt idx="49">
                  <c:v>43281</c:v>
                </c:pt>
                <c:pt idx="50">
                  <c:v>43373</c:v>
                </c:pt>
                <c:pt idx="51">
                  <c:v>43465</c:v>
                </c:pt>
                <c:pt idx="52">
                  <c:v>43555</c:v>
                </c:pt>
                <c:pt idx="53">
                  <c:v>43646</c:v>
                </c:pt>
                <c:pt idx="54">
                  <c:v>43738</c:v>
                </c:pt>
                <c:pt idx="55">
                  <c:v>43830</c:v>
                </c:pt>
                <c:pt idx="56">
                  <c:v>43921</c:v>
                </c:pt>
                <c:pt idx="57">
                  <c:v>44012</c:v>
                </c:pt>
                <c:pt idx="58">
                  <c:v>44104</c:v>
                </c:pt>
              </c:numCache>
            </c:numRef>
          </c:cat>
          <c:val>
            <c:numRef>
              <c:f>data!$F$30:$MT$30</c:f>
              <c:numCache>
                <c:formatCode>0.000</c:formatCode>
                <c:ptCount val="353"/>
                <c:pt idx="0">
                  <c:v>-0.27037764266680037</c:v>
                </c:pt>
                <c:pt idx="1">
                  <c:v>-0.26061674601652252</c:v>
                </c:pt>
                <c:pt idx="2">
                  <c:v>-0.24703796988166304</c:v>
                </c:pt>
                <c:pt idx="3">
                  <c:v>-0.22979660859144402</c:v>
                </c:pt>
                <c:pt idx="4">
                  <c:v>-0.21854482944226675</c:v>
                </c:pt>
                <c:pt idx="5">
                  <c:v>-0.20959047054134092</c:v>
                </c:pt>
                <c:pt idx="6">
                  <c:v>-0.20818134417675915</c:v>
                </c:pt>
                <c:pt idx="7">
                  <c:v>-0.22741978861427503</c:v>
                </c:pt>
                <c:pt idx="8">
                  <c:v>-0.23739172550063131</c:v>
                </c:pt>
                <c:pt idx="9">
                  <c:v>-0.24656695771596096</c:v>
                </c:pt>
                <c:pt idx="10">
                  <c:v>-0.26140942265547412</c:v>
                </c:pt>
                <c:pt idx="11">
                  <c:v>-0.26503111057245432</c:v>
                </c:pt>
                <c:pt idx="12">
                  <c:v>-0.27951526755298328</c:v>
                </c:pt>
                <c:pt idx="13">
                  <c:v>-0.2685761671493892</c:v>
                </c:pt>
                <c:pt idx="14">
                  <c:v>-0.2354343511533617</c:v>
                </c:pt>
                <c:pt idx="15">
                  <c:v>-0.21531364913237572</c:v>
                </c:pt>
                <c:pt idx="16">
                  <c:v>-0.20404007254201911</c:v>
                </c:pt>
                <c:pt idx="17">
                  <c:v>-0.22363933751419338</c:v>
                </c:pt>
                <c:pt idx="18">
                  <c:v>-0.26330068438604692</c:v>
                </c:pt>
                <c:pt idx="19">
                  <c:v>-0.2833933960008912</c:v>
                </c:pt>
                <c:pt idx="20">
                  <c:v>-0.28149362204048933</c:v>
                </c:pt>
                <c:pt idx="21">
                  <c:v>-0.28263981301109081</c:v>
                </c:pt>
                <c:pt idx="22">
                  <c:v>-0.28350099694758302</c:v>
                </c:pt>
                <c:pt idx="23">
                  <c:v>-0.28522535484598605</c:v>
                </c:pt>
                <c:pt idx="24">
                  <c:v>-0.30286483109946455</c:v>
                </c:pt>
                <c:pt idx="25">
                  <c:v>-0.31681322700632125</c:v>
                </c:pt>
                <c:pt idx="26">
                  <c:v>-0.3216283659479176</c:v>
                </c:pt>
                <c:pt idx="27">
                  <c:v>-0.3362829533816496</c:v>
                </c:pt>
                <c:pt idx="28">
                  <c:v>-0.33923857683904973</c:v>
                </c:pt>
                <c:pt idx="29">
                  <c:v>-0.32346908360107451</c:v>
                </c:pt>
                <c:pt idx="30">
                  <c:v>-0.31100201409879463</c:v>
                </c:pt>
                <c:pt idx="31">
                  <c:v>-0.2880033101595923</c:v>
                </c:pt>
                <c:pt idx="32">
                  <c:v>-0.26957909090401644</c:v>
                </c:pt>
                <c:pt idx="33">
                  <c:v>-0.26908233438369655</c:v>
                </c:pt>
                <c:pt idx="34">
                  <c:v>-0.26325077778896294</c:v>
                </c:pt>
                <c:pt idx="35">
                  <c:v>-0.26430358926259068</c:v>
                </c:pt>
                <c:pt idx="36">
                  <c:v>-0.27823299550162722</c:v>
                </c:pt>
                <c:pt idx="37">
                  <c:v>-0.27893038838170647</c:v>
                </c:pt>
                <c:pt idx="38">
                  <c:v>-0.29108284572662424</c:v>
                </c:pt>
                <c:pt idx="39">
                  <c:v>-0.30442324092563733</c:v>
                </c:pt>
                <c:pt idx="40">
                  <c:v>-0.31289580733603095</c:v>
                </c:pt>
                <c:pt idx="41">
                  <c:v>-0.33093891764955441</c:v>
                </c:pt>
                <c:pt idx="42">
                  <c:v>-0.34310588140196052</c:v>
                </c:pt>
                <c:pt idx="43">
                  <c:v>-0.35235486548275335</c:v>
                </c:pt>
                <c:pt idx="44">
                  <c:v>-0.3541742179718721</c:v>
                </c:pt>
                <c:pt idx="45">
                  <c:v>-0.34301142386547318</c:v>
                </c:pt>
                <c:pt idx="46">
                  <c:v>-0.33099828352241589</c:v>
                </c:pt>
                <c:pt idx="47">
                  <c:v>-0.32143113396208983</c:v>
                </c:pt>
                <c:pt idx="48">
                  <c:v>-0.31796550906366372</c:v>
                </c:pt>
                <c:pt idx="49">
                  <c:v>-0.33497844124630638</c:v>
                </c:pt>
                <c:pt idx="50">
                  <c:v>-0.35298154454090663</c:v>
                </c:pt>
                <c:pt idx="51">
                  <c:v>-0.37736737991951047</c:v>
                </c:pt>
                <c:pt idx="52">
                  <c:v>-0.39461010313441924</c:v>
                </c:pt>
                <c:pt idx="53">
                  <c:v>-0.40496920233273409</c:v>
                </c:pt>
                <c:pt idx="54">
                  <c:v>-0.41158116730850991</c:v>
                </c:pt>
                <c:pt idx="55">
                  <c:v>-0.40738235565860037</c:v>
                </c:pt>
                <c:pt idx="56">
                  <c:v>-0.40472150861299888</c:v>
                </c:pt>
                <c:pt idx="57">
                  <c:v>-0.38573164036206853</c:v>
                </c:pt>
                <c:pt idx="58">
                  <c:v>-0.36909684994521408</c:v>
                </c:pt>
              </c:numCache>
            </c:numRef>
          </c:val>
          <c:smooth val="0"/>
          <c:extLst>
            <c:ext xmlns:c16="http://schemas.microsoft.com/office/drawing/2014/chart" uri="{C3380CC4-5D6E-409C-BE32-E72D297353CC}">
              <c16:uniqueId val="{00000004-874C-4574-B55A-BF39CE029154}"/>
            </c:ext>
          </c:extLst>
        </c:ser>
        <c:dLbls>
          <c:showLegendKey val="0"/>
          <c:showVal val="0"/>
          <c:showCatName val="0"/>
          <c:showSerName val="0"/>
          <c:showPercent val="0"/>
          <c:showBubbleSize val="0"/>
        </c:dLbls>
        <c:smooth val="0"/>
        <c:axId val="352270208"/>
        <c:axId val="352284672"/>
      </c:lineChart>
      <c:dateAx>
        <c:axId val="352270208"/>
        <c:scaling>
          <c:orientation val="minMax"/>
        </c:scaling>
        <c:delete val="0"/>
        <c:axPos val="b"/>
        <c:numFmt formatCode="mmm\ yyyy" sourceLinked="1"/>
        <c:majorTickMark val="out"/>
        <c:minorTickMark val="none"/>
        <c:tickLblPos val="low"/>
        <c:spPr>
          <a:noFill/>
          <a:ln w="25400" cap="flat" cmpd="sng" algn="ctr">
            <a:solidFill>
              <a:schemeClr val="tx1"/>
            </a:solidFill>
            <a:prstDash val="solid"/>
            <a:round/>
          </a:ln>
          <a:effectLst/>
        </c:spPr>
        <c:txPr>
          <a:bodyPr rot="-540000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352284672"/>
        <c:crosses val="autoZero"/>
        <c:auto val="1"/>
        <c:lblOffset val="100"/>
        <c:baseTimeUnit val="months"/>
        <c:majorUnit val="3"/>
      </c:dateAx>
      <c:valAx>
        <c:axId val="352284672"/>
        <c:scaling>
          <c:orientation val="minMax"/>
          <c:max val="0.8"/>
          <c:min val="-0.8"/>
        </c:scaling>
        <c:delete val="0"/>
        <c:axPos val="l"/>
        <c:majorGridlines>
          <c:spPr>
            <a:ln w="6350" cap="flat" cmpd="sng" algn="ctr">
              <a:solidFill>
                <a:schemeClr val="bg1">
                  <a:lumMod val="8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227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16/12/2020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a:p>
        </p:txBody>
      </p:sp>
    </p:spTree>
    <p:extLst>
      <p:ext uri="{BB962C8B-B14F-4D97-AF65-F5344CB8AC3E}">
        <p14:creationId xmlns:p14="http://schemas.microsoft.com/office/powerpoint/2010/main" val="5565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accent3"/>
              </a:buClr>
              <a:buSzPct val="130000"/>
              <a:buFont typeface="Arial" pitchFamily="34" charset="0"/>
              <a:buNone/>
              <a:tabLst/>
              <a:defRPr/>
            </a:pPr>
            <a:endParaRPr lang="en-AU" sz="1200" dirty="0">
              <a:solidFill>
                <a:srgbClr val="4D4542"/>
              </a:solidFill>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B3C13-8830-4139-BEF1-7CD58A072009}" type="slidenum">
              <a:rPr kumimoji="0" lang="en-AU"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198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8B3C13-8830-4139-BEF1-7CD58A072009}" type="slidenum">
              <a:rPr lang="en-AU" smtClean="0"/>
              <a:t>4</a:t>
            </a:fld>
            <a:endParaRPr lang="en-AU"/>
          </a:p>
        </p:txBody>
      </p:sp>
    </p:spTree>
    <p:extLst>
      <p:ext uri="{BB962C8B-B14F-4D97-AF65-F5344CB8AC3E}">
        <p14:creationId xmlns:p14="http://schemas.microsoft.com/office/powerpoint/2010/main" val="174502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latin typeface="Arial" charset="0"/>
                <a:cs typeface="Arial" charset="0"/>
              </a:rPr>
              <a:t>The types of businesses that populate the “quality” universe are less economically sensitive, dominate their industries, and produce sufficient cashflows to self-fund growth opportunities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77926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6</a:t>
            </a:fld>
            <a:endParaRPr lang="en-AU"/>
          </a:p>
        </p:txBody>
      </p:sp>
    </p:spTree>
    <p:extLst>
      <p:ext uri="{BB962C8B-B14F-4D97-AF65-F5344CB8AC3E}">
        <p14:creationId xmlns:p14="http://schemas.microsoft.com/office/powerpoint/2010/main" val="73451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7</a:t>
            </a:fld>
            <a:endParaRPr lang="en-AU"/>
          </a:p>
        </p:txBody>
      </p:sp>
    </p:spTree>
    <p:extLst>
      <p:ext uri="{BB962C8B-B14F-4D97-AF65-F5344CB8AC3E}">
        <p14:creationId xmlns:p14="http://schemas.microsoft.com/office/powerpoint/2010/main" val="225110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8B3C13-8830-4139-BEF1-7CD58A072009}" type="slidenum">
              <a:rPr lang="en-AU" smtClean="0"/>
              <a:t>8</a:t>
            </a:fld>
            <a:endParaRPr lang="en-AU"/>
          </a:p>
        </p:txBody>
      </p:sp>
    </p:spTree>
    <p:extLst>
      <p:ext uri="{BB962C8B-B14F-4D97-AF65-F5344CB8AC3E}">
        <p14:creationId xmlns:p14="http://schemas.microsoft.com/office/powerpoint/2010/main" val="13317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16/12/2020</a:t>
            </a:fld>
            <a:endParaRPr lang="en-AU"/>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16/12/2020</a:t>
            </a:fld>
            <a:endParaRPr lang="en-AU"/>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16/12/2020</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16/12/2020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16/12/2020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16/12/2020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16/12/2020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16/12/2020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16/12/2020</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xml"/><Relationship Id="rId7" Type="http://schemas.openxmlformats.org/officeDocument/2006/relationships/image" Target="../media/image9.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hyperlink" Target="https://www.mlcam.com.au/institutional-clients/mlc-wholesale/about" TargetMode="External"/><Relationship Id="rId5" Type="http://schemas.openxmlformats.org/officeDocument/2006/relationships/hyperlink" Target="https://www.mlc.com.au/fundprofile/flow/fundProfile?execution=e1s1" TargetMode="External"/><Relationship Id="rId4" Type="http://schemas.openxmlformats.org/officeDocument/2006/relationships/hyperlink" Target="https://www.mlc.com.au/content/dam/mlc/documents/ppt/investments/mlc_investments_quarterly_update.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5402187" cy="930665"/>
          </a:xfrm>
        </p:spPr>
        <p:txBody>
          <a:bodyPr/>
          <a:lstStyle/>
          <a:p>
            <a:r>
              <a:rPr lang="en-AU" sz="2800" dirty="0"/>
              <a:t>Global shares manager change in MLC Inflation Plus</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December 2020</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7" name="Footer Placeholder 1">
            <a:extLst>
              <a:ext uri="{FF2B5EF4-FFF2-40B4-BE49-F238E27FC236}">
                <a16:creationId xmlns:a16="http://schemas.microsoft.com/office/drawing/2014/main" id="{ED159C61-0EB6-439D-9063-D7636E867FFB}"/>
              </a:ext>
            </a:extLst>
          </p:cNvPr>
          <p:cNvSpPr>
            <a:spLocks noGrp="1"/>
          </p:cNvSpPr>
          <p:nvPr>
            <p:ph type="ftr" sz="quarter" idx="11"/>
          </p:nvPr>
        </p:nvSpPr>
        <p:spPr>
          <a:xfrm>
            <a:off x="769552" y="6504333"/>
            <a:ext cx="2025000" cy="191279"/>
          </a:xfrm>
        </p:spPr>
        <p:txBody>
          <a:bodyPr/>
          <a:lstStyle/>
          <a:p>
            <a:pPr defTabSz="685749">
              <a:defRPr/>
            </a:pPr>
            <a:r>
              <a:rPr lang="en-AU" dirty="0">
                <a:solidFill>
                  <a:prstClr val="black"/>
                </a:solidFill>
                <a:latin typeface="Arial" panose="020B0604020202020204"/>
              </a:rPr>
              <a:t>Global shares changes in Inflation Plus for financial advisers</a:t>
            </a:r>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28803" y="1274566"/>
            <a:ext cx="10734393" cy="4500563"/>
          </a:xfrm>
        </p:spPr>
        <p:txBody>
          <a:bodyPr/>
          <a:lstStyle/>
          <a:p>
            <a:pPr marL="0" lvl="1" indent="0" defTabSz="457119">
              <a:spcBef>
                <a:spcPts val="1000"/>
              </a:spcBef>
              <a:buNone/>
            </a:pPr>
            <a:r>
              <a:rPr lang="en-AU" sz="1000" dirty="0">
                <a:solidFill>
                  <a:srgbClr val="2C2A29"/>
                </a:solidFill>
              </a:rPr>
              <a:t>This information has been provided for the funds in the table below by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members of the National Australia Bank Limited (ABN 12 004 044 937, AFSL 230686) group of companies (NAB Group), 105–153 Miller Street, North Sydney 2060. NAB does not guarantee or otherwise accept any liability in respect of any financial product referred to in this document or MLCAM’s services.</a:t>
            </a:r>
          </a:p>
          <a:p>
            <a:pPr marL="0" lvl="1" indent="0" defTabSz="457119">
              <a:spcBef>
                <a:spcPts val="1000"/>
              </a:spcBef>
              <a:buNone/>
            </a:pPr>
            <a:r>
              <a:rPr lang="en-AU" sz="1000" b="1" dirty="0"/>
              <a:t>This presentation has been prepared for licensed financial advisers only. This document must not be distributed to “retail clients” (as defined in the Corporations Act 2001 (</a:t>
            </a:r>
            <a:r>
              <a:rPr lang="en-AU" sz="1000" b="1" dirty="0" err="1"/>
              <a:t>Cth</a:t>
            </a:r>
            <a:r>
              <a:rPr lang="en-AU" sz="1000" b="1" dirty="0"/>
              <a:t>)) or any other persons. This information is directed to and prepared for Australian residents only.</a:t>
            </a:r>
          </a:p>
          <a:p>
            <a:pPr marL="0" indent="0" defTabSz="457119">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buNone/>
            </a:pPr>
            <a:r>
              <a:rPr lang="en-AU" sz="1000" dirty="0"/>
              <a:t>The value of an investment may rise or fall with the changes in the market. 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buNone/>
            </a:pPr>
            <a:r>
              <a:rPr lang="en-AU" sz="1000" dirty="0"/>
              <a:t>The following funds are affected by the changes to the global shares strategy change.  These funds appear on MLC’s platforms, in addition to a number of external platforms:</a:t>
            </a:r>
            <a:r>
              <a:rPr lang="en-US" sz="1000" dirty="0"/>
              <a:t>	</a:t>
            </a:r>
          </a:p>
          <a:p>
            <a:pPr marL="0" indent="0" defTabSz="457119">
              <a:buNone/>
            </a:pPr>
            <a:r>
              <a:rPr lang="en-US" sz="1000" dirty="0"/>
              <a:t>MLC Wholesale Inflation Plus Conservative Portfolio				MLC Inflation Plus Conservative Portfolio			</a:t>
            </a:r>
          </a:p>
          <a:p>
            <a:pPr marL="0" indent="0">
              <a:spcAft>
                <a:spcPct val="0"/>
              </a:spcAft>
              <a:buNone/>
            </a:pPr>
            <a:r>
              <a:rPr lang="en-US" sz="1000" dirty="0"/>
              <a:t>MLC Wholesale Inflation Plus Moderate Portfolio 		MLC Inflation Plus Moderate Portfolio 	</a:t>
            </a:r>
          </a:p>
          <a:p>
            <a:pPr marL="0" indent="0">
              <a:spcAft>
                <a:spcPct val="0"/>
              </a:spcAft>
              <a:buNone/>
            </a:pPr>
            <a:r>
              <a:rPr lang="en-US" sz="1000" dirty="0"/>
              <a:t>MLC Wholesale Inflation Plus Assertive Portfolio 		 	MLC Inflation Plus Assertive Portfolio </a:t>
            </a:r>
          </a:p>
          <a:p>
            <a:pPr marL="0" indent="0">
              <a:spcAft>
                <a:spcPct val="0"/>
              </a:spcAft>
              <a:buNone/>
            </a:pPr>
            <a:r>
              <a:rPr lang="en-US" sz="1000" dirty="0"/>
              <a:t>Other funds mentioned in this communication are indirectly affected through their investments in the above funds and inflation plus strategies.</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5C1E3CF-AB06-4739-8CB5-170DE7AD75B8}"/>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054" name="think-cell Slide" r:id="rId6" imgW="270" imgH="270" progId="TCLayout.ActiveDocument.1">
                  <p:embed/>
                </p:oleObj>
              </mc:Choice>
              <mc:Fallback>
                <p:oleObj name="think-cell Slide" r:id="rId6" imgW="270" imgH="270" progId="TCLayout.ActiveDocument.1">
                  <p:embed/>
                  <p:pic>
                    <p:nvPicPr>
                      <p:cNvPr id="11" name="Object 10" hidden="1">
                        <a:extLst>
                          <a:ext uri="{FF2B5EF4-FFF2-40B4-BE49-F238E27FC236}">
                            <a16:creationId xmlns:a16="http://schemas.microsoft.com/office/drawing/2014/main" id="{F5C1E3CF-AB06-4739-8CB5-170DE7AD75B8}"/>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74A4C9C-D6A5-480F-B730-7E34B650993B}"/>
              </a:ext>
            </a:extLst>
          </p:cNvPr>
          <p:cNvSpPr/>
          <p:nvPr>
            <p:custDataLst>
              <p:tags r:id="rId3"/>
            </p:custDataLst>
          </p:nvPr>
        </p:nvSpPr>
        <p:spPr>
          <a:xfrm>
            <a:off x="152400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2600" b="1" dirty="0">
              <a:latin typeface="Arial" panose="020B0604020202020204" pitchFamily="34" charset="0"/>
              <a:ea typeface="+mj-ea"/>
              <a:cs typeface="+mj-cs"/>
              <a:sym typeface="Arial" panose="020B0604020202020204" pitchFamily="34" charset="0"/>
            </a:endParaRPr>
          </a:p>
        </p:txBody>
      </p:sp>
      <p:sp>
        <p:nvSpPr>
          <p:cNvPr id="49" name="Rectangle 48">
            <a:extLst>
              <a:ext uri="{FF2B5EF4-FFF2-40B4-BE49-F238E27FC236}">
                <a16:creationId xmlns:a16="http://schemas.microsoft.com/office/drawing/2014/main" id="{E6620724-66A1-4DCF-83C2-5EFFDC8E606D}"/>
              </a:ext>
            </a:extLst>
          </p:cNvPr>
          <p:cNvSpPr/>
          <p:nvPr/>
        </p:nvSpPr>
        <p:spPr>
          <a:xfrm>
            <a:off x="6196225" y="1803025"/>
            <a:ext cx="5293933" cy="2939433"/>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8" name="Rectangle 47">
            <a:extLst>
              <a:ext uri="{FF2B5EF4-FFF2-40B4-BE49-F238E27FC236}">
                <a16:creationId xmlns:a16="http://schemas.microsoft.com/office/drawing/2014/main" id="{BC811FEF-232F-4D13-98EC-0DA7DF833C28}"/>
              </a:ext>
            </a:extLst>
          </p:cNvPr>
          <p:cNvSpPr/>
          <p:nvPr/>
        </p:nvSpPr>
        <p:spPr>
          <a:xfrm>
            <a:off x="758156" y="1823898"/>
            <a:ext cx="5199709" cy="2939433"/>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5" name="TextBox 14">
            <a:extLst>
              <a:ext uri="{FF2B5EF4-FFF2-40B4-BE49-F238E27FC236}">
                <a16:creationId xmlns:a16="http://schemas.microsoft.com/office/drawing/2014/main" id="{2841AF14-27E5-4A38-A00F-E5DB9A2E4D04}"/>
              </a:ext>
            </a:extLst>
          </p:cNvPr>
          <p:cNvSpPr txBox="1"/>
          <p:nvPr/>
        </p:nvSpPr>
        <p:spPr>
          <a:xfrm>
            <a:off x="989574" y="1983928"/>
            <a:ext cx="4725425" cy="2577629"/>
          </a:xfrm>
          <a:prstGeom prst="rect">
            <a:avLst/>
          </a:prstGeom>
          <a:noFill/>
        </p:spPr>
        <p:txBody>
          <a:bodyPr wrap="square" rtlCol="0">
            <a:spAutoFit/>
          </a:bodyPr>
          <a:lstStyle/>
          <a:p>
            <a:pPr marL="265113" indent="-265113">
              <a:spcAft>
                <a:spcPts val="300"/>
              </a:spcAft>
              <a:buClr>
                <a:schemeClr val="accent1"/>
              </a:buClr>
              <a:buFont typeface="Arial" panose="020B0604020202020204" pitchFamily="34" charset="0"/>
              <a:buChar char="•"/>
            </a:pPr>
            <a:r>
              <a:rPr lang="en-AU" sz="1400" dirty="0"/>
              <a:t>Terminated one of our global shares managers IVA, and replaced with </a:t>
            </a:r>
            <a:r>
              <a:rPr lang="en-AU" sz="1400" dirty="0" err="1"/>
              <a:t>Arrowstreet</a:t>
            </a:r>
            <a:r>
              <a:rPr lang="en-AU" sz="1400" dirty="0"/>
              <a:t>. We’re retaining our other global shares manager, Walter Scott</a:t>
            </a:r>
          </a:p>
          <a:p>
            <a:pPr marL="265113" indent="-265113">
              <a:spcAft>
                <a:spcPts val="300"/>
              </a:spcAft>
              <a:buClr>
                <a:schemeClr val="accent1"/>
              </a:buClr>
              <a:buFont typeface="Arial" panose="020B0604020202020204" pitchFamily="34" charset="0"/>
              <a:buChar char="•"/>
            </a:pPr>
            <a:r>
              <a:rPr lang="en-AU" sz="1400" dirty="0" err="1"/>
              <a:t>Arrowstreet</a:t>
            </a:r>
            <a:r>
              <a:rPr lang="en-AU" sz="1400" dirty="0"/>
              <a:t> is a global shares manager we’ve used in MLC Horizon portfolios since 2017</a:t>
            </a:r>
          </a:p>
          <a:p>
            <a:pPr marL="285750" indent="-285750">
              <a:spcAft>
                <a:spcPts val="300"/>
              </a:spcAft>
              <a:buClr>
                <a:schemeClr val="accent1"/>
              </a:buClr>
              <a:buFont typeface="Arial" panose="020B0604020202020204" pitchFamily="34" charset="0"/>
              <a:buChar char="•"/>
            </a:pPr>
            <a:r>
              <a:rPr lang="en-AU" sz="1400" dirty="0"/>
              <a:t>US-based </a:t>
            </a:r>
            <a:r>
              <a:rPr lang="en-AU" sz="1400" dirty="0" err="1"/>
              <a:t>Arrowstreet</a:t>
            </a:r>
            <a:r>
              <a:rPr lang="en-AU" sz="1400" dirty="0"/>
              <a:t> has a systematic, quantitative approach to investing that’s different to Walter Scott’s</a:t>
            </a:r>
          </a:p>
          <a:p>
            <a:pPr marL="285750" indent="-285750">
              <a:spcAft>
                <a:spcPts val="300"/>
              </a:spcAft>
              <a:buClr>
                <a:schemeClr val="accent1"/>
              </a:buClr>
              <a:buFont typeface="Arial" panose="020B0604020202020204" pitchFamily="34" charset="0"/>
              <a:buChar char="•"/>
            </a:pPr>
            <a:r>
              <a:rPr lang="en-AU" sz="1400" dirty="0"/>
              <a:t>The 50:50 combination of </a:t>
            </a:r>
            <a:r>
              <a:rPr lang="en-AU" sz="1400" dirty="0" err="1"/>
              <a:t>Arrowstreet</a:t>
            </a:r>
            <a:r>
              <a:rPr lang="en-AU" sz="1400" dirty="0"/>
              <a:t> and Walter Scott creates a ‘core’ global shares strategy that’s biased to higher quality businesses that are likely to outperform in weak share markets</a:t>
            </a:r>
          </a:p>
        </p:txBody>
      </p:sp>
      <p:sp>
        <p:nvSpPr>
          <p:cNvPr id="2" name="TextBox 1">
            <a:extLst>
              <a:ext uri="{FF2B5EF4-FFF2-40B4-BE49-F238E27FC236}">
                <a16:creationId xmlns:a16="http://schemas.microsoft.com/office/drawing/2014/main" id="{ADBBFC7D-D74A-48AE-8D98-A6C1F798E316}"/>
              </a:ext>
            </a:extLst>
          </p:cNvPr>
          <p:cNvSpPr txBox="1"/>
          <p:nvPr/>
        </p:nvSpPr>
        <p:spPr>
          <a:xfrm>
            <a:off x="758156" y="1457023"/>
            <a:ext cx="5199042" cy="356774"/>
          </a:xfrm>
          <a:prstGeom prst="rect">
            <a:avLst/>
          </a:prstGeom>
          <a:solidFill>
            <a:schemeClr val="accent1">
              <a:lumMod val="75000"/>
            </a:schemeClr>
          </a:solidFill>
        </p:spPr>
        <p:txBody>
          <a:bodyPr wrap="square" rtlCol="0" anchor="ctr">
            <a:noAutofit/>
          </a:bodyPr>
          <a:lstStyle/>
          <a:p>
            <a:pPr marL="69056"/>
            <a:r>
              <a:rPr lang="en-AU" sz="1600" b="1" dirty="0">
                <a:solidFill>
                  <a:schemeClr val="bg1"/>
                </a:solidFill>
                <a:latin typeface="Arial" panose="020B0604020202020204"/>
              </a:rPr>
              <a:t>What’s changed?</a:t>
            </a:r>
          </a:p>
        </p:txBody>
      </p:sp>
      <p:sp>
        <p:nvSpPr>
          <p:cNvPr id="9" name="TextBox 8">
            <a:extLst>
              <a:ext uri="{FF2B5EF4-FFF2-40B4-BE49-F238E27FC236}">
                <a16:creationId xmlns:a16="http://schemas.microsoft.com/office/drawing/2014/main" id="{45A66C8D-18AF-484C-B777-626BC9245FF1}"/>
              </a:ext>
            </a:extLst>
          </p:cNvPr>
          <p:cNvSpPr txBox="1"/>
          <p:nvPr/>
        </p:nvSpPr>
        <p:spPr>
          <a:xfrm>
            <a:off x="6196225" y="1457023"/>
            <a:ext cx="5293933" cy="356774"/>
          </a:xfrm>
          <a:prstGeom prst="rect">
            <a:avLst/>
          </a:prstGeom>
          <a:solidFill>
            <a:schemeClr val="accent2">
              <a:lumMod val="75000"/>
            </a:schemeClr>
          </a:solidFill>
        </p:spPr>
        <p:txBody>
          <a:bodyPr wrap="square" rtlCol="0" anchor="ctr">
            <a:noAutofit/>
          </a:bodyPr>
          <a:lstStyle/>
          <a:p>
            <a:pPr>
              <a:spcBef>
                <a:spcPts val="900"/>
              </a:spcBef>
            </a:pPr>
            <a:r>
              <a:rPr lang="en-AU" sz="1600" b="1" dirty="0">
                <a:solidFill>
                  <a:schemeClr val="bg1"/>
                </a:solidFill>
                <a:latin typeface="Arial" panose="020B0604020202020204"/>
              </a:rPr>
              <a:t>Client benefits</a:t>
            </a:r>
          </a:p>
        </p:txBody>
      </p:sp>
      <p:sp>
        <p:nvSpPr>
          <p:cNvPr id="32" name="Rectangle 31">
            <a:extLst>
              <a:ext uri="{FF2B5EF4-FFF2-40B4-BE49-F238E27FC236}">
                <a16:creationId xmlns:a16="http://schemas.microsoft.com/office/drawing/2014/main" id="{68A76969-0DD6-4110-AAA6-D528E2232476}"/>
              </a:ext>
            </a:extLst>
          </p:cNvPr>
          <p:cNvSpPr/>
          <p:nvPr/>
        </p:nvSpPr>
        <p:spPr>
          <a:xfrm>
            <a:off x="730807" y="4964181"/>
            <a:ext cx="10759351" cy="1680855"/>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marL="285750" indent="-285750">
              <a:buFont typeface="Arial" panose="020B0604020202020204" pitchFamily="34" charset="0"/>
              <a:buChar char="•"/>
            </a:pPr>
            <a:endParaRPr lang="en-AU" sz="1050" dirty="0">
              <a:solidFill>
                <a:schemeClr val="tx1"/>
              </a:solidFill>
            </a:endParaRPr>
          </a:p>
        </p:txBody>
      </p:sp>
      <p:sp>
        <p:nvSpPr>
          <p:cNvPr id="6" name="TextBox 5">
            <a:extLst>
              <a:ext uri="{FF2B5EF4-FFF2-40B4-BE49-F238E27FC236}">
                <a16:creationId xmlns:a16="http://schemas.microsoft.com/office/drawing/2014/main" id="{EDFDF217-6F45-4697-A117-600332A48ABD}"/>
              </a:ext>
            </a:extLst>
          </p:cNvPr>
          <p:cNvSpPr txBox="1"/>
          <p:nvPr/>
        </p:nvSpPr>
        <p:spPr>
          <a:xfrm>
            <a:off x="884989" y="4984921"/>
            <a:ext cx="10576204" cy="1769715"/>
          </a:xfrm>
          <a:prstGeom prst="rect">
            <a:avLst/>
          </a:prstGeom>
          <a:noFill/>
        </p:spPr>
        <p:txBody>
          <a:bodyPr wrap="square" rtlCol="0">
            <a:spAutoFit/>
          </a:bodyPr>
          <a:lstStyle/>
          <a:p>
            <a:pPr>
              <a:spcBef>
                <a:spcPts val="300"/>
              </a:spcBef>
              <a:spcAft>
                <a:spcPts val="300"/>
              </a:spcAft>
            </a:pPr>
            <a:r>
              <a:rPr lang="en-AU" sz="1600" b="1" dirty="0">
                <a:solidFill>
                  <a:schemeClr val="accent1"/>
                </a:solidFill>
              </a:rPr>
              <a:t>Funds affected</a:t>
            </a:r>
          </a:p>
          <a:p>
            <a:pPr marL="285750" indent="-285750">
              <a:buClr>
                <a:schemeClr val="accent1"/>
              </a:buClr>
              <a:buFont typeface="Arial" panose="020B0604020202020204" pitchFamily="34" charset="0"/>
              <a:buChar char="•"/>
            </a:pPr>
            <a:r>
              <a:rPr lang="en-AU" sz="1400" dirty="0"/>
              <a:t>MLC Inflation Plus portfolios</a:t>
            </a:r>
          </a:p>
          <a:p>
            <a:pPr>
              <a:buClr>
                <a:schemeClr val="accent1"/>
              </a:buClr>
            </a:pPr>
            <a:endParaRPr lang="en-AU" sz="800" dirty="0">
              <a:solidFill>
                <a:schemeClr val="accent1"/>
              </a:solidFill>
            </a:endParaRPr>
          </a:p>
          <a:p>
            <a:pPr>
              <a:buClr>
                <a:schemeClr val="accent1"/>
              </a:buClr>
            </a:pPr>
            <a:r>
              <a:rPr lang="en-AU" sz="1400" dirty="0"/>
              <a:t>Funds indirectly affected</a:t>
            </a:r>
          </a:p>
          <a:p>
            <a:pPr marL="285750" indent="-285750">
              <a:buClr>
                <a:schemeClr val="accent1"/>
              </a:buClr>
              <a:buFont typeface="Arial" panose="020B0604020202020204" pitchFamily="34" charset="0"/>
              <a:buChar char="•"/>
            </a:pPr>
            <a:r>
              <a:rPr lang="en-AU" sz="1400" dirty="0"/>
              <a:t>MLC Horizon portfolios’ through investments in inflation plus strategies</a:t>
            </a:r>
          </a:p>
          <a:p>
            <a:pPr marL="285750" indent="-285750">
              <a:buClr>
                <a:schemeClr val="accent1"/>
              </a:buClr>
              <a:buFont typeface="Arial" panose="020B0604020202020204" pitchFamily="34" charset="0"/>
              <a:buChar char="•"/>
            </a:pPr>
            <a:r>
              <a:rPr lang="en-AU" sz="1400" dirty="0"/>
              <a:t>MLC Premium and Value Model Portfolios through investments in MLC Wholesale Inflation Plus portfolios</a:t>
            </a:r>
          </a:p>
          <a:p>
            <a:pPr marL="285750" indent="-285750">
              <a:buClr>
                <a:schemeClr val="accent1"/>
              </a:buClr>
              <a:buFont typeface="Arial" panose="020B0604020202020204" pitchFamily="34" charset="0"/>
              <a:buChar char="•"/>
            </a:pPr>
            <a:r>
              <a:rPr lang="en-AU" sz="1400" dirty="0"/>
              <a:t>MLC Index Plus portfolios through investments in the real return strategy</a:t>
            </a:r>
          </a:p>
          <a:p>
            <a:pPr marL="176213" indent="-84138">
              <a:spcBef>
                <a:spcPts val="300"/>
              </a:spcBef>
              <a:spcAft>
                <a:spcPts val="300"/>
              </a:spcAft>
              <a:buFont typeface="Arial" panose="020B0604020202020204" pitchFamily="34" charset="0"/>
              <a:buChar char="•"/>
            </a:pPr>
            <a:endParaRPr lang="en-AU" sz="900" dirty="0"/>
          </a:p>
        </p:txBody>
      </p:sp>
      <p:sp>
        <p:nvSpPr>
          <p:cNvPr id="40" name="Title 9">
            <a:extLst>
              <a:ext uri="{FF2B5EF4-FFF2-40B4-BE49-F238E27FC236}">
                <a16:creationId xmlns:a16="http://schemas.microsoft.com/office/drawing/2014/main" id="{74CD0AEC-32E9-4087-B27D-16398335E2CA}"/>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dirty="0"/>
              <a:t>What’s changed and why? </a:t>
            </a:r>
            <a:endParaRPr lang="en-US" dirty="0">
              <a:solidFill>
                <a:schemeClr val="tx1"/>
              </a:solidFill>
            </a:endParaRPr>
          </a:p>
        </p:txBody>
      </p:sp>
      <p:sp>
        <p:nvSpPr>
          <p:cNvPr id="50" name="Slide Number Placeholder 13">
            <a:extLst>
              <a:ext uri="{FF2B5EF4-FFF2-40B4-BE49-F238E27FC236}">
                <a16:creationId xmlns:a16="http://schemas.microsoft.com/office/drawing/2014/main" id="{6C38F156-03BF-4983-BBB3-31DA8FD9335D}"/>
              </a:ext>
            </a:extLst>
          </p:cNvPr>
          <p:cNvSpPr>
            <a:spLocks noGrp="1"/>
          </p:cNvSpPr>
          <p:nvPr>
            <p:ph type="sldNum" sz="quarter" idx="12"/>
          </p:nvPr>
        </p:nvSpPr>
        <p:spPr>
          <a:xfrm>
            <a:off x="11297277" y="6453758"/>
            <a:ext cx="318098" cy="300878"/>
          </a:xfrm>
        </p:spPr>
        <p:txBody>
          <a:bodyPr/>
          <a:lstStyle/>
          <a:p>
            <a:fld id="{E35E33AD-558C-4C09-A0BF-D5DBA568B91F}" type="slidenum">
              <a:rPr lang="en-AU"/>
              <a:pPr/>
              <a:t>3</a:t>
            </a:fld>
            <a:endParaRPr lang="en-AU" dirty="0"/>
          </a:p>
        </p:txBody>
      </p:sp>
      <p:sp>
        <p:nvSpPr>
          <p:cNvPr id="37" name="TextBox 36">
            <a:extLst>
              <a:ext uri="{FF2B5EF4-FFF2-40B4-BE49-F238E27FC236}">
                <a16:creationId xmlns:a16="http://schemas.microsoft.com/office/drawing/2014/main" id="{197384ED-DCDD-4016-9478-85817B78B18C}"/>
              </a:ext>
            </a:extLst>
          </p:cNvPr>
          <p:cNvSpPr txBox="1"/>
          <p:nvPr/>
        </p:nvSpPr>
        <p:spPr>
          <a:xfrm>
            <a:off x="8527623" y="2285028"/>
            <a:ext cx="2659317" cy="1600438"/>
          </a:xfrm>
          <a:prstGeom prst="rect">
            <a:avLst/>
          </a:prstGeom>
          <a:noFill/>
        </p:spPr>
        <p:txBody>
          <a:bodyPr wrap="square" rtlCol="0">
            <a:spAutoFit/>
          </a:bodyPr>
          <a:lstStyle/>
          <a:p>
            <a:r>
              <a:rPr lang="en-AU" sz="1400" dirty="0"/>
              <a:t>We expect these changes to </a:t>
            </a:r>
          </a:p>
          <a:p>
            <a:pPr marL="285750" indent="-285750">
              <a:buFont typeface="Arial" panose="020B0604020202020204" pitchFamily="34" charset="0"/>
              <a:buChar char="•"/>
            </a:pPr>
            <a:r>
              <a:rPr lang="en-AU" sz="1400" dirty="0"/>
              <a:t>improve our ability to</a:t>
            </a:r>
            <a:r>
              <a:rPr lang="en-AU" sz="1400" dirty="0">
                <a:solidFill>
                  <a:schemeClr val="accent2"/>
                </a:solidFill>
              </a:rPr>
              <a:t> </a:t>
            </a:r>
            <a:r>
              <a:rPr lang="en-AU" sz="1400" dirty="0"/>
              <a:t>achieve the</a:t>
            </a:r>
            <a:r>
              <a:rPr lang="en-AU" sz="1400" dirty="0">
                <a:solidFill>
                  <a:schemeClr val="accent2"/>
                </a:solidFill>
              </a:rPr>
              <a:t> real return </a:t>
            </a:r>
            <a:r>
              <a:rPr lang="en-AU" sz="1400" dirty="0"/>
              <a:t>objective of the Inflation Plus portfolios, and </a:t>
            </a:r>
          </a:p>
          <a:p>
            <a:pPr marL="285750" indent="-285750">
              <a:buFont typeface="Arial" panose="020B0604020202020204" pitchFamily="34" charset="0"/>
              <a:buChar char="•"/>
            </a:pPr>
            <a:r>
              <a:rPr lang="en-AU" sz="1400" dirty="0"/>
              <a:t>help us continue to </a:t>
            </a:r>
            <a:r>
              <a:rPr lang="en-AU" sz="1400" dirty="0">
                <a:solidFill>
                  <a:schemeClr val="accent2"/>
                </a:solidFill>
              </a:rPr>
              <a:t>limit the risk of negative returns</a:t>
            </a:r>
            <a:endParaRPr lang="en-AU" sz="1400" dirty="0"/>
          </a:p>
        </p:txBody>
      </p:sp>
      <p:pic>
        <p:nvPicPr>
          <p:cNvPr id="52" name="Picture 51">
            <a:extLst>
              <a:ext uri="{FF2B5EF4-FFF2-40B4-BE49-F238E27FC236}">
                <a16:creationId xmlns:a16="http://schemas.microsoft.com/office/drawing/2014/main" id="{34DF2EF1-6675-4058-878B-253A97D1093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5387" y="2385673"/>
            <a:ext cx="1269019" cy="1399148"/>
          </a:xfrm>
          <a:prstGeom prst="rect">
            <a:avLst/>
          </a:prstGeom>
          <a:noFill/>
        </p:spPr>
      </p:pic>
    </p:spTree>
    <p:extLst>
      <p:ext uri="{BB962C8B-B14F-4D97-AF65-F5344CB8AC3E}">
        <p14:creationId xmlns:p14="http://schemas.microsoft.com/office/powerpoint/2010/main" val="147786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1DC67B-9D96-43F7-94F2-55A2FBEA40FE}"/>
              </a:ext>
            </a:extLst>
          </p:cNvPr>
          <p:cNvSpPr/>
          <p:nvPr/>
        </p:nvSpPr>
        <p:spPr>
          <a:xfrm>
            <a:off x="1135113" y="4534974"/>
            <a:ext cx="10091919" cy="1821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14CB6D1A-11FC-48BE-B53B-274767477093}"/>
              </a:ext>
            </a:extLst>
          </p:cNvPr>
          <p:cNvSpPr/>
          <p:nvPr/>
        </p:nvSpPr>
        <p:spPr>
          <a:xfrm>
            <a:off x="1144300" y="3492062"/>
            <a:ext cx="10091919" cy="953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E5A3C10B-AEF9-408B-B8F3-88C83BDBEBC9}"/>
              </a:ext>
            </a:extLst>
          </p:cNvPr>
          <p:cNvSpPr/>
          <p:nvPr/>
        </p:nvSpPr>
        <p:spPr>
          <a:xfrm>
            <a:off x="1144300" y="1396075"/>
            <a:ext cx="10091919" cy="10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483FE51-CBF2-4EA4-9B8B-8B788C1D33B5}"/>
              </a:ext>
            </a:extLst>
          </p:cNvPr>
          <p:cNvSpPr/>
          <p:nvPr/>
        </p:nvSpPr>
        <p:spPr>
          <a:xfrm>
            <a:off x="1144300" y="2475600"/>
            <a:ext cx="10091919" cy="95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CB633038-2AE2-430B-B3F6-0AE96A81ABD0}"/>
              </a:ext>
            </a:extLst>
          </p:cNvPr>
          <p:cNvSpPr>
            <a:spLocks noGrp="1"/>
          </p:cNvSpPr>
          <p:nvPr>
            <p:ph idx="1"/>
          </p:nvPr>
        </p:nvSpPr>
        <p:spPr>
          <a:xfrm>
            <a:off x="1314447" y="1490175"/>
            <a:ext cx="9733253" cy="4504580"/>
          </a:xfrm>
        </p:spPr>
        <p:txBody>
          <a:bodyPr/>
          <a:lstStyle/>
          <a:p>
            <a:pPr marL="0" indent="0">
              <a:buNone/>
            </a:pPr>
            <a:r>
              <a:rPr lang="en-AU" sz="1800" dirty="0"/>
              <a:t>To achieve the portfolios’ real return objectives, we need to rely on shares more than usual in the current environment. However, we need to carefully manage the downside risk of our shares exposure to achieve the portfolios’ risk objectives</a:t>
            </a:r>
            <a:br>
              <a:rPr lang="en-AU" sz="1800" dirty="0"/>
            </a:br>
            <a:endParaRPr lang="en-AU" sz="1050" dirty="0"/>
          </a:p>
          <a:p>
            <a:pPr marL="0" indent="0">
              <a:buNone/>
            </a:pPr>
            <a:r>
              <a:rPr lang="en-AU" sz="1800" dirty="0"/>
              <a:t>IVA were originally appointed in 2012 to defensively manage global shares through their:</a:t>
            </a:r>
          </a:p>
          <a:p>
            <a:pPr marL="625475" lvl="1" indent="-265113"/>
            <a:r>
              <a:rPr lang="en-AU" sz="1800" dirty="0"/>
              <a:t>value approach to selecting stocks, and </a:t>
            </a:r>
          </a:p>
          <a:p>
            <a:pPr marL="625475" lvl="1" indent="-265113"/>
            <a:r>
              <a:rPr lang="en-AU" sz="1800" dirty="0"/>
              <a:t>dynamic asset allocation to shares, cash, and gold </a:t>
            </a:r>
            <a:br>
              <a:rPr lang="en-AU" sz="1800" dirty="0"/>
            </a:br>
            <a:endParaRPr lang="en-AU" sz="500" dirty="0"/>
          </a:p>
          <a:p>
            <a:pPr marL="0" indent="0">
              <a:buNone/>
            </a:pPr>
            <a:r>
              <a:rPr lang="en-AU" sz="1800" dirty="0"/>
              <a:t>Our reliance on IVA’s asset allocation to manage downside risks of shares has reduced significantly in the past 5+ years. We more efficiently and cost-effectively manage the downside risks of shares and other risks, using our in-house specialist derivatives team</a:t>
            </a:r>
          </a:p>
          <a:p>
            <a:pPr marL="0" indent="0">
              <a:buNone/>
            </a:pPr>
            <a:br>
              <a:rPr lang="en-AU" sz="1100" dirty="0"/>
            </a:br>
            <a:r>
              <a:rPr lang="en-AU" sz="1800" dirty="0"/>
              <a:t>Changes leading up to IVA’s termination:</a:t>
            </a:r>
          </a:p>
          <a:p>
            <a:pPr marL="534605" lvl="2" indent="-265113"/>
            <a:r>
              <a:rPr lang="en-AU" sz="1600" dirty="0"/>
              <a:t>In 2019 we began reducing the value bias by decreasing IVA’s allocation and increasing Walter Scott, our quality-biased global shares manager </a:t>
            </a:r>
          </a:p>
          <a:p>
            <a:pPr marL="534605" lvl="2" indent="-265113"/>
            <a:r>
              <a:rPr lang="en-AU" sz="1600" dirty="0"/>
              <a:t>Early in 2020 we changed IVA’s mandate to a shares-only mandate because we’re more efficiently and effectively managing the portfolios’ downside risk using derivatives </a:t>
            </a:r>
          </a:p>
          <a:p>
            <a:pPr marL="534605" lvl="2" indent="-265113"/>
            <a:r>
              <a:rPr lang="en-AU" sz="1600" dirty="0"/>
              <a:t>Recently we lost conviction in IVA because the Co-CIO departed, resulting in termination</a:t>
            </a:r>
          </a:p>
          <a:p>
            <a:pPr marL="265113" indent="-265113"/>
            <a:endParaRPr lang="en-AU" sz="1800" dirty="0"/>
          </a:p>
        </p:txBody>
      </p:sp>
      <p:sp>
        <p:nvSpPr>
          <p:cNvPr id="4" name="Slide Number Placeholder 3">
            <a:extLst>
              <a:ext uri="{FF2B5EF4-FFF2-40B4-BE49-F238E27FC236}">
                <a16:creationId xmlns:a16="http://schemas.microsoft.com/office/drawing/2014/main" id="{444ED44B-9928-4261-A43F-90BA7CE3D804}"/>
              </a:ext>
            </a:extLst>
          </p:cNvPr>
          <p:cNvSpPr>
            <a:spLocks noGrp="1"/>
          </p:cNvSpPr>
          <p:nvPr>
            <p:ph type="sldNum" sz="quarter" idx="12"/>
          </p:nvPr>
        </p:nvSpPr>
        <p:spPr/>
        <p:txBody>
          <a:bodyPr/>
          <a:lstStyle/>
          <a:p>
            <a:fld id="{E6316B6A-336A-44FF-82DA-A4D1594FA055}" type="slidenum">
              <a:rPr lang="en-AU" smtClean="0"/>
              <a:t>4</a:t>
            </a:fld>
            <a:endParaRPr lang="en-AU"/>
          </a:p>
        </p:txBody>
      </p:sp>
      <p:sp>
        <p:nvSpPr>
          <p:cNvPr id="5" name="Title 4">
            <a:extLst>
              <a:ext uri="{FF2B5EF4-FFF2-40B4-BE49-F238E27FC236}">
                <a16:creationId xmlns:a16="http://schemas.microsoft.com/office/drawing/2014/main" id="{C57806F9-79E3-4B87-948E-D78714EC8EC1}"/>
              </a:ext>
            </a:extLst>
          </p:cNvPr>
          <p:cNvSpPr>
            <a:spLocks noGrp="1"/>
          </p:cNvSpPr>
          <p:nvPr>
            <p:ph type="title"/>
          </p:nvPr>
        </p:nvSpPr>
        <p:spPr>
          <a:xfrm>
            <a:off x="760870" y="522811"/>
            <a:ext cx="9720000" cy="516637"/>
          </a:xfrm>
        </p:spPr>
        <p:txBody>
          <a:bodyPr/>
          <a:lstStyle/>
          <a:p>
            <a:r>
              <a:rPr lang="en-AU" sz="2600" dirty="0"/>
              <a:t>Our approach to defensively managing shares has changed</a:t>
            </a:r>
          </a:p>
        </p:txBody>
      </p:sp>
      <p:pic>
        <p:nvPicPr>
          <p:cNvPr id="7" name="Picture 36">
            <a:extLst>
              <a:ext uri="{FF2B5EF4-FFF2-40B4-BE49-F238E27FC236}">
                <a16:creationId xmlns:a16="http://schemas.microsoft.com/office/drawing/2014/main" id="{97323135-72B0-4C63-9FA5-94194E2ED7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925" y="4689590"/>
            <a:ext cx="698897" cy="7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5">
            <a:extLst>
              <a:ext uri="{FF2B5EF4-FFF2-40B4-BE49-F238E27FC236}">
                <a16:creationId xmlns:a16="http://schemas.microsoft.com/office/drawing/2014/main" id="{766EF6F3-652E-4093-9EF1-1FE95B56EE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733" y="1592435"/>
            <a:ext cx="585895" cy="63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8">
            <a:extLst>
              <a:ext uri="{FF2B5EF4-FFF2-40B4-BE49-F238E27FC236}">
                <a16:creationId xmlns:a16="http://schemas.microsoft.com/office/drawing/2014/main" id="{AE2CA9C3-E527-4FFC-B92E-F130B28F70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527" y="2647440"/>
            <a:ext cx="647700" cy="70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A21134A3-2528-4D6F-A12B-4D48CC8E224B}"/>
              </a:ext>
            </a:extLst>
          </p:cNvPr>
          <p:cNvGrpSpPr>
            <a:grpSpLocks noChangeAspect="1"/>
          </p:cNvGrpSpPr>
          <p:nvPr/>
        </p:nvGrpSpPr>
        <p:grpSpPr>
          <a:xfrm>
            <a:off x="409552" y="3770616"/>
            <a:ext cx="567283" cy="498293"/>
            <a:chOff x="-2628897" y="2874962"/>
            <a:chExt cx="2401885" cy="2109789"/>
          </a:xfrm>
          <a:solidFill>
            <a:srgbClr val="81312F"/>
          </a:solidFill>
        </p:grpSpPr>
        <p:sp>
          <p:nvSpPr>
            <p:cNvPr id="17" name="Freeform 208">
              <a:extLst>
                <a:ext uri="{FF2B5EF4-FFF2-40B4-BE49-F238E27FC236}">
                  <a16:creationId xmlns:a16="http://schemas.microsoft.com/office/drawing/2014/main" id="{9FD27CE3-A993-4A81-872F-CEC502AE1A18}"/>
                </a:ext>
              </a:extLst>
            </p:cNvPr>
            <p:cNvSpPr>
              <a:spLocks/>
            </p:cNvSpPr>
            <p:nvPr/>
          </p:nvSpPr>
          <p:spPr bwMode="auto">
            <a:xfrm>
              <a:off x="-2628897" y="2874962"/>
              <a:ext cx="2401885" cy="1811339"/>
            </a:xfrm>
            <a:custGeom>
              <a:avLst/>
              <a:gdLst>
                <a:gd name="T0" fmla="*/ 851 w 890"/>
                <a:gd name="T1" fmla="*/ 0 h 670"/>
                <a:gd name="T2" fmla="*/ 851 w 890"/>
                <a:gd name="T3" fmla="*/ 0 h 670"/>
                <a:gd name="T4" fmla="*/ 560 w 890"/>
                <a:gd name="T5" fmla="*/ 0 h 670"/>
                <a:gd name="T6" fmla="*/ 670 w 890"/>
                <a:gd name="T7" fmla="*/ 110 h 670"/>
                <a:gd name="T8" fmla="*/ 631 w 890"/>
                <a:gd name="T9" fmla="*/ 149 h 670"/>
                <a:gd name="T10" fmla="*/ 447 w 890"/>
                <a:gd name="T11" fmla="*/ 333 h 670"/>
                <a:gd name="T12" fmla="*/ 337 w 890"/>
                <a:gd name="T13" fmla="*/ 222 h 670"/>
                <a:gd name="T14" fmla="*/ 0 w 890"/>
                <a:gd name="T15" fmla="*/ 560 h 670"/>
                <a:gd name="T16" fmla="*/ 110 w 890"/>
                <a:gd name="T17" fmla="*/ 670 h 670"/>
                <a:gd name="T18" fmla="*/ 337 w 890"/>
                <a:gd name="T19" fmla="*/ 443 h 670"/>
                <a:gd name="T20" fmla="*/ 447 w 890"/>
                <a:gd name="T21" fmla="*/ 554 h 670"/>
                <a:gd name="T22" fmla="*/ 781 w 890"/>
                <a:gd name="T23" fmla="*/ 220 h 670"/>
                <a:gd name="T24" fmla="*/ 890 w 890"/>
                <a:gd name="T25" fmla="*/ 329 h 670"/>
                <a:gd name="T26" fmla="*/ 890 w 890"/>
                <a:gd name="T27" fmla="*/ 36 h 670"/>
                <a:gd name="T28" fmla="*/ 851 w 890"/>
                <a:gd name="T29" fmla="*/ 0 h 670"/>
                <a:gd name="connsiteX0" fmla="*/ 9562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562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9655" y="0"/>
                  </a:moveTo>
                  <a:lnTo>
                    <a:pt x="9562" y="0"/>
                  </a:lnTo>
                  <a:lnTo>
                    <a:pt x="6292" y="0"/>
                  </a:lnTo>
                  <a:lnTo>
                    <a:pt x="7528" y="1642"/>
                  </a:lnTo>
                  <a:lnTo>
                    <a:pt x="7090" y="2224"/>
                  </a:lnTo>
                  <a:lnTo>
                    <a:pt x="5022" y="4970"/>
                  </a:lnTo>
                  <a:lnTo>
                    <a:pt x="3787" y="3313"/>
                  </a:lnTo>
                  <a:lnTo>
                    <a:pt x="0" y="8358"/>
                  </a:lnTo>
                  <a:lnTo>
                    <a:pt x="1236" y="10000"/>
                  </a:lnTo>
                  <a:lnTo>
                    <a:pt x="3787" y="6612"/>
                  </a:lnTo>
                  <a:lnTo>
                    <a:pt x="5022" y="8269"/>
                  </a:lnTo>
                  <a:lnTo>
                    <a:pt x="8775" y="3284"/>
                  </a:lnTo>
                  <a:lnTo>
                    <a:pt x="10000" y="4910"/>
                  </a:lnTo>
                  <a:lnTo>
                    <a:pt x="10000" y="537"/>
                  </a:lnTo>
                  <a:cubicBezTo>
                    <a:pt x="9987" y="-44"/>
                    <a:pt x="10079" y="35"/>
                    <a:pt x="9655" y="0"/>
                  </a:cubicBezTo>
                  <a:close/>
                </a:path>
              </a:pathLst>
            </a:custGeom>
            <a:solidFill>
              <a:srgbClr val="D86018"/>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18" name="Freeform 209">
              <a:extLst>
                <a:ext uri="{FF2B5EF4-FFF2-40B4-BE49-F238E27FC236}">
                  <a16:creationId xmlns:a16="http://schemas.microsoft.com/office/drawing/2014/main" id="{BD4F2675-DA18-42D2-955C-BC72C996D5BE}"/>
                </a:ext>
              </a:extLst>
            </p:cNvPr>
            <p:cNvSpPr>
              <a:spLocks/>
            </p:cNvSpPr>
            <p:nvPr/>
          </p:nvSpPr>
          <p:spPr bwMode="auto">
            <a:xfrm>
              <a:off x="-1992313" y="4340225"/>
              <a:ext cx="215900" cy="641350"/>
            </a:xfrm>
            <a:custGeom>
              <a:avLst/>
              <a:gdLst>
                <a:gd name="T0" fmla="*/ 0 w 80"/>
                <a:gd name="T1" fmla="*/ 80 h 237"/>
                <a:gd name="T2" fmla="*/ 0 w 80"/>
                <a:gd name="T3" fmla="*/ 80 h 237"/>
                <a:gd name="T4" fmla="*/ 0 w 80"/>
                <a:gd name="T5" fmla="*/ 237 h 237"/>
                <a:gd name="T6" fmla="*/ 80 w 80"/>
                <a:gd name="T7" fmla="*/ 237 h 237"/>
                <a:gd name="T8" fmla="*/ 80 w 80"/>
                <a:gd name="T9" fmla="*/ 0 h 237"/>
                <a:gd name="T10" fmla="*/ 0 w 80"/>
                <a:gd name="T11" fmla="*/ 80 h 237"/>
              </a:gdLst>
              <a:ahLst/>
              <a:cxnLst>
                <a:cxn ang="0">
                  <a:pos x="T0" y="T1"/>
                </a:cxn>
                <a:cxn ang="0">
                  <a:pos x="T2" y="T3"/>
                </a:cxn>
                <a:cxn ang="0">
                  <a:pos x="T4" y="T5"/>
                </a:cxn>
                <a:cxn ang="0">
                  <a:pos x="T6" y="T7"/>
                </a:cxn>
                <a:cxn ang="0">
                  <a:pos x="T8" y="T9"/>
                </a:cxn>
                <a:cxn ang="0">
                  <a:pos x="T10" y="T11"/>
                </a:cxn>
              </a:cxnLst>
              <a:rect l="0" t="0" r="r" b="b"/>
              <a:pathLst>
                <a:path w="80" h="237">
                  <a:moveTo>
                    <a:pt x="0" y="80"/>
                  </a:moveTo>
                  <a:lnTo>
                    <a:pt x="0" y="80"/>
                  </a:lnTo>
                  <a:lnTo>
                    <a:pt x="0" y="237"/>
                  </a:lnTo>
                  <a:lnTo>
                    <a:pt x="80" y="237"/>
                  </a:lnTo>
                  <a:lnTo>
                    <a:pt x="80" y="0"/>
                  </a:lnTo>
                  <a:lnTo>
                    <a:pt x="0" y="8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19" name="Freeform 210">
              <a:extLst>
                <a:ext uri="{FF2B5EF4-FFF2-40B4-BE49-F238E27FC236}">
                  <a16:creationId xmlns:a16="http://schemas.microsoft.com/office/drawing/2014/main" id="{497B8038-6F42-40B6-A24C-D92E719DB2A8}"/>
                </a:ext>
              </a:extLst>
            </p:cNvPr>
            <p:cNvSpPr>
              <a:spLocks/>
            </p:cNvSpPr>
            <p:nvPr/>
          </p:nvSpPr>
          <p:spPr bwMode="auto">
            <a:xfrm>
              <a:off x="-1041400" y="3989388"/>
              <a:ext cx="215900" cy="992188"/>
            </a:xfrm>
            <a:custGeom>
              <a:avLst/>
              <a:gdLst>
                <a:gd name="T0" fmla="*/ 0 w 80"/>
                <a:gd name="T1" fmla="*/ 80 h 367"/>
                <a:gd name="T2" fmla="*/ 0 w 80"/>
                <a:gd name="T3" fmla="*/ 80 h 367"/>
                <a:gd name="T4" fmla="*/ 0 w 80"/>
                <a:gd name="T5" fmla="*/ 367 h 367"/>
                <a:gd name="T6" fmla="*/ 80 w 80"/>
                <a:gd name="T7" fmla="*/ 367 h 367"/>
                <a:gd name="T8" fmla="*/ 80 w 80"/>
                <a:gd name="T9" fmla="*/ 0 h 367"/>
                <a:gd name="T10" fmla="*/ 0 w 80"/>
                <a:gd name="T11" fmla="*/ 80 h 367"/>
              </a:gdLst>
              <a:ahLst/>
              <a:cxnLst>
                <a:cxn ang="0">
                  <a:pos x="T0" y="T1"/>
                </a:cxn>
                <a:cxn ang="0">
                  <a:pos x="T2" y="T3"/>
                </a:cxn>
                <a:cxn ang="0">
                  <a:pos x="T4" y="T5"/>
                </a:cxn>
                <a:cxn ang="0">
                  <a:pos x="T6" y="T7"/>
                </a:cxn>
                <a:cxn ang="0">
                  <a:pos x="T8" y="T9"/>
                </a:cxn>
                <a:cxn ang="0">
                  <a:pos x="T10" y="T11"/>
                </a:cxn>
              </a:cxnLst>
              <a:rect l="0" t="0" r="r" b="b"/>
              <a:pathLst>
                <a:path w="80" h="367">
                  <a:moveTo>
                    <a:pt x="0" y="80"/>
                  </a:moveTo>
                  <a:lnTo>
                    <a:pt x="0" y="80"/>
                  </a:lnTo>
                  <a:lnTo>
                    <a:pt x="0" y="367"/>
                  </a:lnTo>
                  <a:lnTo>
                    <a:pt x="80" y="367"/>
                  </a:lnTo>
                  <a:lnTo>
                    <a:pt x="80" y="0"/>
                  </a:lnTo>
                  <a:lnTo>
                    <a:pt x="0" y="8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20" name="Freeform 211">
              <a:extLst>
                <a:ext uri="{FF2B5EF4-FFF2-40B4-BE49-F238E27FC236}">
                  <a16:creationId xmlns:a16="http://schemas.microsoft.com/office/drawing/2014/main" id="{09CDDD9D-BB25-4019-A48D-FDCC33693177}"/>
                </a:ext>
              </a:extLst>
            </p:cNvPr>
            <p:cNvSpPr>
              <a:spLocks/>
            </p:cNvSpPr>
            <p:nvPr/>
          </p:nvSpPr>
          <p:spPr bwMode="auto">
            <a:xfrm>
              <a:off x="-725488" y="3686175"/>
              <a:ext cx="201612" cy="1298575"/>
            </a:xfrm>
            <a:custGeom>
              <a:avLst/>
              <a:gdLst>
                <a:gd name="T0" fmla="*/ 0 w 75"/>
                <a:gd name="T1" fmla="*/ 74 h 480"/>
                <a:gd name="T2" fmla="*/ 0 w 75"/>
                <a:gd name="T3" fmla="*/ 74 h 480"/>
                <a:gd name="T4" fmla="*/ 0 w 75"/>
                <a:gd name="T5" fmla="*/ 480 h 480"/>
                <a:gd name="T6" fmla="*/ 75 w 75"/>
                <a:gd name="T7" fmla="*/ 480 h 480"/>
                <a:gd name="T8" fmla="*/ 75 w 75"/>
                <a:gd name="T9" fmla="*/ 0 h 480"/>
                <a:gd name="T10" fmla="*/ 0 w 75"/>
                <a:gd name="T11" fmla="*/ 74 h 480"/>
              </a:gdLst>
              <a:ahLst/>
              <a:cxnLst>
                <a:cxn ang="0">
                  <a:pos x="T0" y="T1"/>
                </a:cxn>
                <a:cxn ang="0">
                  <a:pos x="T2" y="T3"/>
                </a:cxn>
                <a:cxn ang="0">
                  <a:pos x="T4" y="T5"/>
                </a:cxn>
                <a:cxn ang="0">
                  <a:pos x="T6" y="T7"/>
                </a:cxn>
                <a:cxn ang="0">
                  <a:pos x="T8" y="T9"/>
                </a:cxn>
                <a:cxn ang="0">
                  <a:pos x="T10" y="T11"/>
                </a:cxn>
              </a:cxnLst>
              <a:rect l="0" t="0" r="r" b="b"/>
              <a:pathLst>
                <a:path w="75" h="480">
                  <a:moveTo>
                    <a:pt x="0" y="74"/>
                  </a:moveTo>
                  <a:lnTo>
                    <a:pt x="0" y="74"/>
                  </a:lnTo>
                  <a:lnTo>
                    <a:pt x="0" y="480"/>
                  </a:lnTo>
                  <a:lnTo>
                    <a:pt x="75" y="480"/>
                  </a:lnTo>
                  <a:lnTo>
                    <a:pt x="75" y="0"/>
                  </a:lnTo>
                  <a:lnTo>
                    <a:pt x="0" y="7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21" name="Freeform 212">
              <a:extLst>
                <a:ext uri="{FF2B5EF4-FFF2-40B4-BE49-F238E27FC236}">
                  <a16:creationId xmlns:a16="http://schemas.microsoft.com/office/drawing/2014/main" id="{DB01DFA4-8AB2-4D4B-B2D4-FA189D54D969}"/>
                </a:ext>
              </a:extLst>
            </p:cNvPr>
            <p:cNvSpPr>
              <a:spLocks/>
            </p:cNvSpPr>
            <p:nvPr/>
          </p:nvSpPr>
          <p:spPr bwMode="auto">
            <a:xfrm>
              <a:off x="-1357313" y="4305300"/>
              <a:ext cx="215900" cy="679450"/>
            </a:xfrm>
            <a:custGeom>
              <a:avLst/>
              <a:gdLst>
                <a:gd name="T0" fmla="*/ 16 w 80"/>
                <a:gd name="T1" fmla="*/ 64 h 251"/>
                <a:gd name="T2" fmla="*/ 16 w 80"/>
                <a:gd name="T3" fmla="*/ 64 h 251"/>
                <a:gd name="T4" fmla="*/ 0 w 80"/>
                <a:gd name="T5" fmla="*/ 80 h 251"/>
                <a:gd name="T6" fmla="*/ 0 w 80"/>
                <a:gd name="T7" fmla="*/ 251 h 251"/>
                <a:gd name="T8" fmla="*/ 80 w 80"/>
                <a:gd name="T9" fmla="*/ 251 h 251"/>
                <a:gd name="T10" fmla="*/ 80 w 80"/>
                <a:gd name="T11" fmla="*/ 0 h 251"/>
                <a:gd name="T12" fmla="*/ 16 w 80"/>
                <a:gd name="T13" fmla="*/ 64 h 251"/>
              </a:gdLst>
              <a:ahLst/>
              <a:cxnLst>
                <a:cxn ang="0">
                  <a:pos x="T0" y="T1"/>
                </a:cxn>
                <a:cxn ang="0">
                  <a:pos x="T2" y="T3"/>
                </a:cxn>
                <a:cxn ang="0">
                  <a:pos x="T4" y="T5"/>
                </a:cxn>
                <a:cxn ang="0">
                  <a:pos x="T6" y="T7"/>
                </a:cxn>
                <a:cxn ang="0">
                  <a:pos x="T8" y="T9"/>
                </a:cxn>
                <a:cxn ang="0">
                  <a:pos x="T10" y="T11"/>
                </a:cxn>
                <a:cxn ang="0">
                  <a:pos x="T12" y="T13"/>
                </a:cxn>
              </a:cxnLst>
              <a:rect l="0" t="0" r="r" b="b"/>
              <a:pathLst>
                <a:path w="80" h="251">
                  <a:moveTo>
                    <a:pt x="16" y="64"/>
                  </a:moveTo>
                  <a:lnTo>
                    <a:pt x="16" y="64"/>
                  </a:lnTo>
                  <a:lnTo>
                    <a:pt x="0" y="80"/>
                  </a:lnTo>
                  <a:lnTo>
                    <a:pt x="0" y="251"/>
                  </a:lnTo>
                  <a:lnTo>
                    <a:pt x="80" y="251"/>
                  </a:lnTo>
                  <a:lnTo>
                    <a:pt x="80" y="0"/>
                  </a:lnTo>
                  <a:lnTo>
                    <a:pt x="16" y="6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22" name="Freeform 213">
              <a:extLst>
                <a:ext uri="{FF2B5EF4-FFF2-40B4-BE49-F238E27FC236}">
                  <a16:creationId xmlns:a16="http://schemas.microsoft.com/office/drawing/2014/main" id="{ACEF28EE-BCAD-48E6-B02C-EC0E60945316}"/>
                </a:ext>
              </a:extLst>
            </p:cNvPr>
            <p:cNvSpPr>
              <a:spLocks/>
            </p:cNvSpPr>
            <p:nvPr/>
          </p:nvSpPr>
          <p:spPr bwMode="auto">
            <a:xfrm>
              <a:off x="-1673225" y="4332288"/>
              <a:ext cx="215900" cy="652463"/>
            </a:xfrm>
            <a:custGeom>
              <a:avLst/>
              <a:gdLst>
                <a:gd name="T0" fmla="*/ 0 w 80"/>
                <a:gd name="T1" fmla="*/ 241 h 241"/>
                <a:gd name="T2" fmla="*/ 0 w 80"/>
                <a:gd name="T3" fmla="*/ 241 h 241"/>
                <a:gd name="T4" fmla="*/ 80 w 80"/>
                <a:gd name="T5" fmla="*/ 241 h 241"/>
                <a:gd name="T6" fmla="*/ 80 w 80"/>
                <a:gd name="T7" fmla="*/ 80 h 241"/>
                <a:gd name="T8" fmla="*/ 54 w 80"/>
                <a:gd name="T9" fmla="*/ 54 h 241"/>
                <a:gd name="T10" fmla="*/ 0 w 80"/>
                <a:gd name="T11" fmla="*/ 0 h 241"/>
                <a:gd name="T12" fmla="*/ 0 w 80"/>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80" h="241">
                  <a:moveTo>
                    <a:pt x="0" y="241"/>
                  </a:moveTo>
                  <a:lnTo>
                    <a:pt x="0" y="241"/>
                  </a:lnTo>
                  <a:lnTo>
                    <a:pt x="80" y="241"/>
                  </a:lnTo>
                  <a:lnTo>
                    <a:pt x="80" y="80"/>
                  </a:lnTo>
                  <a:lnTo>
                    <a:pt x="54" y="54"/>
                  </a:lnTo>
                  <a:lnTo>
                    <a:pt x="0" y="0"/>
                  </a:lnTo>
                  <a:lnTo>
                    <a:pt x="0" y="24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23" name="Freeform 214">
              <a:extLst>
                <a:ext uri="{FF2B5EF4-FFF2-40B4-BE49-F238E27FC236}">
                  <a16:creationId xmlns:a16="http://schemas.microsoft.com/office/drawing/2014/main" id="{874FD97F-7929-46BE-8D53-6690061FD1F5}"/>
                </a:ext>
              </a:extLst>
            </p:cNvPr>
            <p:cNvSpPr>
              <a:spLocks/>
            </p:cNvSpPr>
            <p:nvPr/>
          </p:nvSpPr>
          <p:spPr bwMode="auto">
            <a:xfrm>
              <a:off x="-2332038" y="4659313"/>
              <a:ext cx="239712" cy="322263"/>
            </a:xfrm>
            <a:custGeom>
              <a:avLst/>
              <a:gdLst>
                <a:gd name="T0" fmla="*/ 39 w 89"/>
                <a:gd name="T1" fmla="*/ 50 h 119"/>
                <a:gd name="T2" fmla="*/ 39 w 89"/>
                <a:gd name="T3" fmla="*/ 50 h 119"/>
                <a:gd name="T4" fmla="*/ 0 w 89"/>
                <a:gd name="T5" fmla="*/ 89 h 119"/>
                <a:gd name="T6" fmla="*/ 0 w 89"/>
                <a:gd name="T7" fmla="*/ 119 h 119"/>
                <a:gd name="T8" fmla="*/ 89 w 89"/>
                <a:gd name="T9" fmla="*/ 119 h 119"/>
                <a:gd name="T10" fmla="*/ 89 w 89"/>
                <a:gd name="T11" fmla="*/ 0 h 119"/>
                <a:gd name="T12" fmla="*/ 39 w 89"/>
                <a:gd name="T13" fmla="*/ 50 h 119"/>
              </a:gdLst>
              <a:ahLst/>
              <a:cxnLst>
                <a:cxn ang="0">
                  <a:pos x="T0" y="T1"/>
                </a:cxn>
                <a:cxn ang="0">
                  <a:pos x="T2" y="T3"/>
                </a:cxn>
                <a:cxn ang="0">
                  <a:pos x="T4" y="T5"/>
                </a:cxn>
                <a:cxn ang="0">
                  <a:pos x="T6" y="T7"/>
                </a:cxn>
                <a:cxn ang="0">
                  <a:pos x="T8" y="T9"/>
                </a:cxn>
                <a:cxn ang="0">
                  <a:pos x="T10" y="T11"/>
                </a:cxn>
                <a:cxn ang="0">
                  <a:pos x="T12" y="T13"/>
                </a:cxn>
              </a:cxnLst>
              <a:rect l="0" t="0" r="r" b="b"/>
              <a:pathLst>
                <a:path w="89" h="119">
                  <a:moveTo>
                    <a:pt x="39" y="50"/>
                  </a:moveTo>
                  <a:lnTo>
                    <a:pt x="39" y="50"/>
                  </a:lnTo>
                  <a:lnTo>
                    <a:pt x="0" y="89"/>
                  </a:lnTo>
                  <a:lnTo>
                    <a:pt x="0" y="119"/>
                  </a:lnTo>
                  <a:lnTo>
                    <a:pt x="89" y="119"/>
                  </a:lnTo>
                  <a:lnTo>
                    <a:pt x="89" y="0"/>
                  </a:lnTo>
                  <a:lnTo>
                    <a:pt x="39" y="5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grpSp>
    </p:spTree>
    <p:extLst>
      <p:ext uri="{BB962C8B-B14F-4D97-AF65-F5344CB8AC3E}">
        <p14:creationId xmlns:p14="http://schemas.microsoft.com/office/powerpoint/2010/main" val="25210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F8C874-46B9-4F75-AA9A-4AAEB66F6C1F}"/>
              </a:ext>
            </a:extLst>
          </p:cNvPr>
          <p:cNvSpPr/>
          <p:nvPr/>
        </p:nvSpPr>
        <p:spPr>
          <a:xfrm>
            <a:off x="710029" y="1585357"/>
            <a:ext cx="10647782" cy="3576190"/>
          </a:xfrm>
          <a:prstGeom prst="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232A4DB-C1FE-4EE1-8C2F-E5C147EC65D8}"/>
              </a:ext>
            </a:extLst>
          </p:cNvPr>
          <p:cNvSpPr/>
          <p:nvPr/>
        </p:nvSpPr>
        <p:spPr>
          <a:xfrm>
            <a:off x="730920" y="1612231"/>
            <a:ext cx="6737517" cy="353569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200" dirty="0">
              <a:solidFill>
                <a:prstClr val="black"/>
              </a:solidFill>
              <a:latin typeface="Arial" panose="020B0604020202020204"/>
            </a:endParaRPr>
          </a:p>
        </p:txBody>
      </p:sp>
      <p:sp>
        <p:nvSpPr>
          <p:cNvPr id="6" name="Content Placeholder 5"/>
          <p:cNvSpPr>
            <a:spLocks noGrp="1"/>
          </p:cNvSpPr>
          <p:nvPr>
            <p:ph sz="quarter" idx="12"/>
          </p:nvPr>
        </p:nvSpPr>
        <p:spPr>
          <a:xfrm>
            <a:off x="991186" y="1772404"/>
            <a:ext cx="6035256" cy="4321175"/>
          </a:xfrm>
        </p:spPr>
        <p:txBody>
          <a:bodyPr>
            <a:normAutofit/>
          </a:bodyPr>
          <a:lstStyle/>
          <a:p>
            <a:pPr marL="285750" indent="-285750">
              <a:spcAft>
                <a:spcPts val="300"/>
              </a:spcAft>
            </a:pPr>
            <a:r>
              <a:rPr lang="en-AU" sz="1600" dirty="0" err="1"/>
              <a:t>Arrowstreet</a:t>
            </a:r>
            <a:r>
              <a:rPr lang="en-AU" sz="1600" dirty="0"/>
              <a:t> was appointed to manage global shares in MLC Horizon portfolios in December 2017</a:t>
            </a:r>
          </a:p>
          <a:p>
            <a:pPr marL="285750" indent="-285750">
              <a:spcAft>
                <a:spcPts val="300"/>
              </a:spcAft>
            </a:pPr>
            <a:r>
              <a:rPr lang="en-AU" sz="1600" dirty="0"/>
              <a:t>Manages AUD$147 billion (at 30 September 2020)</a:t>
            </a:r>
          </a:p>
          <a:p>
            <a:pPr marL="285750" indent="-285750">
              <a:spcAft>
                <a:spcPts val="300"/>
              </a:spcAft>
            </a:pPr>
            <a:r>
              <a:rPr lang="en-AU" sz="1600" dirty="0"/>
              <a:t>Established in Boston in 1999</a:t>
            </a:r>
          </a:p>
          <a:p>
            <a:pPr marL="285750" indent="-285750">
              <a:spcAft>
                <a:spcPts val="300"/>
              </a:spcAft>
            </a:pPr>
            <a:r>
              <a:rPr lang="en-AU" sz="1600" dirty="0"/>
              <a:t>We’ve appointed </a:t>
            </a:r>
            <a:r>
              <a:rPr lang="en-AU" sz="1600" dirty="0" err="1"/>
              <a:t>Arrowstreet</a:t>
            </a:r>
            <a:r>
              <a:rPr lang="en-AU" sz="1600" dirty="0"/>
              <a:t> because they’re an experienced global shares manager with a track record of consistent excess returns in different market conditions. Their systematic, quantitative approach to portfolio construction results in a portfolio of companies with diverse characteristics (</a:t>
            </a:r>
            <a:r>
              <a:rPr lang="en-AU" sz="1600" dirty="0" err="1"/>
              <a:t>eg</a:t>
            </a:r>
            <a:r>
              <a:rPr lang="en-AU" sz="1600" dirty="0"/>
              <a:t> market cap, value and geography)</a:t>
            </a:r>
          </a:p>
          <a:p>
            <a:pPr marL="285750" indent="-285750">
              <a:spcAft>
                <a:spcPts val="300"/>
              </a:spcAft>
            </a:pPr>
            <a:r>
              <a:rPr lang="en-AU" sz="1600" dirty="0" err="1"/>
              <a:t>Arrowstreet</a:t>
            </a:r>
            <a:r>
              <a:rPr lang="en-AU" sz="1600" dirty="0"/>
              <a:t> complements the quality bias of our existing global shares manager Walter Scott </a:t>
            </a:r>
          </a:p>
        </p:txBody>
      </p:sp>
      <p:sp>
        <p:nvSpPr>
          <p:cNvPr id="4" name="Slide Number Placeholder 3"/>
          <p:cNvSpPr>
            <a:spLocks noGrp="1"/>
          </p:cNvSpPr>
          <p:nvPr>
            <p:ph type="sldNum" sz="quarter" idx="15"/>
          </p:nvPr>
        </p:nvSpPr>
        <p:spPr/>
        <p:txBody>
          <a:bodyPr/>
          <a:lstStyle/>
          <a:p>
            <a:fld id="{3EACEC80-2DA9-47D6-BF0A-26037FE2FE4F}" type="slidenum">
              <a:rPr lang="en-AU" smtClean="0"/>
              <a:pPr/>
              <a:t>5</a:t>
            </a:fld>
            <a:endParaRPr lang="en-AU" dirty="0"/>
          </a:p>
        </p:txBody>
      </p:sp>
      <p:sp>
        <p:nvSpPr>
          <p:cNvPr id="8" name="Rectangle 7"/>
          <p:cNvSpPr/>
          <p:nvPr/>
        </p:nvSpPr>
        <p:spPr>
          <a:xfrm>
            <a:off x="6835775" y="2143126"/>
            <a:ext cx="23241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AU" dirty="0">
              <a:solidFill>
                <a:schemeClr val="tx1"/>
              </a:solidFill>
            </a:endParaRPr>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004" y="2577708"/>
            <a:ext cx="2334242" cy="1167121"/>
          </a:xfrm>
          <a:prstGeom prst="rect">
            <a:avLst/>
          </a:prstGeom>
        </p:spPr>
      </p:pic>
      <p:sp>
        <p:nvSpPr>
          <p:cNvPr id="9" name="Title 4">
            <a:extLst>
              <a:ext uri="{FF2B5EF4-FFF2-40B4-BE49-F238E27FC236}">
                <a16:creationId xmlns:a16="http://schemas.microsoft.com/office/drawing/2014/main" id="{247435AF-C3CA-4898-ABF9-ED84B8115818}"/>
              </a:ext>
            </a:extLst>
          </p:cNvPr>
          <p:cNvSpPr txBox="1">
            <a:spLocks/>
          </p:cNvSpPr>
          <p:nvPr/>
        </p:nvSpPr>
        <p:spPr>
          <a:xfrm>
            <a:off x="586542" y="520027"/>
            <a:ext cx="9720000" cy="516637"/>
          </a:xfrm>
          <a:prstGeom prst="rect">
            <a:avLst/>
          </a:prstGeom>
        </p:spPr>
        <p:txBody>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r>
              <a:rPr lang="en-AU" sz="2600" dirty="0"/>
              <a:t>Who is </a:t>
            </a:r>
            <a:r>
              <a:rPr lang="en-AU" sz="2600" dirty="0" err="1"/>
              <a:t>Arrowstreet</a:t>
            </a:r>
            <a:r>
              <a:rPr lang="en-AU" sz="2600" dirty="0"/>
              <a:t>?</a:t>
            </a:r>
          </a:p>
        </p:txBody>
      </p:sp>
      <p:sp>
        <p:nvSpPr>
          <p:cNvPr id="13" name="TextBox 12">
            <a:extLst>
              <a:ext uri="{FF2B5EF4-FFF2-40B4-BE49-F238E27FC236}">
                <a16:creationId xmlns:a16="http://schemas.microsoft.com/office/drawing/2014/main" id="{A5D614E2-104C-4BD6-96D5-E50886607C17}"/>
              </a:ext>
            </a:extLst>
          </p:cNvPr>
          <p:cNvSpPr txBox="1"/>
          <p:nvPr/>
        </p:nvSpPr>
        <p:spPr>
          <a:xfrm>
            <a:off x="710029" y="5285873"/>
            <a:ext cx="10647782" cy="854404"/>
          </a:xfrm>
          <a:prstGeom prst="rect">
            <a:avLst/>
          </a:prstGeom>
          <a:solidFill>
            <a:schemeClr val="tx1"/>
          </a:solidFill>
        </p:spPr>
        <p:txBody>
          <a:bodyPr wrap="square" lIns="182880" tIns="91440" rIns="91440" bIns="0" rtlCol="0" anchor="t" anchorCtr="0">
            <a:noAutofit/>
          </a:bodyPr>
          <a:lstStyle/>
          <a:p>
            <a:pPr>
              <a:spcAft>
                <a:spcPts val="300"/>
              </a:spcAft>
            </a:pPr>
            <a:r>
              <a:rPr lang="en-AU" sz="1600" dirty="0">
                <a:solidFill>
                  <a:schemeClr val="bg1"/>
                </a:solidFill>
              </a:rPr>
              <a:t>Combined, </a:t>
            </a:r>
            <a:r>
              <a:rPr lang="en-AU" sz="1600" dirty="0" err="1">
                <a:solidFill>
                  <a:schemeClr val="bg1"/>
                </a:solidFill>
              </a:rPr>
              <a:t>Arrowstreet</a:t>
            </a:r>
            <a:r>
              <a:rPr lang="en-AU" sz="1600" dirty="0">
                <a:solidFill>
                  <a:schemeClr val="bg1"/>
                </a:solidFill>
              </a:rPr>
              <a:t> and Walter Scott create a </a:t>
            </a:r>
            <a:r>
              <a:rPr lang="en-AU" sz="1600" b="1" dirty="0">
                <a:solidFill>
                  <a:schemeClr val="bg1"/>
                </a:solidFill>
              </a:rPr>
              <a:t>‘core’ </a:t>
            </a:r>
            <a:r>
              <a:rPr lang="en-AU" sz="1600" dirty="0">
                <a:solidFill>
                  <a:schemeClr val="bg1"/>
                </a:solidFill>
              </a:rPr>
              <a:t>global shares exposure that’s biased to higher-quality, less economically-sensitive businesses that are likely to </a:t>
            </a:r>
            <a:r>
              <a:rPr lang="en-AU" sz="1600" b="1" dirty="0">
                <a:solidFill>
                  <a:schemeClr val="bg1"/>
                </a:solidFill>
              </a:rPr>
              <a:t>outperform in weak share markets </a:t>
            </a:r>
            <a:r>
              <a:rPr lang="en-AU" sz="1600" dirty="0">
                <a:solidFill>
                  <a:schemeClr val="bg1"/>
                </a:solidFill>
              </a:rPr>
              <a:t>– helping us deliver on Inflation Plus’s return and risk objectives</a:t>
            </a:r>
          </a:p>
        </p:txBody>
      </p:sp>
    </p:spTree>
    <p:extLst>
      <p:ext uri="{BB962C8B-B14F-4D97-AF65-F5344CB8AC3E}">
        <p14:creationId xmlns:p14="http://schemas.microsoft.com/office/powerpoint/2010/main" val="287371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ED44B-9928-4261-A43F-90BA7CE3D804}"/>
              </a:ext>
            </a:extLst>
          </p:cNvPr>
          <p:cNvSpPr>
            <a:spLocks noGrp="1"/>
          </p:cNvSpPr>
          <p:nvPr>
            <p:ph type="sldNum" sz="quarter" idx="12"/>
          </p:nvPr>
        </p:nvSpPr>
        <p:spPr>
          <a:xfrm>
            <a:off x="11236219" y="6311815"/>
            <a:ext cx="257175" cy="191279"/>
          </a:xfrm>
        </p:spPr>
        <p:txBody>
          <a:bodyPr/>
          <a:lstStyle/>
          <a:p>
            <a:fld id="{E6316B6A-336A-44FF-82DA-A4D1594FA055}" type="slidenum">
              <a:rPr lang="en-AU" smtClean="0"/>
              <a:t>6</a:t>
            </a:fld>
            <a:endParaRPr lang="en-AU"/>
          </a:p>
        </p:txBody>
      </p:sp>
      <p:sp>
        <p:nvSpPr>
          <p:cNvPr id="5" name="Title 4">
            <a:extLst>
              <a:ext uri="{FF2B5EF4-FFF2-40B4-BE49-F238E27FC236}">
                <a16:creationId xmlns:a16="http://schemas.microsoft.com/office/drawing/2014/main" id="{C57806F9-79E3-4B87-948E-D78714EC8EC1}"/>
              </a:ext>
            </a:extLst>
          </p:cNvPr>
          <p:cNvSpPr>
            <a:spLocks noGrp="1"/>
          </p:cNvSpPr>
          <p:nvPr>
            <p:ph type="title"/>
          </p:nvPr>
        </p:nvSpPr>
        <p:spPr>
          <a:xfrm>
            <a:off x="650717" y="547885"/>
            <a:ext cx="9720000" cy="516637"/>
          </a:xfrm>
        </p:spPr>
        <p:txBody>
          <a:bodyPr/>
          <a:lstStyle/>
          <a:p>
            <a:r>
              <a:rPr lang="en-AU" sz="2600" dirty="0"/>
              <a:t>Diverse style characteristics</a:t>
            </a:r>
          </a:p>
        </p:txBody>
      </p:sp>
      <p:graphicFrame>
        <p:nvGraphicFramePr>
          <p:cNvPr id="10" name="Chart 9">
            <a:extLst>
              <a:ext uri="{FF2B5EF4-FFF2-40B4-BE49-F238E27FC236}">
                <a16:creationId xmlns:a16="http://schemas.microsoft.com/office/drawing/2014/main" id="{A266F48D-E664-49E8-8210-D571DF7E98DA}"/>
              </a:ext>
            </a:extLst>
          </p:cNvPr>
          <p:cNvGraphicFramePr>
            <a:graphicFrameLocks noGrp="1"/>
          </p:cNvGraphicFramePr>
          <p:nvPr>
            <p:extLst>
              <p:ext uri="{D42A27DB-BD31-4B8C-83A1-F6EECF244321}">
                <p14:modId xmlns:p14="http://schemas.microsoft.com/office/powerpoint/2010/main" val="3285809341"/>
              </p:ext>
            </p:extLst>
          </p:nvPr>
        </p:nvGraphicFramePr>
        <p:xfrm>
          <a:off x="258400" y="2111639"/>
          <a:ext cx="5823367" cy="43084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9716D96-0253-4C8C-94A1-DB6AB5F4403E}"/>
              </a:ext>
            </a:extLst>
          </p:cNvPr>
          <p:cNvSpPr txBox="1"/>
          <p:nvPr/>
        </p:nvSpPr>
        <p:spPr>
          <a:xfrm>
            <a:off x="345894" y="1394558"/>
            <a:ext cx="5621770" cy="717081"/>
          </a:xfrm>
          <a:prstGeom prst="rect">
            <a:avLst/>
          </a:prstGeom>
          <a:solidFill>
            <a:schemeClr val="accent2"/>
          </a:solidFill>
        </p:spPr>
        <p:txBody>
          <a:bodyPr wrap="square" rtlCol="0" anchor="ctr">
            <a:noAutofit/>
          </a:bodyPr>
          <a:lstStyle/>
          <a:p>
            <a:pPr marL="69056" algn="ctr"/>
            <a:r>
              <a:rPr lang="en-AU" sz="1400" b="1" dirty="0" err="1">
                <a:solidFill>
                  <a:schemeClr val="bg1"/>
                </a:solidFill>
                <a:latin typeface="Arial" panose="020B0604020202020204"/>
              </a:rPr>
              <a:t>Arrowstreet</a:t>
            </a:r>
            <a:endParaRPr lang="en-AU" sz="1400" b="1" dirty="0">
              <a:solidFill>
                <a:schemeClr val="bg1"/>
              </a:solidFill>
              <a:latin typeface="Arial" panose="020B0604020202020204"/>
            </a:endParaRPr>
          </a:p>
          <a:p>
            <a:pPr marL="69056" algn="ctr"/>
            <a:r>
              <a:rPr lang="en-AU" sz="1400" dirty="0">
                <a:solidFill>
                  <a:schemeClr val="bg1"/>
                </a:solidFill>
                <a:latin typeface="Arial" panose="020B0604020202020204"/>
              </a:rPr>
              <a:t>Core manager, no style dominates through time</a:t>
            </a:r>
          </a:p>
        </p:txBody>
      </p:sp>
      <p:sp>
        <p:nvSpPr>
          <p:cNvPr id="13" name="TextBox 12">
            <a:extLst>
              <a:ext uri="{FF2B5EF4-FFF2-40B4-BE49-F238E27FC236}">
                <a16:creationId xmlns:a16="http://schemas.microsoft.com/office/drawing/2014/main" id="{2BD07270-4D77-47C0-8B2E-34E4915FC1E4}"/>
              </a:ext>
            </a:extLst>
          </p:cNvPr>
          <p:cNvSpPr txBox="1"/>
          <p:nvPr/>
        </p:nvSpPr>
        <p:spPr>
          <a:xfrm>
            <a:off x="6146332" y="1394558"/>
            <a:ext cx="5699774" cy="717081"/>
          </a:xfrm>
          <a:prstGeom prst="rect">
            <a:avLst/>
          </a:prstGeom>
          <a:solidFill>
            <a:schemeClr val="accent2"/>
          </a:solidFill>
        </p:spPr>
        <p:txBody>
          <a:bodyPr wrap="square" rtlCol="0" anchor="ctr">
            <a:noAutofit/>
          </a:bodyPr>
          <a:lstStyle/>
          <a:p>
            <a:pPr marL="69056" algn="ctr"/>
            <a:r>
              <a:rPr lang="en-AU" sz="1400" b="1" dirty="0">
                <a:solidFill>
                  <a:schemeClr val="bg1"/>
                </a:solidFill>
                <a:latin typeface="Arial" panose="020B0604020202020204"/>
              </a:rPr>
              <a:t>Walter Scott</a:t>
            </a:r>
          </a:p>
          <a:p>
            <a:pPr marL="69056" algn="ctr"/>
            <a:r>
              <a:rPr lang="en-AU" sz="1400" dirty="0">
                <a:solidFill>
                  <a:schemeClr val="bg1"/>
                </a:solidFill>
                <a:latin typeface="Arial" panose="020B0604020202020204"/>
              </a:rPr>
              <a:t>Bias to quality growth </a:t>
            </a:r>
            <a:r>
              <a:rPr lang="en-AU" sz="1400" dirty="0">
                <a:solidFill>
                  <a:schemeClr val="bg1"/>
                </a:solidFill>
              </a:rPr>
              <a:t>(companies less economically sensitive and have more downside protection)</a:t>
            </a:r>
            <a:endParaRPr lang="en-AU" sz="1400" dirty="0">
              <a:solidFill>
                <a:schemeClr val="bg1"/>
              </a:solidFill>
              <a:latin typeface="Arial" panose="020B0604020202020204"/>
            </a:endParaRPr>
          </a:p>
        </p:txBody>
      </p:sp>
      <p:graphicFrame>
        <p:nvGraphicFramePr>
          <p:cNvPr id="14" name="Chart 13">
            <a:extLst>
              <a:ext uri="{FF2B5EF4-FFF2-40B4-BE49-F238E27FC236}">
                <a16:creationId xmlns:a16="http://schemas.microsoft.com/office/drawing/2014/main" id="{C6B371BE-0F05-4531-BDAF-13C5B7B120AC}"/>
              </a:ext>
            </a:extLst>
          </p:cNvPr>
          <p:cNvGraphicFramePr>
            <a:graphicFrameLocks noGrp="1"/>
          </p:cNvGraphicFramePr>
          <p:nvPr>
            <p:extLst>
              <p:ext uri="{D42A27DB-BD31-4B8C-83A1-F6EECF244321}">
                <p14:modId xmlns:p14="http://schemas.microsoft.com/office/powerpoint/2010/main" val="3007628743"/>
              </p:ext>
            </p:extLst>
          </p:nvPr>
        </p:nvGraphicFramePr>
        <p:xfrm>
          <a:off x="6091256" y="2111639"/>
          <a:ext cx="5823367" cy="430846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DBEF2205-63AB-4E7C-B7E1-95DD131FE0B1}"/>
              </a:ext>
            </a:extLst>
          </p:cNvPr>
          <p:cNvSpPr txBox="1"/>
          <p:nvPr/>
        </p:nvSpPr>
        <p:spPr>
          <a:xfrm>
            <a:off x="258400" y="6456001"/>
            <a:ext cx="9770623" cy="261610"/>
          </a:xfrm>
          <a:prstGeom prst="rect">
            <a:avLst/>
          </a:prstGeom>
          <a:noFill/>
        </p:spPr>
        <p:txBody>
          <a:bodyPr wrap="none" rtlCol="0">
            <a:spAutoFit/>
          </a:bodyPr>
          <a:lstStyle/>
          <a:p>
            <a:r>
              <a:rPr lang="en-AU" sz="1100" dirty="0"/>
              <a:t>Source: MLC Asset Management Services Limited. Active style exposures based on Barra Risk Factor Analysis, measured over rolling 12 month periods</a:t>
            </a:r>
          </a:p>
        </p:txBody>
      </p:sp>
    </p:spTree>
    <p:extLst>
      <p:ext uri="{BB962C8B-B14F-4D97-AF65-F5344CB8AC3E}">
        <p14:creationId xmlns:p14="http://schemas.microsoft.com/office/powerpoint/2010/main" val="164345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manager allocations</a:t>
            </a:r>
            <a:br>
              <a:rPr lang="en-AU" sz="2400" dirty="0">
                <a:solidFill>
                  <a:schemeClr val="tx1"/>
                </a:solidFill>
                <a:latin typeface="Arial" charset="0"/>
                <a:cs typeface="Arial" charset="0"/>
              </a:rPr>
            </a:br>
            <a:r>
              <a:rPr lang="en-AU" sz="1800" dirty="0">
                <a:solidFill>
                  <a:schemeClr val="accent1"/>
                </a:solidFill>
                <a:latin typeface="Arial" charset="0"/>
                <a:cs typeface="Arial" charset="0"/>
              </a:rPr>
              <a:t>MLC Inflation Plus global shares manager weights</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2814181773"/>
              </p:ext>
            </p:extLst>
          </p:nvPr>
        </p:nvGraphicFramePr>
        <p:xfrm>
          <a:off x="2117558" y="2261936"/>
          <a:ext cx="8661462" cy="2935705"/>
        </p:xfrm>
        <a:graphic>
          <a:graphicData uri="http://schemas.openxmlformats.org/drawingml/2006/table">
            <a:tbl>
              <a:tblPr firstRow="1" bandRow="1">
                <a:tableStyleId>{7DF18680-E054-41AD-8BC1-D1AEF772440D}</a:tableStyleId>
              </a:tblPr>
              <a:tblGrid>
                <a:gridCol w="3765884">
                  <a:extLst>
                    <a:ext uri="{9D8B030D-6E8A-4147-A177-3AD203B41FA5}">
                      <a16:colId xmlns:a16="http://schemas.microsoft.com/office/drawing/2014/main" val="20000"/>
                    </a:ext>
                  </a:extLst>
                </a:gridCol>
                <a:gridCol w="2447789">
                  <a:extLst>
                    <a:ext uri="{9D8B030D-6E8A-4147-A177-3AD203B41FA5}">
                      <a16:colId xmlns:a16="http://schemas.microsoft.com/office/drawing/2014/main" val="3149987986"/>
                    </a:ext>
                  </a:extLst>
                </a:gridCol>
                <a:gridCol w="2447789">
                  <a:extLst>
                    <a:ext uri="{9D8B030D-6E8A-4147-A177-3AD203B41FA5}">
                      <a16:colId xmlns:a16="http://schemas.microsoft.com/office/drawing/2014/main" val="1288034890"/>
                    </a:ext>
                  </a:extLst>
                </a:gridCol>
              </a:tblGrid>
              <a:tr h="779389">
                <a:tc>
                  <a:txBody>
                    <a:bodyPr/>
                    <a:lstStyle/>
                    <a:p>
                      <a:pPr algn="l" rtl="0" fontAlgn="b"/>
                      <a:r>
                        <a:rPr lang="en-AU" sz="1600" b="1" kern="1200" dirty="0">
                          <a:solidFill>
                            <a:schemeClr val="bg1"/>
                          </a:solidFill>
                          <a:latin typeface="+mn-lt"/>
                          <a:ea typeface="+mn-ea"/>
                          <a:cs typeface="Arial" pitchFamily="34" charset="0"/>
                        </a:rPr>
                        <a:t>Global shares managers</a:t>
                      </a: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600" b="1"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600" b="1"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539079">
                <a:tc>
                  <a:txBody>
                    <a:bodyPr/>
                    <a:lstStyle/>
                    <a:p>
                      <a:pPr algn="l" rtl="0" fontAlgn="b"/>
                      <a:r>
                        <a:rPr lang="en-AU" sz="1600" b="1" kern="1200" dirty="0">
                          <a:solidFill>
                            <a:schemeClr val="tx1"/>
                          </a:solidFill>
                          <a:latin typeface="+mn-lt"/>
                          <a:ea typeface="+mn-ea"/>
                          <a:cs typeface="Arial" pitchFamily="34" charset="0"/>
                        </a:rPr>
                        <a:t>Walter Scott</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600" kern="1200" dirty="0">
                          <a:solidFill>
                            <a:schemeClr val="tx1"/>
                          </a:solidFill>
                          <a:latin typeface="+mn-lt"/>
                          <a:ea typeface="+mn-ea"/>
                          <a:cs typeface="Arial" pitchFamily="34" charset="0"/>
                        </a:rPr>
                        <a:t>50%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3086427301"/>
                  </a:ext>
                </a:extLst>
              </a:tr>
              <a:tr h="539079">
                <a:tc>
                  <a:txBody>
                    <a:bodyPr/>
                    <a:lstStyle/>
                    <a:p>
                      <a:pPr algn="l" rtl="0" fontAlgn="b"/>
                      <a:r>
                        <a:rPr lang="en-AU" sz="1600" b="1" kern="1200" dirty="0" err="1">
                          <a:solidFill>
                            <a:schemeClr val="tx1"/>
                          </a:solidFill>
                          <a:latin typeface="+mn-lt"/>
                          <a:ea typeface="+mn-ea"/>
                          <a:cs typeface="Arial" pitchFamily="34" charset="0"/>
                        </a:rPr>
                        <a:t>Arrowstreet</a:t>
                      </a:r>
                      <a:endParaRPr lang="en-AU" sz="16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600" kern="1200" dirty="0">
                          <a:solidFill>
                            <a:schemeClr val="tx1"/>
                          </a:solidFill>
                          <a:latin typeface="+mn-lt"/>
                          <a:ea typeface="+mn-ea"/>
                          <a:cs typeface="Arial" pitchFamily="34" charset="0"/>
                        </a:rPr>
                        <a:t>50%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600" b="0" kern="1200" dirty="0">
                          <a:solidFill>
                            <a:schemeClr val="accent6"/>
                          </a:solidFill>
                          <a:latin typeface="+mn-lt"/>
                          <a:ea typeface="+mn-ea"/>
                          <a:cs typeface="Arial" pitchFamily="34" charset="0"/>
                        </a:rPr>
                        <a:t>(+50%)</a:t>
                      </a:r>
                    </a:p>
                  </a:txBody>
                  <a:tcPr marL="9525" marR="9525" marT="9525" marB="0" anchor="ctr">
                    <a:solidFill>
                      <a:schemeClr val="accent4">
                        <a:lumMod val="10000"/>
                        <a:lumOff val="90000"/>
                      </a:schemeClr>
                    </a:solidFill>
                  </a:tcPr>
                </a:tc>
                <a:extLst>
                  <a:ext uri="{0D108BD9-81ED-4DB2-BD59-A6C34878D82A}">
                    <a16:rowId xmlns:a16="http://schemas.microsoft.com/office/drawing/2014/main" val="235426040"/>
                  </a:ext>
                </a:extLst>
              </a:tr>
              <a:tr h="539079">
                <a:tc>
                  <a:txBody>
                    <a:bodyPr/>
                    <a:lstStyle/>
                    <a:p>
                      <a:pPr algn="l" rtl="0" fontAlgn="b"/>
                      <a:r>
                        <a:rPr lang="en-AU" sz="1600" b="1" kern="1200" dirty="0">
                          <a:solidFill>
                            <a:schemeClr val="tx1"/>
                          </a:solidFill>
                          <a:latin typeface="+mn-lt"/>
                          <a:ea typeface="+mn-ea"/>
                          <a:cs typeface="Arial" pitchFamily="34" charset="0"/>
                        </a:rPr>
                        <a:t>IVA</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600" kern="1200" dirty="0">
                          <a:solidFill>
                            <a:schemeClr val="tx1"/>
                          </a:solidFill>
                          <a:latin typeface="+mn-lt"/>
                          <a:ea typeface="+mn-ea"/>
                          <a:cs typeface="Arial" pitchFamily="34" charset="0"/>
                        </a:rPr>
                        <a:t>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itchFamily="34" charset="0"/>
                        </a:rPr>
                        <a:t>(-50%)</a:t>
                      </a:r>
                    </a:p>
                  </a:txBody>
                  <a:tcPr marL="9525" marR="9525" marT="9525" marB="0" anchor="ctr">
                    <a:solidFill>
                      <a:schemeClr val="bg1"/>
                    </a:solidFill>
                  </a:tcPr>
                </a:tc>
                <a:extLst>
                  <a:ext uri="{0D108BD9-81ED-4DB2-BD59-A6C34878D82A}">
                    <a16:rowId xmlns:a16="http://schemas.microsoft.com/office/drawing/2014/main" val="10001"/>
                  </a:ext>
                </a:extLst>
              </a:tr>
              <a:tr h="539079">
                <a:tc>
                  <a:txBody>
                    <a:bodyPr/>
                    <a:lstStyle/>
                    <a:p>
                      <a:pPr lvl="0"/>
                      <a:r>
                        <a:rPr lang="en-AU" sz="1600" b="1" kern="1200" dirty="0">
                          <a:solidFill>
                            <a:schemeClr val="tx1"/>
                          </a:solidFill>
                          <a:latin typeface="+mn-lt"/>
                          <a:ea typeface="+mn-ea"/>
                          <a:cs typeface="Arial" pitchFamily="34" charset="0"/>
                        </a:rPr>
                        <a:t>Total</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6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6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1211335589"/>
                  </a:ext>
                </a:extLst>
              </a:tr>
            </a:tbl>
          </a:graphicData>
        </a:graphic>
      </p:graphicFrame>
      <p:sp>
        <p:nvSpPr>
          <p:cNvPr id="7" name="TextBox 6">
            <a:extLst>
              <a:ext uri="{FF2B5EF4-FFF2-40B4-BE49-F238E27FC236}">
                <a16:creationId xmlns:a16="http://schemas.microsoft.com/office/drawing/2014/main" id="{37DC9C57-2C80-4CCE-A077-57D8B7A3733D}"/>
              </a:ext>
            </a:extLst>
          </p:cNvPr>
          <p:cNvSpPr txBox="1"/>
          <p:nvPr/>
        </p:nvSpPr>
        <p:spPr>
          <a:xfrm>
            <a:off x="1990948" y="5432172"/>
            <a:ext cx="4758034" cy="261610"/>
          </a:xfrm>
          <a:prstGeom prst="rect">
            <a:avLst/>
          </a:prstGeom>
          <a:noFill/>
        </p:spPr>
        <p:txBody>
          <a:bodyPr wrap="none" rtlCol="0">
            <a:spAutoFit/>
          </a:bodyPr>
          <a:lstStyle/>
          <a:p>
            <a:r>
              <a:rPr lang="en-AU" sz="1100" dirty="0"/>
              <a:t>Source: MLC Asset Management Services Limited. Approximate weights.</a:t>
            </a:r>
          </a:p>
        </p:txBody>
      </p:sp>
    </p:spTree>
    <p:extLst>
      <p:ext uri="{BB962C8B-B14F-4D97-AF65-F5344CB8AC3E}">
        <p14:creationId xmlns:p14="http://schemas.microsoft.com/office/powerpoint/2010/main" val="170013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8</a:t>
            </a:fld>
            <a:endParaRPr lang="en-AU"/>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1350284139"/>
              </p:ext>
            </p:extLst>
          </p:nvPr>
        </p:nvGraphicFramePr>
        <p:xfrm>
          <a:off x="774806" y="1736732"/>
          <a:ext cx="9617347" cy="3184184"/>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Mid-December</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 of </a:t>
                      </a:r>
                      <a:r>
                        <a:rPr lang="en-AU" sz="1200" kern="1200" dirty="0">
                          <a:solidFill>
                            <a:schemeClr val="tx1"/>
                          </a:solidFill>
                          <a:latin typeface="Arial"/>
                          <a:ea typeface="+mn-ea"/>
                          <a:cs typeface="Arial" pitchFamily="34" charset="0"/>
                          <a:hlinkClick r:id="rId3"/>
                        </a:rPr>
                        <a:t>mlc.com.au</a:t>
                      </a:r>
                      <a:endParaRPr lang="en-AU" sz="1200" kern="1200" dirty="0">
                        <a:solidFill>
                          <a:schemeClr val="tx1"/>
                        </a:solidFill>
                        <a:latin typeface="Arial"/>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a:t>
                      </a:r>
                      <a:r>
                        <a:rPr lang="en-AU" sz="1200" kern="1200" dirty="0" err="1">
                          <a:solidFill>
                            <a:schemeClr val="tx1"/>
                          </a:solidFill>
                          <a:latin typeface="Arial"/>
                          <a:ea typeface="+mn-ea"/>
                          <a:cs typeface="Arial" pitchFamily="34" charset="0"/>
                        </a:rPr>
                        <a:t>MyNews</a:t>
                      </a: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Last week of January</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January 2020</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Arial"/>
                          <a:ea typeface="+mn-ea"/>
                          <a:cs typeface="Arial" pitchFamily="34" charset="0"/>
                        </a:rPr>
                        <a:t>Included in Adviser Bulletin email to advisers and on </a:t>
                      </a:r>
                      <a:r>
                        <a:rPr lang="en-AU" sz="1200" kern="1200" dirty="0">
                          <a:solidFill>
                            <a:schemeClr val="tx1"/>
                          </a:solidFill>
                          <a:latin typeface="+mn-lt"/>
                          <a:ea typeface="+mn-ea"/>
                          <a:cs typeface="Arial" pitchFamily="34" charset="0"/>
                          <a:hlinkClick r:id="rId4"/>
                        </a:rPr>
                        <a:t>mlc.com.au</a:t>
                      </a:r>
                      <a:r>
                        <a:rPr lang="en-AU" sz="1200" kern="1200" dirty="0">
                          <a:solidFill>
                            <a:schemeClr val="tx1"/>
                          </a:solidFill>
                          <a:latin typeface="+mn-lt"/>
                          <a:ea typeface="+mn-ea"/>
                          <a:cs typeface="Arial" pitchFamily="34" charset="0"/>
                        </a:rPr>
                        <a:t> (in Fund Commentaries, under Prices and Performance accessed from Adviser tab)</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Last week of January</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5"/>
                        </a:rPr>
                        <a:t>mlc.com.au/</a:t>
                      </a:r>
                      <a:r>
                        <a:rPr lang="en-AU" sz="1200" kern="1200" dirty="0" err="1">
                          <a:solidFill>
                            <a:schemeClr val="tx1"/>
                          </a:solidFill>
                          <a:latin typeface="+mn-lt"/>
                          <a:ea typeface="+mn-ea"/>
                          <a:cs typeface="Arial" pitchFamily="34" charset="0"/>
                          <a:hlinkClick r:id="rId5"/>
                        </a:rPr>
                        <a:t>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mlcam.com.au/</a:t>
                      </a:r>
                      <a:r>
                        <a:rPr lang="en-AU" sz="1200" kern="1200" dirty="0" err="1">
                          <a:solidFill>
                            <a:schemeClr val="tx1"/>
                          </a:solidFill>
                          <a:latin typeface="+mn-lt"/>
                          <a:ea typeface="+mn-ea"/>
                          <a:cs typeface="Arial" pitchFamily="34" charset="0"/>
                          <a:hlinkClick r:id="rId6"/>
                        </a:rPr>
                        <a:t>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Tree>
    <p:extLst>
      <p:ext uri="{BB962C8B-B14F-4D97-AF65-F5344CB8AC3E}">
        <p14:creationId xmlns:p14="http://schemas.microsoft.com/office/powerpoint/2010/main" val="174560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7MRpCJh7j5QzLHZFggj0g"/>
</p:tagLst>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MLC_AM_PPT_16x9</Template>
  <TotalTime>0</TotalTime>
  <Words>1575</Words>
  <Application>Microsoft Office PowerPoint</Application>
  <PresentationFormat>Widescreen</PresentationFormat>
  <Paragraphs>109</Paragraphs>
  <Slides>8</Slides>
  <Notes>8</Notes>
  <HiddenSlides>0</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8</vt:i4>
      </vt:variant>
    </vt:vector>
  </HeadingPairs>
  <TitlesOfParts>
    <vt:vector size="16" baseType="lpstr">
      <vt:lpstr>Arial</vt:lpstr>
      <vt:lpstr>Charlie Std Regular</vt:lpstr>
      <vt:lpstr>Slide Layouts</vt:lpstr>
      <vt:lpstr>Title Slides</vt:lpstr>
      <vt:lpstr>Contents Slides</vt:lpstr>
      <vt:lpstr>Divider or End Slides</vt:lpstr>
      <vt:lpstr>1_Divider or End Slides</vt:lpstr>
      <vt:lpstr>think-cell Slide</vt:lpstr>
      <vt:lpstr>Global shares manager change in MLC Inflation Plus</vt:lpstr>
      <vt:lpstr>Important information</vt:lpstr>
      <vt:lpstr>PowerPoint Presentation</vt:lpstr>
      <vt:lpstr>Our approach to defensively managing shares has changed</vt:lpstr>
      <vt:lpstr>PowerPoint Presentation</vt:lpstr>
      <vt:lpstr>Diverse style characteristics</vt:lpstr>
      <vt:lpstr>New manager allocations MLC Inflation Plus global shares manager weights</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2020-12-15T23:06:23Z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ies>
</file>