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4"/>
    <p:sldMasterId id="2147483678" r:id="rId5"/>
    <p:sldMasterId id="2147483690" r:id="rId6"/>
    <p:sldMasterId id="2147483694" r:id="rId7"/>
    <p:sldMasterId id="2147483699" r:id="rId8"/>
  </p:sldMasterIdLst>
  <p:notesMasterIdLst>
    <p:notesMasterId r:id="rId16"/>
  </p:notesMasterIdLst>
  <p:sldIdLst>
    <p:sldId id="271" r:id="rId9"/>
    <p:sldId id="327" r:id="rId10"/>
    <p:sldId id="2086" r:id="rId11"/>
    <p:sldId id="2087" r:id="rId12"/>
    <p:sldId id="2089" r:id="rId13"/>
    <p:sldId id="2075" r:id="rId14"/>
    <p:sldId id="4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2086"/>
            <p14:sldId id="2087"/>
            <p14:sldId id="2089"/>
            <p14:sldId id="2075"/>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16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0" d="100"/>
          <a:sy n="110" d="100"/>
        </p:scale>
        <p:origin x="492" y="138"/>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20/05/2021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dirty="0"/>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dirty="0"/>
          </a:p>
        </p:txBody>
      </p:sp>
    </p:spTree>
    <p:extLst>
      <p:ext uri="{BB962C8B-B14F-4D97-AF65-F5344CB8AC3E}">
        <p14:creationId xmlns:p14="http://schemas.microsoft.com/office/powerpoint/2010/main" val="55650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dirty="0"/>
          </a:p>
        </p:txBody>
      </p:sp>
    </p:spTree>
    <p:extLst>
      <p:ext uri="{BB962C8B-B14F-4D97-AF65-F5344CB8AC3E}">
        <p14:creationId xmlns:p14="http://schemas.microsoft.com/office/powerpoint/2010/main" val="3425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3</a:t>
            </a:fld>
            <a:endParaRPr lang="en-AU" dirty="0"/>
          </a:p>
        </p:txBody>
      </p:sp>
    </p:spTree>
    <p:extLst>
      <p:ext uri="{BB962C8B-B14F-4D97-AF65-F5344CB8AC3E}">
        <p14:creationId xmlns:p14="http://schemas.microsoft.com/office/powerpoint/2010/main" val="135447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4</a:t>
            </a:fld>
            <a:endParaRPr lang="en-AU" dirty="0"/>
          </a:p>
        </p:txBody>
      </p:sp>
    </p:spTree>
    <p:extLst>
      <p:ext uri="{BB962C8B-B14F-4D97-AF65-F5344CB8AC3E}">
        <p14:creationId xmlns:p14="http://schemas.microsoft.com/office/powerpoint/2010/main" val="303277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5</a:t>
            </a:fld>
            <a:endParaRPr lang="en-AU" dirty="0"/>
          </a:p>
        </p:txBody>
      </p:sp>
    </p:spTree>
    <p:extLst>
      <p:ext uri="{BB962C8B-B14F-4D97-AF65-F5344CB8AC3E}">
        <p14:creationId xmlns:p14="http://schemas.microsoft.com/office/powerpoint/2010/main" val="163492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8B3C13-8830-4139-BEF1-7CD58A072009}" type="slidenum">
              <a:rPr lang="en-AU" smtClean="0"/>
              <a:t>6</a:t>
            </a:fld>
            <a:endParaRPr lang="en-AU" dirty="0"/>
          </a:p>
        </p:txBody>
      </p:sp>
    </p:spTree>
    <p:extLst>
      <p:ext uri="{BB962C8B-B14F-4D97-AF65-F5344CB8AC3E}">
        <p14:creationId xmlns:p14="http://schemas.microsoft.com/office/powerpoint/2010/main" val="225110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7</a:t>
            </a:fld>
            <a:endParaRPr lang="en-AU" dirty="0"/>
          </a:p>
        </p:txBody>
      </p:sp>
    </p:spTree>
    <p:extLst>
      <p:ext uri="{BB962C8B-B14F-4D97-AF65-F5344CB8AC3E}">
        <p14:creationId xmlns:p14="http://schemas.microsoft.com/office/powerpoint/2010/main" val="133174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20/05/2021</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20/05/2021</a:t>
            </a:fld>
            <a:endParaRPr lang="en-AU" dirty="0"/>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dirty="0"/>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87272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2066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20/05/2021</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20/05/2021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3"/>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20/05/2021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709" r:id="rId21"/>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20/05/2021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20/05/2021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20/05/2021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5"/>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20/05/2021</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lc.com.au/adviser/investments/prices-and-performance/strategy-updates" TargetMode="External"/><Relationship Id="rId7" Type="http://schemas.openxmlformats.org/officeDocument/2006/relationships/hyperlink" Target="https://www.mlcam.com.au/institutional-clients/mlc-wholesale/about"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hyperlink" Target="https://www.mlc.com.au/fundprofile/flow/fundProfile?execution=e1s1" TargetMode="External"/><Relationship Id="rId5" Type="http://schemas.openxmlformats.org/officeDocument/2006/relationships/hyperlink" Target="https://www.mlc.com.au/content/dam/mlc/documents/ppt/investments/mlc_investments_quarterly_update.pptx" TargetMode="External"/><Relationship Id="rId4" Type="http://schemas.openxmlformats.org/officeDocument/2006/relationships/hyperlink" Target="https://www.mlcam.com.au/our-investment-managers/mlc/resources/adviser-on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450288" y="2493045"/>
            <a:ext cx="5402187" cy="930665"/>
          </a:xfrm>
        </p:spPr>
        <p:txBody>
          <a:bodyPr/>
          <a:lstStyle/>
          <a:p>
            <a:r>
              <a:rPr lang="en-AU" sz="2300" dirty="0"/>
              <a:t>Changes to the Australian shares strategy in MLC Horizon and Index Plus</a:t>
            </a:r>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a:xfrm>
            <a:off x="5461204" y="3452950"/>
            <a:ext cx="4569125" cy="930665"/>
          </a:xfrm>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5461204" y="5483505"/>
            <a:ext cx="1725281" cy="589503"/>
          </a:xfrm>
        </p:spPr>
        <p:txBody>
          <a:bodyPr/>
          <a:lstStyle/>
          <a:p>
            <a:r>
              <a:rPr lang="en-AU" dirty="0"/>
              <a:t>May 2021</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7471151" y="5483505"/>
            <a:ext cx="2559172" cy="589503"/>
          </a:xfrm>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a:xfrm>
            <a:off x="7294713" y="5486484"/>
            <a:ext cx="25400" cy="522000"/>
          </a:xfrm>
        </p:spPr>
        <p:txBody>
          <a:bodyPr/>
          <a:lstStyle/>
          <a:p>
            <a:r>
              <a:rPr lang="en-AU" dirty="0"/>
              <a:t> </a:t>
            </a:r>
          </a:p>
        </p:txBody>
      </p:sp>
    </p:spTree>
    <p:extLst>
      <p:ext uri="{BB962C8B-B14F-4D97-AF65-F5344CB8AC3E}">
        <p14:creationId xmlns:p14="http://schemas.microsoft.com/office/powerpoint/2010/main" val="167436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59001" y="921543"/>
            <a:ext cx="10734393" cy="4500563"/>
          </a:xfrm>
        </p:spPr>
        <p:txBody>
          <a:bodyPr/>
          <a:lstStyle/>
          <a:p>
            <a:pPr marL="0" lvl="1" indent="0" defTabSz="457119">
              <a:spcBef>
                <a:spcPts val="1000"/>
              </a:spcBef>
              <a:buNone/>
            </a:pPr>
            <a:r>
              <a:rPr lang="en-AU" sz="1000" dirty="0">
                <a:solidFill>
                  <a:srgbClr val="2C2A29"/>
                </a:solidFill>
              </a:rPr>
              <a:t>This information has been provided for the funds in the table below by Navigator Australia Limited (ABN 45 006 302 987 AFSL 236466), MLC Investments Limited (ABN 30 002 641 661 AFSL 230705) as Responsible Entity for the MLC Investment Trust, NULIS Nominees (Australia) Limited (ABN 80 008 515 633, AFSL 236465) as trustee of the MLC MasterKey Fundamentals Super and Pension and MLC MasterKey Business Super products which are a part of the MLC Super Fund (ABN 70 732 426 024, members of the National Australia Bank Limited (ABN 12 004 044 937, AFSL 230686) group of companies (NAB Group), 105–153 Miller Street, North Sydney 2060. NAB does not guarantee or otherwise accept any liability in respect of any financial product referred to in this document.</a:t>
            </a:r>
          </a:p>
          <a:p>
            <a:pPr marL="0" lvl="1" indent="0" defTabSz="457119">
              <a:spcBef>
                <a:spcPts val="1000"/>
              </a:spcBef>
              <a:buNone/>
            </a:pPr>
            <a:r>
              <a:rPr lang="en-AU" sz="1000" b="1" dirty="0"/>
              <a:t>This presentation has been prepared for licensed financial advisers only. This document must not be distributed to “retail clients” (as defined in the Corporations Act 2001 (Cth)) or any other persons. This information is directed to and prepared for Australian residents only.</a:t>
            </a:r>
          </a:p>
          <a:p>
            <a:pPr marL="0" indent="0" defTabSz="457119">
              <a:buNone/>
            </a:pPr>
            <a:r>
              <a:rPr lang="en-AU" sz="10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buNone/>
            </a:pPr>
            <a:r>
              <a:rPr lang="en-AU" sz="1000" dirty="0"/>
              <a:t>The value of an investment may rise or fall with the changes in the market. Any projection or other forward-looking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buNone/>
            </a:pPr>
            <a:r>
              <a:rPr lang="en-AU" sz="10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buNone/>
            </a:pPr>
            <a:r>
              <a:rPr lang="en-AU" sz="1000" dirty="0"/>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buNone/>
            </a:pPr>
            <a:r>
              <a:rPr lang="en-AU" sz="1000" dirty="0"/>
              <a:t>The following funds are affected by the changes to MLC’s Australian shares strategy. These funds appear on MLC’s platforms and external platforms:</a:t>
            </a:r>
            <a:r>
              <a:rPr lang="en-US" sz="1000" dirty="0"/>
              <a:t>	</a:t>
            </a:r>
          </a:p>
          <a:p>
            <a:pPr marL="0" indent="0">
              <a:spcAft>
                <a:spcPct val="0"/>
              </a:spcAft>
              <a:buNone/>
            </a:pPr>
            <a:r>
              <a:rPr lang="en-US" sz="1000" dirty="0"/>
              <a:t>MLC Horizon 2 Capital Stable Portfolio 		MLC Wholesale Horizon 2 Income Portfolio		MLC Pre Select Conservative Fund 	</a:t>
            </a:r>
          </a:p>
          <a:p>
            <a:pPr marL="0" indent="0">
              <a:spcAft>
                <a:spcPct val="0"/>
              </a:spcAft>
              <a:buNone/>
            </a:pPr>
            <a:r>
              <a:rPr lang="en-US" sz="1000" dirty="0"/>
              <a:t>MLC Horizon 2 Income Portfolio			MLC Wholesale Horizon 3 Conservative Growth Portfolio	MLC Pre Select Balanced Fund</a:t>
            </a:r>
          </a:p>
          <a:p>
            <a:pPr marL="0" indent="0">
              <a:spcAft>
                <a:spcPct val="0"/>
              </a:spcAft>
              <a:buNone/>
            </a:pPr>
            <a:r>
              <a:rPr lang="en-US" sz="1000" dirty="0"/>
              <a:t>MLC Horizon 3 Conservative Growth Portfolio		MLC Wholesale Horizon 4 Balanced Portfolio		MLC Pre Select Growth Fund 	</a:t>
            </a:r>
          </a:p>
          <a:p>
            <a:pPr marL="0" indent="0">
              <a:spcAft>
                <a:spcPct val="0"/>
              </a:spcAft>
              <a:buNone/>
            </a:pPr>
            <a:r>
              <a:rPr lang="en-US" sz="1000" dirty="0"/>
              <a:t>MLC Horizon 4 Balanced Portfolio 		MLC Wholesale Horizon 5 Growth Portfolio		MLC Pre Select High Growth Fund</a:t>
            </a:r>
          </a:p>
          <a:p>
            <a:pPr marL="0" indent="0">
              <a:spcAft>
                <a:spcPct val="0"/>
              </a:spcAft>
              <a:buNone/>
            </a:pPr>
            <a:r>
              <a:rPr lang="en-US" sz="1000" dirty="0"/>
              <a:t>MLC Horizon 5 Growth Portfolio			MLC Wholesale Horizon 6 Share Portfolio		</a:t>
            </a:r>
            <a:r>
              <a:rPr lang="en-AU" sz="1000" dirty="0"/>
              <a:t>MLC Index Plus Conservative Growth Portfolio</a:t>
            </a:r>
            <a:r>
              <a:rPr lang="en-US" sz="1000" dirty="0"/>
              <a:t>	</a:t>
            </a:r>
          </a:p>
          <a:p>
            <a:pPr marL="0" indent="0">
              <a:spcAft>
                <a:spcPct val="0"/>
              </a:spcAft>
              <a:buNone/>
            </a:pPr>
            <a:r>
              <a:rPr lang="en-US" sz="1000" dirty="0"/>
              <a:t>MLC Horizon 6 Share Portfolio			MLC Wholesale Horizon 7 Accelerated Growth Portfolio	</a:t>
            </a:r>
            <a:r>
              <a:rPr lang="en-AU" sz="1000" dirty="0"/>
              <a:t>MLC Index Plus Balanced Portfolio </a:t>
            </a:r>
            <a:endParaRPr lang="en-US" sz="1000" dirty="0"/>
          </a:p>
          <a:p>
            <a:pPr marL="0" indent="0">
              <a:spcAft>
                <a:spcPct val="0"/>
              </a:spcAft>
              <a:buNone/>
            </a:pPr>
            <a:r>
              <a:rPr lang="en-US" sz="1000" dirty="0"/>
              <a:t>MLC Horizon 7 Accelerated Growth Portfolio		MLC Wholesale Index Plus Conservative Growth Portfolio	MLC Index Plus Growth Portfolio </a:t>
            </a:r>
          </a:p>
          <a:p>
            <a:pPr marL="0" indent="0">
              <a:spcAft>
                <a:spcPct val="0"/>
              </a:spcAft>
              <a:buNone/>
            </a:pPr>
            <a:r>
              <a:rPr lang="en-US" sz="1000" dirty="0"/>
              <a:t>				</a:t>
            </a:r>
            <a:r>
              <a:rPr lang="en-AU" sz="1000" dirty="0"/>
              <a:t>MLC Wholesale Index Plus Balanced Portfolio 	</a:t>
            </a:r>
            <a:r>
              <a:rPr lang="en-US" sz="1000" dirty="0"/>
              <a:t>	MLC Wholesale Index Plus Growth Portfolio </a:t>
            </a:r>
          </a:p>
          <a:p>
            <a:pPr marL="0" indent="0">
              <a:spcAft>
                <a:spcPct val="0"/>
              </a:spcAft>
              <a:buNone/>
            </a:pPr>
            <a:r>
              <a:rPr lang="en-US" sz="1000" dirty="0"/>
              <a:t>			</a:t>
            </a:r>
          </a:p>
          <a:p>
            <a:pPr marL="0" indent="0">
              <a:spcAft>
                <a:spcPct val="0"/>
              </a:spcAft>
              <a:buNone/>
            </a:pPr>
            <a:r>
              <a:rPr lang="en-US" sz="1000" dirty="0"/>
              <a:t>	</a:t>
            </a:r>
            <a:r>
              <a:rPr lang="en-AU" sz="1000" dirty="0"/>
              <a:t>	</a:t>
            </a:r>
            <a:r>
              <a:rPr lang="en-US" sz="1000" dirty="0"/>
              <a:t>	</a:t>
            </a:r>
          </a:p>
          <a:p>
            <a:pPr marL="0" indent="0">
              <a:spcAft>
                <a:spcPct val="0"/>
              </a:spcAft>
              <a:buNone/>
            </a:pPr>
            <a:r>
              <a:rPr lang="en-US" sz="1000" dirty="0"/>
              <a:t>							</a:t>
            </a:r>
          </a:p>
        </p:txBody>
      </p:sp>
      <p:sp>
        <p:nvSpPr>
          <p:cNvPr id="6" name="Footer Placeholder 1">
            <a:extLst>
              <a:ext uri="{FF2B5EF4-FFF2-40B4-BE49-F238E27FC236}">
                <a16:creationId xmlns:a16="http://schemas.microsoft.com/office/drawing/2014/main" id="{06E1DB6C-AAD2-4B5A-BAC7-5D57C1757DCB}"/>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Australian shares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2B7333-6E47-4B05-ADD6-51B3BE40AD14}"/>
              </a:ext>
            </a:extLst>
          </p:cNvPr>
          <p:cNvSpPr/>
          <p:nvPr/>
        </p:nvSpPr>
        <p:spPr>
          <a:xfrm>
            <a:off x="753326" y="5036140"/>
            <a:ext cx="5199709" cy="702305"/>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6" name="TextBox 25">
            <a:extLst>
              <a:ext uri="{FF2B5EF4-FFF2-40B4-BE49-F238E27FC236}">
                <a16:creationId xmlns:a16="http://schemas.microsoft.com/office/drawing/2014/main" id="{7977703B-6F6F-4D5C-A8C1-4B4B938E2377}"/>
              </a:ext>
            </a:extLst>
          </p:cNvPr>
          <p:cNvSpPr txBox="1"/>
          <p:nvPr/>
        </p:nvSpPr>
        <p:spPr>
          <a:xfrm>
            <a:off x="753993" y="4692004"/>
            <a:ext cx="5199042" cy="356774"/>
          </a:xfrm>
          <a:prstGeom prst="rect">
            <a:avLst/>
          </a:prstGeom>
          <a:solidFill>
            <a:schemeClr val="tx1">
              <a:lumMod val="75000"/>
              <a:lumOff val="25000"/>
            </a:schemeClr>
          </a:solidFill>
        </p:spPr>
        <p:txBody>
          <a:bodyPr wrap="square" rtlCol="0" anchor="ctr">
            <a:noAutofit/>
          </a:bodyPr>
          <a:lstStyle/>
          <a:p>
            <a:r>
              <a:rPr lang="en-AU" sz="1600" b="1" dirty="0">
                <a:solidFill>
                  <a:schemeClr val="bg1"/>
                </a:solidFill>
              </a:rPr>
              <a:t>Client benefit</a:t>
            </a:r>
          </a:p>
        </p:txBody>
      </p:sp>
      <p:sp>
        <p:nvSpPr>
          <p:cNvPr id="23" name="Rectangle 22">
            <a:extLst>
              <a:ext uri="{FF2B5EF4-FFF2-40B4-BE49-F238E27FC236}">
                <a16:creationId xmlns:a16="http://schemas.microsoft.com/office/drawing/2014/main" id="{3C57E184-2422-4A20-9C8F-D5A18E70DD3A}"/>
              </a:ext>
            </a:extLst>
          </p:cNvPr>
          <p:cNvSpPr/>
          <p:nvPr/>
        </p:nvSpPr>
        <p:spPr>
          <a:xfrm>
            <a:off x="753327" y="1685669"/>
            <a:ext cx="5199709" cy="2929283"/>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3</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What’s changed and why?</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6" name="Rectangle 15">
            <a:extLst>
              <a:ext uri="{FF2B5EF4-FFF2-40B4-BE49-F238E27FC236}">
                <a16:creationId xmlns:a16="http://schemas.microsoft.com/office/drawing/2014/main" id="{471ABA16-FF8D-4759-A725-B2603DFB3853}"/>
              </a:ext>
            </a:extLst>
          </p:cNvPr>
          <p:cNvSpPr/>
          <p:nvPr/>
        </p:nvSpPr>
        <p:spPr>
          <a:xfrm>
            <a:off x="6184455" y="1664794"/>
            <a:ext cx="5293933" cy="4056737"/>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18" name="TextBox 17">
            <a:extLst>
              <a:ext uri="{FF2B5EF4-FFF2-40B4-BE49-F238E27FC236}">
                <a16:creationId xmlns:a16="http://schemas.microsoft.com/office/drawing/2014/main" id="{378F7303-B688-4245-B259-A9A8559FA674}"/>
              </a:ext>
            </a:extLst>
          </p:cNvPr>
          <p:cNvSpPr txBox="1"/>
          <p:nvPr/>
        </p:nvSpPr>
        <p:spPr>
          <a:xfrm>
            <a:off x="907373" y="1748018"/>
            <a:ext cx="4732264" cy="3262432"/>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Appointed Macquarie Investment Management as an ‘enhanced index’ Australian shares manager, and removed Redpoint </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BlackRock remains as our other enhanced index manager</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Funds affected are: </a:t>
            </a:r>
          </a:p>
          <a:p>
            <a:pPr marL="742950" lvl="1" indent="-285750">
              <a:spcBef>
                <a:spcPts val="300"/>
              </a:spcBef>
              <a:buClr>
                <a:schemeClr val="accent1">
                  <a:lumMod val="75000"/>
                </a:schemeClr>
              </a:buClr>
              <a:buFont typeface="Courier New" panose="02070309020205020404" pitchFamily="49" charset="0"/>
              <a:buChar char="o"/>
            </a:pPr>
            <a:r>
              <a:rPr lang="en-AU" sz="1400" dirty="0"/>
              <a:t>MLC Index Plus portfolios</a:t>
            </a:r>
          </a:p>
          <a:p>
            <a:pPr marL="742950" lvl="1" indent="-285750">
              <a:spcBef>
                <a:spcPts val="300"/>
              </a:spcBef>
              <a:buClr>
                <a:schemeClr val="accent1">
                  <a:lumMod val="75000"/>
                </a:schemeClr>
              </a:buClr>
              <a:buFont typeface="Courier New" panose="02070309020205020404" pitchFamily="49" charset="0"/>
              <a:buChar char="o"/>
            </a:pPr>
            <a:r>
              <a:rPr lang="en-AU" sz="1400" dirty="0"/>
              <a:t>MLC Horizon 2 to 7 portfolios, and</a:t>
            </a:r>
          </a:p>
          <a:p>
            <a:pPr marL="742950" lvl="1" indent="-285750">
              <a:spcBef>
                <a:spcPts val="300"/>
              </a:spcBef>
              <a:buClr>
                <a:schemeClr val="accent1">
                  <a:lumMod val="75000"/>
                </a:schemeClr>
              </a:buClr>
              <a:buFont typeface="Courier New" panose="02070309020205020404" pitchFamily="49" charset="0"/>
              <a:buChar char="o"/>
            </a:pPr>
            <a:r>
              <a:rPr lang="en-AU" sz="1400" dirty="0"/>
              <a:t>MLC Pre Select funds</a:t>
            </a:r>
          </a:p>
          <a:p>
            <a:pPr marL="285750" indent="-285750">
              <a:spcBef>
                <a:spcPts val="300"/>
              </a:spcBef>
              <a:buClr>
                <a:schemeClr val="accent1">
                  <a:lumMod val="75000"/>
                </a:schemeClr>
              </a:buClr>
              <a:buFont typeface="Arial" panose="020B0604020202020204" pitchFamily="34" charset="0"/>
              <a:buChar char="•"/>
            </a:pPr>
            <a:r>
              <a:rPr lang="en-AU" sz="1400" dirty="0"/>
              <a:t>There’s no impact on fees as a result of these changes</a:t>
            </a:r>
          </a:p>
          <a:p>
            <a:pPr>
              <a:spcBef>
                <a:spcPts val="300"/>
              </a:spcBef>
              <a:spcAft>
                <a:spcPts val="300"/>
              </a:spcAft>
              <a:buClr>
                <a:schemeClr val="accent2"/>
              </a:buClr>
            </a:pPr>
            <a:endParaRPr lang="en-AU" sz="800" b="1" dirty="0">
              <a:solidFill>
                <a:schemeClr val="accent2">
                  <a:lumMod val="75000"/>
                </a:schemeClr>
              </a:solidFill>
            </a:endParaRPr>
          </a:p>
          <a:p>
            <a:pPr marL="742950" lvl="1" indent="-285750">
              <a:spcBef>
                <a:spcPts val="300"/>
              </a:spcBef>
              <a:buClr>
                <a:schemeClr val="accent1">
                  <a:lumMod val="75000"/>
                </a:schemeClr>
              </a:buClr>
              <a:buFont typeface="Courier New" panose="02070309020205020404" pitchFamily="49" charset="0"/>
              <a:buChar char="o"/>
            </a:pPr>
            <a:endParaRPr lang="en-AU" sz="1400" dirty="0"/>
          </a:p>
        </p:txBody>
      </p:sp>
      <p:sp>
        <p:nvSpPr>
          <p:cNvPr id="19" name="TextBox 18">
            <a:extLst>
              <a:ext uri="{FF2B5EF4-FFF2-40B4-BE49-F238E27FC236}">
                <a16:creationId xmlns:a16="http://schemas.microsoft.com/office/drawing/2014/main" id="{DDB9BF49-CE20-4D2D-AED5-1761AB4AB7E9}"/>
              </a:ext>
            </a:extLst>
          </p:cNvPr>
          <p:cNvSpPr txBox="1"/>
          <p:nvPr/>
        </p:nvSpPr>
        <p:spPr>
          <a:xfrm>
            <a:off x="753994" y="1318795"/>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What’s changed?</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84455" y="1318795"/>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385778" y="1714265"/>
            <a:ext cx="4867810" cy="3123932"/>
          </a:xfrm>
          <a:prstGeom prst="rect">
            <a:avLst/>
          </a:prstGeom>
          <a:noFill/>
        </p:spPr>
        <p:txBody>
          <a:bodyPr wrap="square" rtlCol="0">
            <a:spAutoFit/>
          </a:bodyPr>
          <a:lstStyle/>
          <a:p>
            <a:pPr marL="285750" indent="-285750">
              <a:spcBef>
                <a:spcPts val="300"/>
              </a:spcBef>
              <a:spcAft>
                <a:spcPts val="300"/>
              </a:spcAft>
              <a:buClr>
                <a:schemeClr val="accent2"/>
              </a:buClr>
              <a:buFont typeface="Arial" panose="020B0604020202020204" pitchFamily="34" charset="0"/>
              <a:buChar char="•"/>
            </a:pPr>
            <a:r>
              <a:rPr lang="en-AU" sz="1400" dirty="0"/>
              <a:t>Our Australian shares enhanced index managers provide our multi-asset portfolios with exposure to Australian shares while generating a small amount of outperformance (of the S&amp;P/ASX 200 Total Return Index), at a low cost, and with low tracking error (risk)</a:t>
            </a:r>
          </a:p>
          <a:p>
            <a:pPr marL="285750" indent="-285750">
              <a:spcBef>
                <a:spcPts val="300"/>
              </a:spcBef>
              <a:spcAft>
                <a:spcPts val="300"/>
              </a:spcAft>
              <a:buClr>
                <a:schemeClr val="accent2"/>
              </a:buClr>
              <a:buFont typeface="Arial" panose="020B0604020202020204" pitchFamily="34" charset="0"/>
              <a:buChar char="•"/>
            </a:pPr>
            <a:r>
              <a:rPr lang="en-AU" sz="1400" dirty="0"/>
              <a:t>We have greater confidence in Macquarie’s ability to </a:t>
            </a:r>
            <a:r>
              <a:rPr lang="en-AU" sz="1400" dirty="0">
                <a:solidFill>
                  <a:schemeClr val="accent2"/>
                </a:solidFill>
              </a:rPr>
              <a:t>outperform </a:t>
            </a:r>
            <a:r>
              <a:rPr lang="en-AU" sz="1400" dirty="0"/>
              <a:t>the market more </a:t>
            </a:r>
            <a:r>
              <a:rPr lang="en-AU" sz="1400" dirty="0">
                <a:solidFill>
                  <a:schemeClr val="accent2"/>
                </a:solidFill>
              </a:rPr>
              <a:t>consistently, </a:t>
            </a:r>
            <a:r>
              <a:rPr lang="en-AU" sz="1400" dirty="0"/>
              <a:t>through a range of different market conditions, and </a:t>
            </a:r>
            <a:r>
              <a:rPr lang="en-AU" sz="1400" dirty="0">
                <a:solidFill>
                  <a:schemeClr val="accent2"/>
                </a:solidFill>
              </a:rPr>
              <a:t>controlling risk</a:t>
            </a:r>
          </a:p>
          <a:p>
            <a:pPr marL="285750" indent="-285750">
              <a:spcBef>
                <a:spcPts val="300"/>
              </a:spcBef>
              <a:spcAft>
                <a:spcPts val="300"/>
              </a:spcAft>
              <a:buClr>
                <a:schemeClr val="accent2"/>
              </a:buClr>
              <a:buFont typeface="Arial" panose="020B0604020202020204" pitchFamily="34" charset="0"/>
              <a:buChar char="•"/>
            </a:pPr>
            <a:r>
              <a:rPr lang="en-AU" sz="1400" dirty="0"/>
              <a:t>While Macquarie and BlackRock are both quantitative managers, their investment processes are sufficiently different to provide risk and return </a:t>
            </a:r>
            <a:r>
              <a:rPr lang="en-AU" sz="1400" dirty="0">
                <a:solidFill>
                  <a:schemeClr val="accent2"/>
                </a:solidFill>
              </a:rPr>
              <a:t>diversification</a:t>
            </a:r>
          </a:p>
          <a:p>
            <a:pPr marL="285750" indent="-285750">
              <a:spcBef>
                <a:spcPts val="300"/>
              </a:spcBef>
              <a:spcAft>
                <a:spcPts val="300"/>
              </a:spcAft>
              <a:buClr>
                <a:schemeClr val="accent2"/>
              </a:buClr>
              <a:buFont typeface="Arial" panose="020B0604020202020204" pitchFamily="34" charset="0"/>
              <a:buChar char="•"/>
            </a:pPr>
            <a:r>
              <a:rPr lang="en-AU" sz="1400" dirty="0"/>
              <a:t>Redpoint continues to manage passive global shares and REITs strategies in our Index Plus portfolios</a:t>
            </a:r>
          </a:p>
        </p:txBody>
      </p:sp>
      <p:pic>
        <p:nvPicPr>
          <p:cNvPr id="22" name="Picture 21">
            <a:extLst>
              <a:ext uri="{FF2B5EF4-FFF2-40B4-BE49-F238E27FC236}">
                <a16:creationId xmlns:a16="http://schemas.microsoft.com/office/drawing/2014/main" id="{28CF0EE8-EF19-40B3-A598-E677C2439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5171" y="5844654"/>
            <a:ext cx="721658" cy="702305"/>
          </a:xfrm>
          <a:prstGeom prst="rect">
            <a:avLst/>
          </a:prstGeom>
          <a:noFill/>
        </p:spPr>
      </p:pic>
      <p:sp>
        <p:nvSpPr>
          <p:cNvPr id="24" name="TextBox 23">
            <a:extLst>
              <a:ext uri="{FF2B5EF4-FFF2-40B4-BE49-F238E27FC236}">
                <a16:creationId xmlns:a16="http://schemas.microsoft.com/office/drawing/2014/main" id="{F0B25904-2847-4F4B-9763-FB0283D3ED25}"/>
              </a:ext>
            </a:extLst>
          </p:cNvPr>
          <p:cNvSpPr txBox="1"/>
          <p:nvPr/>
        </p:nvSpPr>
        <p:spPr>
          <a:xfrm>
            <a:off x="943564" y="4929931"/>
            <a:ext cx="4867810" cy="1015663"/>
          </a:xfrm>
          <a:prstGeom prst="rect">
            <a:avLst/>
          </a:prstGeom>
          <a:noFill/>
        </p:spPr>
        <p:txBody>
          <a:bodyPr wrap="square" rtlCol="0">
            <a:spAutoFit/>
          </a:bodyPr>
          <a:lstStyle/>
          <a:p>
            <a:pPr>
              <a:spcBef>
                <a:spcPts val="300"/>
              </a:spcBef>
              <a:spcAft>
                <a:spcPts val="300"/>
              </a:spcAft>
              <a:buClr>
                <a:schemeClr val="accent2"/>
              </a:buClr>
            </a:pPr>
            <a:endParaRPr lang="en-AU" sz="800" b="1" dirty="0">
              <a:solidFill>
                <a:schemeClr val="accent2">
                  <a:lumMod val="75000"/>
                </a:schemeClr>
              </a:solidFill>
            </a:endParaRPr>
          </a:p>
          <a:p>
            <a:pPr>
              <a:spcBef>
                <a:spcPts val="300"/>
              </a:spcBef>
              <a:spcAft>
                <a:spcPts val="300"/>
              </a:spcAft>
              <a:buClr>
                <a:schemeClr val="accent2"/>
              </a:buClr>
            </a:pPr>
            <a:r>
              <a:rPr lang="en-AU" sz="1400" dirty="0"/>
              <a:t>We believe this change will improve </a:t>
            </a:r>
            <a:r>
              <a:rPr lang="en-AU" sz="1400" dirty="0">
                <a:solidFill>
                  <a:schemeClr val="accent2"/>
                </a:solidFill>
              </a:rPr>
              <a:t>return consistency </a:t>
            </a:r>
            <a:r>
              <a:rPr lang="en-AU" sz="1400" dirty="0"/>
              <a:t>for clients over the medium term</a:t>
            </a:r>
          </a:p>
          <a:p>
            <a:pPr marL="742950" lvl="1" indent="-285750">
              <a:spcBef>
                <a:spcPts val="300"/>
              </a:spcBef>
              <a:buClr>
                <a:schemeClr val="accent1">
                  <a:lumMod val="75000"/>
                </a:schemeClr>
              </a:buClr>
              <a:buFont typeface="Courier New" panose="02070309020205020404" pitchFamily="49" charset="0"/>
              <a:buChar char="o"/>
            </a:pPr>
            <a:endParaRPr lang="en-AU" sz="1400" dirty="0"/>
          </a:p>
        </p:txBody>
      </p:sp>
      <p:sp>
        <p:nvSpPr>
          <p:cNvPr id="28" name="Footer Placeholder 1">
            <a:extLst>
              <a:ext uri="{FF2B5EF4-FFF2-40B4-BE49-F238E27FC236}">
                <a16:creationId xmlns:a16="http://schemas.microsoft.com/office/drawing/2014/main" id="{5E8FB046-6BD3-40E6-A008-8D24F5B960BB}"/>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Australian shares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80813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1ABA16-FF8D-4759-A725-B2603DFB3853}"/>
              </a:ext>
            </a:extLst>
          </p:cNvPr>
          <p:cNvSpPr/>
          <p:nvPr/>
        </p:nvSpPr>
        <p:spPr>
          <a:xfrm>
            <a:off x="6187254" y="1480784"/>
            <a:ext cx="5293933" cy="5095197"/>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3" name="Rectangle 22">
            <a:extLst>
              <a:ext uri="{FF2B5EF4-FFF2-40B4-BE49-F238E27FC236}">
                <a16:creationId xmlns:a16="http://schemas.microsoft.com/office/drawing/2014/main" id="{3C57E184-2422-4A20-9C8F-D5A18E70DD3A}"/>
              </a:ext>
            </a:extLst>
          </p:cNvPr>
          <p:cNvSpPr/>
          <p:nvPr/>
        </p:nvSpPr>
        <p:spPr>
          <a:xfrm>
            <a:off x="749185" y="1501657"/>
            <a:ext cx="5199709" cy="5095197"/>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a:xfrm>
            <a:off x="11484712" y="6408686"/>
            <a:ext cx="257175" cy="191279"/>
          </a:xfrm>
        </p:spPr>
        <p:txBody>
          <a:bodyPr/>
          <a:lstStyle/>
          <a:p>
            <a:fld id="{3EACEC80-2DA9-47D6-BF0A-26037FE2FE4F}" type="slidenum">
              <a:rPr lang="en-AU" smtClean="0"/>
              <a:pPr/>
              <a:t>4</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Profile of Macquarie</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248" y="6182087"/>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836165" y="2103209"/>
            <a:ext cx="4945452" cy="4455066"/>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Macquarie’s systemic equities team are a high quality, quantitative investment manager with strong research credentials. It comprises 5 key team members who average ~20 years’ investment experience. Their systemic capability has been operating for ~25 years</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Macquarie’s style neutral portfolio tilts stock exposures based on a consistent, research-led, quantitative investment process, and uses qualitative judgements when markets become volatile and dislocated</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Macquarie uses quantitative techniques to score stocks capturing:</a:t>
            </a:r>
          </a:p>
          <a:p>
            <a:pPr marL="742950" lvl="1" indent="-285750">
              <a:buClr>
                <a:schemeClr val="accent1">
                  <a:lumMod val="75000"/>
                </a:schemeClr>
              </a:buClr>
              <a:buFont typeface="Courier New" panose="02070309020205020404" pitchFamily="49" charset="0"/>
              <a:buChar char="o"/>
            </a:pPr>
            <a:r>
              <a:rPr lang="en-AU" sz="1200" b="1" dirty="0"/>
              <a:t>Quality</a:t>
            </a:r>
            <a:r>
              <a:rPr lang="en-AU" sz="1200" dirty="0"/>
              <a:t> - identifies companies with strong business models exhibiting good profitability, stability and sustainability </a:t>
            </a:r>
          </a:p>
          <a:p>
            <a:pPr marL="742950" lvl="1" indent="-285750">
              <a:buClr>
                <a:schemeClr val="accent1">
                  <a:lumMod val="75000"/>
                </a:schemeClr>
              </a:buClr>
              <a:buFont typeface="Courier New" panose="02070309020205020404" pitchFamily="49" charset="0"/>
              <a:buChar char="o"/>
            </a:pPr>
            <a:r>
              <a:rPr lang="en-AU" sz="1200" b="1" dirty="0"/>
              <a:t>Sentiment</a:t>
            </a:r>
            <a:r>
              <a:rPr lang="en-AU" sz="1200" dirty="0"/>
              <a:t> - identifies trending behaviour in stocks that is likely to continue </a:t>
            </a:r>
          </a:p>
          <a:p>
            <a:pPr marL="742950" lvl="1" indent="-285750">
              <a:spcAft>
                <a:spcPts val="300"/>
              </a:spcAft>
              <a:buClr>
                <a:schemeClr val="accent1">
                  <a:lumMod val="75000"/>
                </a:schemeClr>
              </a:buClr>
              <a:buFont typeface="Courier New" panose="02070309020205020404" pitchFamily="49" charset="0"/>
              <a:buChar char="o"/>
            </a:pPr>
            <a:r>
              <a:rPr lang="en-AU" sz="1200" b="1" dirty="0"/>
              <a:t>Value</a:t>
            </a:r>
            <a:r>
              <a:rPr lang="en-AU" sz="1200" dirty="0"/>
              <a:t> - employs a systematic screen of companies across multiple dimensions such as industry, quality, profitability, growth, risk, and size</a:t>
            </a:r>
          </a:p>
          <a:p>
            <a:pPr marL="266700" lvl="1" indent="-266700">
              <a:spcBef>
                <a:spcPts val="300"/>
              </a:spcBef>
              <a:buClr>
                <a:schemeClr val="accent1">
                  <a:lumMod val="75000"/>
                </a:schemeClr>
              </a:buClr>
              <a:buFont typeface="Arial" panose="020B0604020202020204" pitchFamily="34" charset="0"/>
              <a:buChar char="•"/>
            </a:pPr>
            <a:r>
              <a:rPr lang="en-AU" sz="1300" dirty="0"/>
              <a:t>A portfolio manager links the stock scoring models to current market conditions, recognising there are situations or events that may not be captured using a purely systematic process </a:t>
            </a:r>
          </a:p>
        </p:txBody>
      </p:sp>
      <p:sp>
        <p:nvSpPr>
          <p:cNvPr id="19" name="TextBox 18">
            <a:extLst>
              <a:ext uri="{FF2B5EF4-FFF2-40B4-BE49-F238E27FC236}">
                <a16:creationId xmlns:a16="http://schemas.microsoft.com/office/drawing/2014/main" id="{DDB9BF49-CE20-4D2D-AED5-1761AB4AB7E9}"/>
              </a:ext>
            </a:extLst>
          </p:cNvPr>
          <p:cNvSpPr txBox="1"/>
          <p:nvPr/>
        </p:nvSpPr>
        <p:spPr>
          <a:xfrm>
            <a:off x="749852" y="1134784"/>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About Macquarie</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87254" y="1134784"/>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 we’ve appointed Macquarie</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243109" y="1654049"/>
            <a:ext cx="5112726" cy="4539704"/>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r>
              <a:rPr lang="en-AU" sz="1300" dirty="0"/>
              <a:t>We believe Macquarie’s appointment improves the likelihood of the enhanced index component of the Australian shares strategy delivering more consistent outperformance while meeting the risk constraints of the strategy</a:t>
            </a:r>
          </a:p>
          <a:p>
            <a:r>
              <a:rPr lang="en-AU" sz="1300" dirty="0"/>
              <a:t>Macquarie has demonstrated a good track record through various market conditions, driven by strong research and portfolio construction </a:t>
            </a:r>
          </a:p>
          <a:p>
            <a:r>
              <a:rPr lang="en-AU" sz="1300" dirty="0"/>
              <a:t>Macquarie’s investment process complements BlackRock’s as their research processes, and their risk and alpha generating insights, are sufficiently different</a:t>
            </a:r>
          </a:p>
          <a:p>
            <a:r>
              <a:rPr lang="en-AU" sz="1300" dirty="0"/>
              <a:t>Meets our requirements for a low-cost solution</a:t>
            </a:r>
          </a:p>
          <a:p>
            <a:pPr>
              <a:spcAft>
                <a:spcPts val="0"/>
              </a:spcAft>
            </a:pPr>
            <a:r>
              <a:rPr lang="en-AU" sz="1300" dirty="0"/>
              <a:t>Other strengths of Macquarie’s systemic equities team include:</a:t>
            </a:r>
          </a:p>
          <a:p>
            <a:pPr marL="542925" indent="-276225">
              <a:spcBef>
                <a:spcPts val="100"/>
              </a:spcBef>
              <a:spcAft>
                <a:spcPts val="0"/>
              </a:spcAft>
              <a:buFont typeface="Courier New" panose="02070309020205020404" pitchFamily="49" charset="0"/>
              <a:buChar char="o"/>
            </a:pPr>
            <a:r>
              <a:rPr lang="en-AU" sz="1200" dirty="0"/>
              <a:t>Blends different skills of investment team members, combining market knowledge and disciplined research</a:t>
            </a:r>
          </a:p>
          <a:p>
            <a:pPr marL="542925" indent="-276225">
              <a:spcBef>
                <a:spcPts val="100"/>
              </a:spcBef>
              <a:spcAft>
                <a:spcPts val="0"/>
              </a:spcAft>
              <a:buFont typeface="Courier New" panose="02070309020205020404" pitchFamily="49" charset="0"/>
              <a:buChar char="o"/>
            </a:pPr>
            <a:r>
              <a:rPr lang="en-AU" sz="1200" dirty="0"/>
              <a:t>Has a risk-controlled framework</a:t>
            </a:r>
          </a:p>
          <a:p>
            <a:pPr marL="542925" indent="-276225">
              <a:spcBef>
                <a:spcPts val="100"/>
              </a:spcBef>
              <a:spcAft>
                <a:spcPts val="0"/>
              </a:spcAft>
              <a:buFont typeface="Courier New" panose="02070309020205020404" pitchFamily="49" charset="0"/>
              <a:buChar char="o"/>
            </a:pPr>
            <a:r>
              <a:rPr lang="en-AU" sz="1200" dirty="0"/>
              <a:t>Modelling and research that considers the unique composition and behaviour of the Australian share market </a:t>
            </a:r>
          </a:p>
          <a:p>
            <a:pPr marL="542925" indent="-276225">
              <a:spcBef>
                <a:spcPts val="100"/>
              </a:spcBef>
              <a:spcAft>
                <a:spcPts val="0"/>
              </a:spcAft>
              <a:buFont typeface="Courier New" panose="02070309020205020404" pitchFamily="49" charset="0"/>
              <a:buChar char="o"/>
            </a:pPr>
            <a:r>
              <a:rPr lang="en-AU" sz="1200" dirty="0"/>
              <a:t>Has proprietary databases and systems </a:t>
            </a:r>
          </a:p>
          <a:p>
            <a:pPr marL="542925">
              <a:spcBef>
                <a:spcPts val="100"/>
              </a:spcBef>
              <a:spcAft>
                <a:spcPts val="0"/>
              </a:spcAft>
              <a:buFont typeface="Courier New" panose="02070309020205020404" pitchFamily="49" charset="0"/>
              <a:buChar char="o"/>
            </a:pPr>
            <a:r>
              <a:rPr lang="en-AU" sz="1200" dirty="0"/>
              <a:t>Constantly researches and implements new investment signal ideas, ensuring their process is constantly evolving</a:t>
            </a:r>
          </a:p>
          <a:p>
            <a:pPr marL="542925">
              <a:spcBef>
                <a:spcPts val="100"/>
              </a:spcBef>
              <a:spcAft>
                <a:spcPts val="0"/>
              </a:spcAft>
              <a:buFont typeface="Courier New" panose="02070309020205020404" pitchFamily="49" charset="0"/>
              <a:buChar char="o"/>
            </a:pPr>
            <a:r>
              <a:rPr lang="en-AU" sz="1200" dirty="0"/>
              <a:t>Is tax aware and has efficient implementation of transactions</a:t>
            </a:r>
          </a:p>
        </p:txBody>
      </p:sp>
      <p:sp>
        <p:nvSpPr>
          <p:cNvPr id="25" name="TextBox 24">
            <a:extLst>
              <a:ext uri="{FF2B5EF4-FFF2-40B4-BE49-F238E27FC236}">
                <a16:creationId xmlns:a16="http://schemas.microsoft.com/office/drawing/2014/main" id="{A2063C28-52AD-44C4-8D96-E6A813E67B79}"/>
              </a:ext>
            </a:extLst>
          </p:cNvPr>
          <p:cNvSpPr txBox="1"/>
          <p:nvPr/>
        </p:nvSpPr>
        <p:spPr>
          <a:xfrm>
            <a:off x="836166" y="1637735"/>
            <a:ext cx="2879989" cy="492443"/>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Macquarie’s systematic capability manages ~$27 billion</a:t>
            </a:r>
          </a:p>
        </p:txBody>
      </p:sp>
      <p:sp>
        <p:nvSpPr>
          <p:cNvPr id="28" name="Content Placeholder 1">
            <a:extLst>
              <a:ext uri="{FF2B5EF4-FFF2-40B4-BE49-F238E27FC236}">
                <a16:creationId xmlns:a16="http://schemas.microsoft.com/office/drawing/2014/main" id="{5E3AFCCF-6AA3-4EC5-B8D0-58F8F71E7C35}"/>
              </a:ext>
            </a:extLst>
          </p:cNvPr>
          <p:cNvSpPr txBox="1">
            <a:spLocks/>
          </p:cNvSpPr>
          <p:nvPr/>
        </p:nvSpPr>
        <p:spPr>
          <a:xfrm>
            <a:off x="0" y="7239283"/>
            <a:ext cx="9900000" cy="4500563"/>
          </a:xfrm>
          <a:prstGeom prst="rect">
            <a:avLst/>
          </a:prstGeom>
        </p:spPr>
        <p:txBody>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pic>
        <p:nvPicPr>
          <p:cNvPr id="8" name="Picture 7" descr="Logo&#10;&#10;Description automatically generated">
            <a:extLst>
              <a:ext uri="{FF2B5EF4-FFF2-40B4-BE49-F238E27FC236}">
                <a16:creationId xmlns:a16="http://schemas.microsoft.com/office/drawing/2014/main" id="{EB8E7FD2-D508-4C22-8600-5899E4194D52}"/>
              </a:ext>
            </a:extLst>
          </p:cNvPr>
          <p:cNvPicPr>
            <a:picLocks noChangeAspect="1"/>
          </p:cNvPicPr>
          <p:nvPr/>
        </p:nvPicPr>
        <p:blipFill>
          <a:blip r:embed="rId3"/>
          <a:stretch>
            <a:fillRect/>
          </a:stretch>
        </p:blipFill>
        <p:spPr>
          <a:xfrm>
            <a:off x="3716155" y="1594471"/>
            <a:ext cx="1949125" cy="486196"/>
          </a:xfrm>
          <a:prstGeom prst="rect">
            <a:avLst/>
          </a:prstGeom>
        </p:spPr>
      </p:pic>
      <p:sp>
        <p:nvSpPr>
          <p:cNvPr id="22" name="Footer Placeholder 1">
            <a:extLst>
              <a:ext uri="{FF2B5EF4-FFF2-40B4-BE49-F238E27FC236}">
                <a16:creationId xmlns:a16="http://schemas.microsoft.com/office/drawing/2014/main" id="{2F2A4F02-2DB0-42FB-91CB-63BE98531623}"/>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Australian shares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54276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1227248" y="6182087"/>
            <a:ext cx="257175" cy="191279"/>
          </a:xfrm>
        </p:spPr>
        <p:txBody>
          <a:bodyPr/>
          <a:lstStyle/>
          <a:p>
            <a:fld id="{3EACEC80-2DA9-47D6-BF0A-26037FE2FE4F}" type="slidenum">
              <a:rPr lang="en-AU" smtClean="0"/>
              <a:pPr/>
              <a:t>5</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8432243"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Macquarie’s consistent performance</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248" y="6182087"/>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32" name="TextBox 31">
            <a:extLst>
              <a:ext uri="{FF2B5EF4-FFF2-40B4-BE49-F238E27FC236}">
                <a16:creationId xmlns:a16="http://schemas.microsoft.com/office/drawing/2014/main" id="{58B53583-94BD-4A98-9CA4-9FA67833A0CB}"/>
              </a:ext>
            </a:extLst>
          </p:cNvPr>
          <p:cNvSpPr txBox="1"/>
          <p:nvPr/>
        </p:nvSpPr>
        <p:spPr>
          <a:xfrm>
            <a:off x="648535" y="1881148"/>
            <a:ext cx="4374593" cy="1246495"/>
          </a:xfrm>
          <a:prstGeom prst="rect">
            <a:avLst/>
          </a:prstGeom>
          <a:solidFill>
            <a:schemeClr val="bg1"/>
          </a:solidFill>
        </p:spPr>
        <p:txBody>
          <a:bodyPr wrap="square" rtlCol="0">
            <a:spAutoFit/>
          </a:bodyPr>
          <a:lstStyle/>
          <a:p>
            <a:pPr marL="285750" indent="-285750">
              <a:spcBef>
                <a:spcPts val="300"/>
              </a:spcBef>
              <a:spcAft>
                <a:spcPts val="300"/>
              </a:spcAft>
              <a:buClr>
                <a:schemeClr val="accent1"/>
              </a:buClr>
              <a:buFont typeface="Arial" panose="020B0604020202020204" pitchFamily="34" charset="0"/>
              <a:buChar char="•"/>
            </a:pPr>
            <a:r>
              <a:rPr lang="en-AU" sz="1400" dirty="0"/>
              <a:t>The graph shows Macquarie’s enhanced index investment process has successfully produced incremental alpha, with consistency</a:t>
            </a:r>
          </a:p>
          <a:p>
            <a:pPr marL="285750" indent="-285750">
              <a:spcBef>
                <a:spcPts val="300"/>
              </a:spcBef>
              <a:spcAft>
                <a:spcPts val="300"/>
              </a:spcAft>
              <a:buClr>
                <a:schemeClr val="accent1"/>
              </a:buClr>
              <a:buFont typeface="Arial" panose="020B0604020202020204" pitchFamily="34" charset="0"/>
              <a:buChar char="•"/>
            </a:pPr>
            <a:r>
              <a:rPr lang="en-AU" sz="1400" dirty="0"/>
              <a:t>Macquarie’s low risk, low alpha strategy is expected to complement BlackRock’s</a:t>
            </a:r>
          </a:p>
        </p:txBody>
      </p:sp>
      <p:sp>
        <p:nvSpPr>
          <p:cNvPr id="11" name="Footer Placeholder 1">
            <a:extLst>
              <a:ext uri="{FF2B5EF4-FFF2-40B4-BE49-F238E27FC236}">
                <a16:creationId xmlns:a16="http://schemas.microsoft.com/office/drawing/2014/main" id="{7EB699C8-842F-4688-B960-1B1BF311CDB7}"/>
              </a:ext>
            </a:extLst>
          </p:cNvPr>
          <p:cNvSpPr txBox="1">
            <a:spLocks/>
          </p:cNvSpPr>
          <p:nvPr/>
        </p:nvSpPr>
        <p:spPr>
          <a:xfrm>
            <a:off x="5373187" y="5144588"/>
            <a:ext cx="6213347" cy="3975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rPr>
              <a:t>The </a:t>
            </a:r>
            <a:r>
              <a:rPr lang="en-AU" sz="800">
                <a:solidFill>
                  <a:prstClr val="black"/>
                </a:solidFill>
              </a:rPr>
              <a:t>Macquarie “0.5</a:t>
            </a:r>
            <a:r>
              <a:rPr lang="en-AU" sz="800" dirty="0">
                <a:solidFill>
                  <a:prstClr val="black"/>
                </a:solidFill>
              </a:rPr>
              <a:t>% </a:t>
            </a:r>
            <a:r>
              <a:rPr lang="en-AU" sz="800">
                <a:solidFill>
                  <a:prstClr val="black"/>
                </a:solidFill>
              </a:rPr>
              <a:t>alpha target” </a:t>
            </a:r>
            <a:r>
              <a:rPr lang="en-AU" sz="800" dirty="0">
                <a:solidFill>
                  <a:prstClr val="black"/>
                </a:solidFill>
              </a:rPr>
              <a:t>product’s performance has the same investment process as the lower risk and lower alpha version we’ve appointed Macquarie to manage. The lower risk, lower alpha product doesn’t have a performance history.</a:t>
            </a:r>
          </a:p>
          <a:p>
            <a:pPr defTabSz="685749">
              <a:defRPr/>
            </a:pPr>
            <a:endParaRPr lang="en-AU" sz="800" dirty="0">
              <a:solidFill>
                <a:prstClr val="black"/>
              </a:solidFill>
              <a:latin typeface="Arial" panose="020B0604020202020204"/>
            </a:endParaRPr>
          </a:p>
          <a:p>
            <a:pPr defTabSz="685749">
              <a:defRPr/>
            </a:pPr>
            <a:r>
              <a:rPr lang="en-AU" sz="800" dirty="0">
                <a:solidFill>
                  <a:prstClr val="black"/>
                </a:solidFill>
                <a:latin typeface="Arial" panose="020B0604020202020204"/>
              </a:rPr>
              <a:t>Source: MLC Asset Management Services Limited. Returns are before the deduction of fees (as fees are not deducted at the manager level). Past performance is not indicative of future performance.</a:t>
            </a:r>
          </a:p>
        </p:txBody>
      </p:sp>
      <p:sp>
        <p:nvSpPr>
          <p:cNvPr id="13" name="Footer Placeholder 1">
            <a:extLst>
              <a:ext uri="{FF2B5EF4-FFF2-40B4-BE49-F238E27FC236}">
                <a16:creationId xmlns:a16="http://schemas.microsoft.com/office/drawing/2014/main" id="{EAA92404-6D69-49DC-A30A-374371FAF053}"/>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Australian shares strategy in MLC Horizon and Index Plus</a:t>
            </a:r>
            <a:r>
              <a:rPr lang="en-AU" sz="800" dirty="0">
                <a:solidFill>
                  <a:prstClr val="black"/>
                </a:solidFill>
                <a:latin typeface="Arial" panose="020B0604020202020204"/>
              </a:rPr>
              <a:t>, for financial advisers</a:t>
            </a:r>
          </a:p>
        </p:txBody>
      </p:sp>
      <p:pic>
        <p:nvPicPr>
          <p:cNvPr id="1026" name="Picture 2">
            <a:extLst>
              <a:ext uri="{FF2B5EF4-FFF2-40B4-BE49-F238E27FC236}">
                <a16:creationId xmlns:a16="http://schemas.microsoft.com/office/drawing/2014/main" id="{53A44E7E-0FD3-4008-9A59-1B154AA1B0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2" t="1483" r="1031" b="5321"/>
          <a:stretch/>
        </p:blipFill>
        <p:spPr bwMode="auto">
          <a:xfrm>
            <a:off x="5373187" y="1713411"/>
            <a:ext cx="5939247" cy="343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50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0" y="1394558"/>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8928463" cy="516637"/>
          </a:xfrm>
        </p:spPr>
        <p:txBody>
          <a:bodyPr/>
          <a:lstStyle/>
          <a:p>
            <a:r>
              <a:rPr lang="en-AU" sz="2400" dirty="0">
                <a:solidFill>
                  <a:schemeClr val="tx1"/>
                </a:solidFill>
                <a:latin typeface="Arial" charset="0"/>
                <a:cs typeface="Arial" charset="0"/>
              </a:rPr>
              <a:t>New manager line-up</a:t>
            </a:r>
            <a:endParaRPr lang="en-AU" sz="240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D61396EA-A256-4FEA-9B55-7197D05C4838}"/>
              </a:ext>
            </a:extLst>
          </p:cNvPr>
          <p:cNvGraphicFramePr>
            <a:graphicFrameLocks noGrp="1"/>
          </p:cNvGraphicFramePr>
          <p:nvPr>
            <p:extLst>
              <p:ext uri="{D42A27DB-BD31-4B8C-83A1-F6EECF244321}">
                <p14:modId xmlns:p14="http://schemas.microsoft.com/office/powerpoint/2010/main" val="2188686630"/>
              </p:ext>
            </p:extLst>
          </p:nvPr>
        </p:nvGraphicFramePr>
        <p:xfrm>
          <a:off x="2438400" y="1968353"/>
          <a:ext cx="6118042" cy="3569393"/>
        </p:xfrm>
        <a:graphic>
          <a:graphicData uri="http://schemas.openxmlformats.org/drawingml/2006/table">
            <a:tbl>
              <a:tblPr firstRow="1" bandRow="1">
                <a:tableStyleId>{7DF18680-E054-41AD-8BC1-D1AEF772440D}</a:tableStyleId>
              </a:tblPr>
              <a:tblGrid>
                <a:gridCol w="2158638">
                  <a:extLst>
                    <a:ext uri="{9D8B030D-6E8A-4147-A177-3AD203B41FA5}">
                      <a16:colId xmlns:a16="http://schemas.microsoft.com/office/drawing/2014/main" val="20000"/>
                    </a:ext>
                  </a:extLst>
                </a:gridCol>
                <a:gridCol w="989851">
                  <a:extLst>
                    <a:ext uri="{9D8B030D-6E8A-4147-A177-3AD203B41FA5}">
                      <a16:colId xmlns:a16="http://schemas.microsoft.com/office/drawing/2014/main" val="3149987986"/>
                    </a:ext>
                  </a:extLst>
                </a:gridCol>
                <a:gridCol w="989851">
                  <a:extLst>
                    <a:ext uri="{9D8B030D-6E8A-4147-A177-3AD203B41FA5}">
                      <a16:colId xmlns:a16="http://schemas.microsoft.com/office/drawing/2014/main" val="1288034890"/>
                    </a:ext>
                  </a:extLst>
                </a:gridCol>
                <a:gridCol w="989851">
                  <a:extLst>
                    <a:ext uri="{9D8B030D-6E8A-4147-A177-3AD203B41FA5}">
                      <a16:colId xmlns:a16="http://schemas.microsoft.com/office/drawing/2014/main" val="800151200"/>
                    </a:ext>
                  </a:extLst>
                </a:gridCol>
                <a:gridCol w="989851">
                  <a:extLst>
                    <a:ext uri="{9D8B030D-6E8A-4147-A177-3AD203B41FA5}">
                      <a16:colId xmlns:a16="http://schemas.microsoft.com/office/drawing/2014/main" val="765965898"/>
                    </a:ext>
                  </a:extLst>
                </a:gridCol>
              </a:tblGrid>
              <a:tr h="623689">
                <a:tc>
                  <a:txBody>
                    <a:bodyPr/>
                    <a:lstStyle/>
                    <a:p>
                      <a:pPr marL="0"/>
                      <a:r>
                        <a:rPr kumimoji="0" lang="en-US" altLang="en-US" sz="1600" b="1" i="0" u="none" strike="noStrike" kern="1200" cap="none" normalizeH="0" baseline="0" dirty="0">
                          <a:ln>
                            <a:noFill/>
                          </a:ln>
                          <a:solidFill>
                            <a:srgbClr val="FFFFFF"/>
                          </a:solidFill>
                          <a:effectLst/>
                          <a:latin typeface="+mn-lt"/>
                          <a:ea typeface="ＭＳ Ｐゴシック" pitchFamily="-65" charset="-128"/>
                          <a:cs typeface="+mn-cs"/>
                        </a:rPr>
                        <a:t>Australian shares managers</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121944" marR="12194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gridSpan="2">
                  <a:txBody>
                    <a:bodyPr/>
                    <a:lstStyle/>
                    <a:p>
                      <a:pPr marL="0" algn="ctr"/>
                      <a:r>
                        <a:rPr kumimoji="0" lang="en-AU" sz="1600" b="1" i="0" u="none" strike="noStrike" kern="1200" cap="none" normalizeH="0" baseline="0" dirty="0">
                          <a:ln>
                            <a:noFill/>
                          </a:ln>
                          <a:solidFill>
                            <a:srgbClr val="FFFFFF"/>
                          </a:solidFill>
                          <a:effectLst/>
                          <a:latin typeface="+mn-lt"/>
                          <a:ea typeface="ＭＳ Ｐゴシック" pitchFamily="-65" charset="-128"/>
                          <a:cs typeface="+mn-cs"/>
                        </a:rPr>
                        <a:t>Horizon</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600" b="1" i="0" u="none" strike="noStrike" kern="1200" cap="none" normalizeH="0" baseline="0" dirty="0">
                          <a:ln>
                            <a:noFill/>
                          </a:ln>
                          <a:solidFill>
                            <a:srgbClr val="FFFFFF"/>
                          </a:solidFill>
                          <a:effectLst/>
                          <a:latin typeface="+mn-lt"/>
                          <a:ea typeface="ＭＳ Ｐゴシック" pitchFamily="-65" charset="-128"/>
                          <a:cs typeface="+mn-cs"/>
                        </a:rPr>
                        <a:t>Index Plus</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09216">
                <a:tc>
                  <a:txBody>
                    <a:bodyPr/>
                    <a:lstStyle/>
                    <a:p>
                      <a:pPr algn="l" rtl="0" fontAlgn="b"/>
                      <a:endParaRPr lang="en-AU" sz="1000" b="1" kern="1200" dirty="0">
                        <a:solidFill>
                          <a:schemeClr val="bg1"/>
                        </a:solidFill>
                        <a:latin typeface="+mn-lt"/>
                        <a:ea typeface="+mn-ea"/>
                        <a:cs typeface="Arial"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b"/>
                      <a:r>
                        <a:rPr lang="en-AU" sz="1400" b="0"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4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4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4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3405031856"/>
                  </a:ext>
                </a:extLst>
              </a:tr>
              <a:tr h="329561">
                <a:tc>
                  <a:txBody>
                    <a:bodyPr/>
                    <a:lstStyle/>
                    <a:p>
                      <a:pPr algn="l" rtl="0" fontAlgn="b"/>
                      <a:r>
                        <a:rPr lang="en-AU" sz="1400" b="0" kern="1200" dirty="0" err="1">
                          <a:solidFill>
                            <a:schemeClr val="tx1"/>
                          </a:solidFill>
                          <a:latin typeface="+mn-lt"/>
                          <a:ea typeface="+mn-ea"/>
                          <a:cs typeface="Arial" pitchFamily="34" charset="0"/>
                        </a:rPr>
                        <a:t>Alphinity</a:t>
                      </a:r>
                      <a:endParaRPr lang="en-AU" sz="1400" b="0"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b"/>
                      <a:r>
                        <a:rPr lang="en-AU" sz="1400" kern="1200" dirty="0">
                          <a:solidFill>
                            <a:schemeClr val="tx1"/>
                          </a:solidFill>
                          <a:latin typeface="+mn-lt"/>
                          <a:ea typeface="+mn-ea"/>
                          <a:cs typeface="Arial" pitchFamily="34" charset="0"/>
                        </a:rPr>
                        <a:t>17%</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dirty="0">
                        <a:ln>
                          <a:noFill/>
                        </a:ln>
                        <a:solidFill>
                          <a:schemeClr val="accent2"/>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4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dirty="0">
                        <a:ln>
                          <a:noFill/>
                        </a:ln>
                        <a:solidFill>
                          <a:schemeClr val="accent2"/>
                        </a:solidFill>
                        <a:effectLst/>
                        <a:uLnTx/>
                        <a:uFillTx/>
                        <a:latin typeface="Arial" panose="020B0604020202020204"/>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3086427301"/>
                  </a:ext>
                </a:extLst>
              </a:tr>
              <a:tr h="329561">
                <a:tc>
                  <a:txBody>
                    <a:bodyPr/>
                    <a:lstStyle/>
                    <a:p>
                      <a:pPr algn="l" rtl="0" fontAlgn="b"/>
                      <a:r>
                        <a:rPr lang="en-AU" sz="1400" b="0" kern="1200" dirty="0">
                          <a:solidFill>
                            <a:schemeClr val="tx1"/>
                          </a:solidFill>
                          <a:latin typeface="+mn-lt"/>
                          <a:ea typeface="+mn-ea"/>
                          <a:cs typeface="Arial" pitchFamily="34" charset="0"/>
                        </a:rPr>
                        <a:t>Antares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400" kern="1200" dirty="0">
                          <a:solidFill>
                            <a:schemeClr val="tx1"/>
                          </a:solidFill>
                          <a:latin typeface="+mn-lt"/>
                          <a:ea typeface="+mn-ea"/>
                          <a:cs typeface="Arial" pitchFamily="34" charset="0"/>
                        </a:rPr>
                        <a:t>20%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4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235426040"/>
                  </a:ext>
                </a:extLst>
              </a:tr>
              <a:tr h="329561">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400" b="0" kern="1200" dirty="0" err="1">
                          <a:solidFill>
                            <a:schemeClr val="tx1"/>
                          </a:solidFill>
                          <a:latin typeface="+mn-lt"/>
                          <a:ea typeface="+mn-ea"/>
                          <a:cs typeface="Arial" pitchFamily="34" charset="0"/>
                        </a:rPr>
                        <a:t>Northcape</a:t>
                      </a:r>
                      <a:endParaRPr lang="en-AU" sz="1400" b="0"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400" kern="1200" dirty="0">
                          <a:solidFill>
                            <a:schemeClr val="tx1"/>
                          </a:solidFill>
                          <a:latin typeface="+mn-lt"/>
                          <a:ea typeface="+mn-ea"/>
                          <a:cs typeface="Arial" pitchFamily="34" charset="0"/>
                        </a:rPr>
                        <a:t>14%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4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968592146"/>
                  </a:ext>
                </a:extLst>
              </a:tr>
              <a:tr h="329561">
                <a:tc>
                  <a:txBody>
                    <a:bodyPr/>
                    <a:lstStyle/>
                    <a:p>
                      <a:r>
                        <a:rPr lang="en-AU" sz="1400" b="0" kern="1200" dirty="0" err="1">
                          <a:solidFill>
                            <a:schemeClr val="tx1"/>
                          </a:solidFill>
                          <a:latin typeface="+mn-lt"/>
                          <a:ea typeface="+mn-ea"/>
                          <a:cs typeface="Arial" pitchFamily="34" charset="0"/>
                        </a:rPr>
                        <a:t>Vinva</a:t>
                      </a:r>
                      <a:endParaRPr lang="en-AU" sz="1400" b="0"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400" kern="1200" dirty="0">
                          <a:solidFill>
                            <a:schemeClr val="tx1"/>
                          </a:solidFill>
                          <a:latin typeface="+mn-lt"/>
                          <a:ea typeface="+mn-ea"/>
                          <a:cs typeface="Arial" pitchFamily="34" charset="0"/>
                        </a:rPr>
                        <a:t>19%</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4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3148443133"/>
                  </a:ext>
                </a:extLst>
              </a:tr>
              <a:tr h="329561">
                <a:tc>
                  <a:txBody>
                    <a:bodyPr/>
                    <a:lstStyle/>
                    <a:p>
                      <a:r>
                        <a:rPr lang="en-AU" sz="1400" b="0" kern="1200" dirty="0">
                          <a:solidFill>
                            <a:schemeClr val="tx1"/>
                          </a:solidFill>
                          <a:latin typeface="+mn-lt"/>
                          <a:ea typeface="+mn-ea"/>
                          <a:cs typeface="Arial" pitchFamily="34" charset="0"/>
                        </a:rPr>
                        <a:t>BlackRock</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400" kern="1200" dirty="0">
                          <a:solidFill>
                            <a:schemeClr val="tx1"/>
                          </a:solidFill>
                          <a:latin typeface="+mn-lt"/>
                          <a:ea typeface="+mn-ea"/>
                          <a:cs typeface="Arial" pitchFamily="34" charset="0"/>
                        </a:rPr>
                        <a:t>15%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400" kern="1200" dirty="0">
                          <a:solidFill>
                            <a:schemeClr val="tx1"/>
                          </a:solidFill>
                          <a:latin typeface="+mn-lt"/>
                          <a:ea typeface="+mn-ea"/>
                          <a:cs typeface="Arial" pitchFamily="34" charset="0"/>
                        </a:rPr>
                        <a:t>50%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10001"/>
                  </a:ext>
                </a:extLst>
              </a:tr>
              <a:tr h="329561">
                <a:tc>
                  <a:txBody>
                    <a:bodyPr/>
                    <a:lstStyle/>
                    <a:p>
                      <a:pPr lvl="0"/>
                      <a:r>
                        <a:rPr lang="en-AU" sz="1400" b="0" kern="1200" dirty="0">
                          <a:solidFill>
                            <a:schemeClr val="tx1"/>
                          </a:solidFill>
                          <a:latin typeface="+mn-lt"/>
                          <a:ea typeface="+mn-ea"/>
                          <a:cs typeface="Arial" pitchFamily="34" charset="0"/>
                        </a:rPr>
                        <a:t>Redpoint</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400" b="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accent2"/>
                          </a:solidFill>
                          <a:effectLst/>
                          <a:uLnTx/>
                          <a:uFillTx/>
                          <a:latin typeface="+mn-lt"/>
                          <a:ea typeface="+mn-ea"/>
                          <a:cs typeface="Arial" pitchFamily="34" charset="0"/>
                        </a:rPr>
                        <a:t>(-15%)</a:t>
                      </a:r>
                      <a:endParaRPr lang="en-AU" sz="14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400" b="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accent2"/>
                          </a:solidFill>
                          <a:effectLst/>
                          <a:uLnTx/>
                          <a:uFillTx/>
                          <a:latin typeface="+mn-lt"/>
                          <a:ea typeface="+mn-ea"/>
                          <a:cs typeface="Arial" pitchFamily="34" charset="0"/>
                        </a:rPr>
                        <a:t>(-50%)</a:t>
                      </a:r>
                      <a:endParaRPr lang="en-AU" sz="14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43988948"/>
                  </a:ext>
                </a:extLst>
              </a:tr>
              <a:tr h="329561">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mn-lt"/>
                          <a:ea typeface="+mn-ea"/>
                          <a:cs typeface="Arial" pitchFamily="34" charset="0"/>
                        </a:rPr>
                        <a:t>Macquarie</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400" b="0" kern="1200" dirty="0">
                          <a:solidFill>
                            <a:schemeClr val="tx1"/>
                          </a:solidFill>
                          <a:latin typeface="+mn-lt"/>
                          <a:ea typeface="+mn-ea"/>
                          <a:cs typeface="Arial" pitchFamily="34" charset="0"/>
                        </a:rPr>
                        <a:t>15%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400" b="0" kern="1200" dirty="0">
                          <a:solidFill>
                            <a:schemeClr val="accent6"/>
                          </a:solidFill>
                          <a:latin typeface="+mn-lt"/>
                          <a:ea typeface="+mn-ea"/>
                          <a:cs typeface="Arial" pitchFamily="34" charset="0"/>
                        </a:rPr>
                        <a:t>(+15%)</a:t>
                      </a:r>
                      <a:endParaRPr lang="en-AU" sz="14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400" b="0" kern="1200" dirty="0">
                          <a:solidFill>
                            <a:schemeClr val="tx1"/>
                          </a:solidFill>
                          <a:latin typeface="+mn-lt"/>
                          <a:ea typeface="+mn-ea"/>
                          <a:cs typeface="Arial" pitchFamily="34" charset="0"/>
                        </a:rPr>
                        <a:t>50%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400" b="0" kern="1200" dirty="0">
                          <a:solidFill>
                            <a:schemeClr val="accent6"/>
                          </a:solidFill>
                          <a:latin typeface="+mn-lt"/>
                          <a:ea typeface="+mn-ea"/>
                          <a:cs typeface="Arial" pitchFamily="34" charset="0"/>
                        </a:rPr>
                        <a:t>(+50%)</a:t>
                      </a:r>
                      <a:endParaRPr lang="en-AU" sz="14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3424843181"/>
                  </a:ext>
                </a:extLst>
              </a:tr>
              <a:tr h="329561">
                <a:tc>
                  <a:txBody>
                    <a:bodyPr/>
                    <a:lstStyle/>
                    <a:p>
                      <a:pPr lvl="0"/>
                      <a:r>
                        <a:rPr lang="en-AU" sz="1400" b="0" kern="1200" dirty="0">
                          <a:solidFill>
                            <a:schemeClr val="tx1"/>
                          </a:solidFill>
                          <a:latin typeface="+mn-lt"/>
                          <a:ea typeface="+mn-ea"/>
                          <a:cs typeface="Arial" pitchFamily="34" charset="0"/>
                        </a:rPr>
                        <a:t>Total</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400" b="0"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4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400" b="0"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4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733472321"/>
                  </a:ext>
                </a:extLst>
              </a:tr>
            </a:tbl>
          </a:graphicData>
        </a:graphic>
      </p:graphicFrame>
      <p:sp>
        <p:nvSpPr>
          <p:cNvPr id="2" name="Rectangle 1">
            <a:extLst>
              <a:ext uri="{FF2B5EF4-FFF2-40B4-BE49-F238E27FC236}">
                <a16:creationId xmlns:a16="http://schemas.microsoft.com/office/drawing/2014/main" id="{0BEC03C2-CA18-43B4-A4A4-2F3267E72F09}"/>
              </a:ext>
            </a:extLst>
          </p:cNvPr>
          <p:cNvSpPr/>
          <p:nvPr/>
        </p:nvSpPr>
        <p:spPr>
          <a:xfrm>
            <a:off x="2438399" y="5591217"/>
            <a:ext cx="6118043" cy="601171"/>
          </a:xfrm>
          <a:prstGeom prst="rect">
            <a:avLst/>
          </a:prstGeom>
          <a:solidFill>
            <a:schemeClr val="accent5">
              <a:lumMod val="50000"/>
            </a:schemeClr>
          </a:solidFill>
        </p:spPr>
        <p:txBody>
          <a:bodyPr wrap="square" lIns="108000" rIns="108000" anchor="ctr">
            <a:noAutofit/>
          </a:bodyPr>
          <a:lstStyle/>
          <a:p>
            <a:pPr algn="ctr">
              <a:buClr>
                <a:srgbClr val="D86018"/>
              </a:buClr>
            </a:pPr>
            <a:r>
              <a:rPr lang="en-AU" sz="1400" dirty="0">
                <a:solidFill>
                  <a:schemeClr val="bg1"/>
                </a:solidFill>
                <a:latin typeface="Arial" pitchFamily="34" charset="0"/>
                <a:cs typeface="Arial" pitchFamily="34" charset="0"/>
              </a:rPr>
              <a:t>Pre Select’s manager mix is the same as MLC Horizon</a:t>
            </a:r>
          </a:p>
        </p:txBody>
      </p:sp>
      <p:sp>
        <p:nvSpPr>
          <p:cNvPr id="12" name="Footer Placeholder 1">
            <a:extLst>
              <a:ext uri="{FF2B5EF4-FFF2-40B4-BE49-F238E27FC236}">
                <a16:creationId xmlns:a16="http://schemas.microsoft.com/office/drawing/2014/main" id="{C5AA5478-7794-457D-B4E4-F3BE0661AFED}"/>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Australian shares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105647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7</a:t>
            </a:fld>
            <a:endParaRPr lang="en-AU" dirty="0"/>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1151854538"/>
              </p:ext>
            </p:extLst>
          </p:nvPr>
        </p:nvGraphicFramePr>
        <p:xfrm>
          <a:off x="1079606" y="1836908"/>
          <a:ext cx="9617347" cy="3400201"/>
        </p:xfrm>
        <a:graphic>
          <a:graphicData uri="http://schemas.openxmlformats.org/drawingml/2006/table">
            <a:tbl>
              <a:tblPr firstRow="1" bandRow="1"/>
              <a:tblGrid>
                <a:gridCol w="1476688">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434618">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64800">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Mid to late May</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This 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in adviser sections of </a:t>
                      </a:r>
                      <a:r>
                        <a:rPr lang="en-AU" sz="1200" kern="1200" dirty="0">
                          <a:solidFill>
                            <a:schemeClr val="tx1"/>
                          </a:solidFill>
                          <a:latin typeface="Arial"/>
                          <a:ea typeface="+mn-ea"/>
                          <a:cs typeface="Arial" pitchFamily="34" charset="0"/>
                          <a:hlinkClick r:id="rId3"/>
                        </a:rPr>
                        <a:t>mlc.com.au</a:t>
                      </a:r>
                      <a:r>
                        <a:rPr lang="en-AU" sz="1200" kern="1200" dirty="0">
                          <a:solidFill>
                            <a:schemeClr val="tx1"/>
                          </a:solidFill>
                          <a:latin typeface="Arial"/>
                          <a:ea typeface="+mn-ea"/>
                          <a:cs typeface="Arial" pitchFamily="34" charset="0"/>
                        </a:rPr>
                        <a:t> 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(in ‘Strategy updates’ section)</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MLC News email to advisers and published on MyNews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Late July</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 – July 2021</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on </a:t>
                      </a:r>
                      <a:r>
                        <a:rPr lang="en-AU" sz="1200" kern="1200" dirty="0">
                          <a:solidFill>
                            <a:schemeClr val="tx1"/>
                          </a:solidFill>
                          <a:latin typeface="+mn-lt"/>
                          <a:ea typeface="+mn-ea"/>
                          <a:cs typeface="Arial" pitchFamily="34" charset="0"/>
                          <a:hlinkClick r:id="rId5"/>
                        </a:rPr>
                        <a:t>mlc.com.au</a:t>
                      </a:r>
                      <a:r>
                        <a:rPr lang="en-AU" sz="1200" kern="1200" dirty="0">
                          <a:solidFill>
                            <a:schemeClr val="tx1"/>
                          </a:solidFill>
                          <a:latin typeface="+mn-lt"/>
                          <a:ea typeface="+mn-ea"/>
                          <a:cs typeface="Arial" pitchFamily="34" charset="0"/>
                        </a:rPr>
                        <a:t> (in Fund Commentaries, under Prices and Performance accessed from Adviser tab) </a:t>
                      </a:r>
                      <a:r>
                        <a:rPr lang="en-AU" sz="1200" kern="1200" dirty="0">
                          <a:solidFill>
                            <a:schemeClr val="tx1"/>
                          </a:solidFill>
                          <a:latin typeface="Arial"/>
                          <a:ea typeface="+mn-ea"/>
                          <a:cs typeface="Arial" pitchFamily="34" charset="0"/>
                        </a:rPr>
                        <a:t>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(under ‘Latest quarterly reporting resources’ in ‘Adviser only’ section)</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Late July</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6"/>
                        </a:rPr>
                        <a:t>mlc.com.au/fundprofiletool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7"/>
                        </a:rPr>
                        <a:t>mlcam.com.au/MLCWholesale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bl>
          </a:graphicData>
        </a:graphic>
      </p:graphicFrame>
      <p:sp>
        <p:nvSpPr>
          <p:cNvPr id="7" name="Footer Placeholder 1">
            <a:extLst>
              <a:ext uri="{FF2B5EF4-FFF2-40B4-BE49-F238E27FC236}">
                <a16:creationId xmlns:a16="http://schemas.microsoft.com/office/drawing/2014/main" id="{444809D8-85A5-4E49-BB4F-8F57C9FF86CF}"/>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Australian shares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174560268"/>
      </p:ext>
    </p:extLst>
  </p:cSld>
  <p:clrMapOvr>
    <a:masterClrMapping/>
  </p:clrMapOvr>
</p:sld>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6B77B5B1EA8A40B65A4EDC01FBA928" ma:contentTypeVersion="13" ma:contentTypeDescription="Create a new document." ma:contentTypeScope="" ma:versionID="7478791c4b2f1beaa97560c1bc36c6bc">
  <xsd:schema xmlns:xsd="http://www.w3.org/2001/XMLSchema" xmlns:xs="http://www.w3.org/2001/XMLSchema" xmlns:p="http://schemas.microsoft.com/office/2006/metadata/properties" xmlns:ns3="869ef1c9-4619-4610-929c-8b7e207c46ba" xmlns:ns4="dafe9f3a-e175-4a62-b179-256e958007df" targetNamespace="http://schemas.microsoft.com/office/2006/metadata/properties" ma:root="true" ma:fieldsID="b3890ab7f8b3ffd1e06ef82c1244acd2" ns3:_="" ns4:_="">
    <xsd:import namespace="869ef1c9-4619-4610-929c-8b7e207c46ba"/>
    <xsd:import namespace="dafe9f3a-e175-4a62-b179-256e958007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ef1c9-4619-4610-929c-8b7e207c4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e9f3a-e175-4a62-b179-256e958007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D677FB-7108-4DAC-BF57-7FD9D6C03B62}">
  <ds:schemaRefs>
    <ds:schemaRef ds:uri="http://schemas.microsoft.com/sharepoint/v3/contenttype/forms"/>
  </ds:schemaRefs>
</ds:datastoreItem>
</file>

<file path=customXml/itemProps2.xml><?xml version="1.0" encoding="utf-8"?>
<ds:datastoreItem xmlns:ds="http://schemas.openxmlformats.org/officeDocument/2006/customXml" ds:itemID="{A35DBF83-7653-4379-B545-9476ED56C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ef1c9-4619-4610-929c-8b7e207c46ba"/>
    <ds:schemaRef ds:uri="dafe9f3a-e175-4a62-b179-256e9580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F8EE96-1EDC-4127-85C9-B07C1EA72A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MLC_AM_PPT_16x9</Template>
  <TotalTime>0</TotalTime>
  <Words>1870</Words>
  <Application>Microsoft Office PowerPoint</Application>
  <PresentationFormat>Widescreen</PresentationFormat>
  <Paragraphs>140</Paragraphs>
  <Slides>7</Slides>
  <Notes>7</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7</vt:i4>
      </vt:variant>
    </vt:vector>
  </HeadingPairs>
  <TitlesOfParts>
    <vt:vector size="14" baseType="lpstr">
      <vt:lpstr>Arial</vt:lpstr>
      <vt:lpstr>Courier New</vt:lpstr>
      <vt:lpstr>Slide Layouts</vt:lpstr>
      <vt:lpstr>Title Slides</vt:lpstr>
      <vt:lpstr>Contents Slides</vt:lpstr>
      <vt:lpstr>Divider or End Slides</vt:lpstr>
      <vt:lpstr>1_Divider or End Slides</vt:lpstr>
      <vt:lpstr>Changes to the Australian shares strategy in MLC Horizon and Index Plus</vt:lpstr>
      <vt:lpstr>Important information</vt:lpstr>
      <vt:lpstr>PowerPoint Presentation</vt:lpstr>
      <vt:lpstr>PowerPoint Presentation</vt:lpstr>
      <vt:lpstr>PowerPoint Presentation</vt:lpstr>
      <vt:lpstr>New manager line-up</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2021-05-20T08:17:18Z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y fmtid="{D5CDD505-2E9C-101B-9397-08002B2CF9AE}" pid="9" name="ContentTypeId">
    <vt:lpwstr>0x010100F16B77B5B1EA8A40B65A4EDC01FBA928</vt:lpwstr>
  </property>
</Properties>
</file>