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4"/>
    <p:sldMasterId id="2147483678" r:id="rId5"/>
    <p:sldMasterId id="2147483690" r:id="rId6"/>
    <p:sldMasterId id="2147483694" r:id="rId7"/>
    <p:sldMasterId id="2147483699" r:id="rId8"/>
  </p:sldMasterIdLst>
  <p:notesMasterIdLst>
    <p:notesMasterId r:id="rId16"/>
  </p:notesMasterIdLst>
  <p:sldIdLst>
    <p:sldId id="271" r:id="rId9"/>
    <p:sldId id="327" r:id="rId10"/>
    <p:sldId id="2086" r:id="rId11"/>
    <p:sldId id="2087" r:id="rId12"/>
    <p:sldId id="2089" r:id="rId13"/>
    <p:sldId id="467" r:id="rId14"/>
    <p:sldId id="4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2D027E-5D98-4CF5-BFC8-A1D157BA6939}">
          <p14:sldIdLst>
            <p14:sldId id="271"/>
            <p14:sldId id="327"/>
            <p14:sldId id="2086"/>
            <p14:sldId id="2087"/>
            <p14:sldId id="2089"/>
            <p14:sldId id="467"/>
            <p14:sldId id="461"/>
          </p14:sldIdLst>
        </p14:section>
      </p14:sectionLst>
    </p:ext>
    <p:ext uri="{EFAFB233-063F-42B5-8137-9DF3F51BA10A}">
      <p15:sldGuideLst xmlns:p15="http://schemas.microsoft.com/office/powerpoint/2012/main">
        <p15:guide id="1" orient="horz" pos="2999" userDrawn="1">
          <p15:clr>
            <a:srgbClr val="A4A3A4"/>
          </p15:clr>
        </p15:guide>
        <p15:guide id="2" pos="5133" userDrawn="1">
          <p15:clr>
            <a:srgbClr val="A4A3A4"/>
          </p15:clr>
        </p15:guide>
        <p15:guide id="3" orient="horz" pos="3906" userDrawn="1">
          <p15:clr>
            <a:srgbClr val="A4A3A4"/>
          </p15:clr>
        </p15:guide>
        <p15:guide id="4" pos="642" userDrawn="1">
          <p15:clr>
            <a:srgbClr val="A4A3A4"/>
          </p15:clr>
        </p15:guide>
        <p15:guide id="5" orient="horz" pos="459" userDrawn="1">
          <p15:clr>
            <a:srgbClr val="A4A3A4"/>
          </p15:clr>
        </p15:guide>
        <p15:guide id="6" orient="horz" pos="981" userDrawn="1">
          <p15:clr>
            <a:srgbClr val="A4A3A4"/>
          </p15:clr>
        </p15:guide>
        <p15:guide id="7" orient="horz" pos="4178" userDrawn="1">
          <p15:clr>
            <a:srgbClr val="A4A3A4"/>
          </p15:clr>
        </p15:guide>
        <p15:guide id="8" orient="horz" pos="2682" userDrawn="1">
          <p15:clr>
            <a:srgbClr val="A4A3A4"/>
          </p15:clr>
        </p15:guide>
        <p15:guide id="9" orient="horz" pos="40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161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892" autoAdjust="0"/>
  </p:normalViewPr>
  <p:slideViewPr>
    <p:cSldViewPr snapToGrid="0">
      <p:cViewPr varScale="1">
        <p:scale>
          <a:sx n="101" d="100"/>
          <a:sy n="101" d="100"/>
        </p:scale>
        <p:origin x="852" y="138"/>
      </p:cViewPr>
      <p:guideLst>
        <p:guide orient="horz" pos="2999"/>
        <p:guide pos="5133"/>
        <p:guide orient="horz" pos="3906"/>
        <p:guide pos="642"/>
        <p:guide orient="horz" pos="459"/>
        <p:guide orient="horz" pos="981"/>
        <p:guide orient="horz" pos="4178"/>
        <p:guide orient="horz" pos="2682"/>
        <p:guide orient="horz" pos="4065"/>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19/05/2021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dirty="0"/>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a:t>
            </a:fld>
            <a:endParaRPr lang="en-AU" dirty="0"/>
          </a:p>
        </p:txBody>
      </p:sp>
    </p:spTree>
    <p:extLst>
      <p:ext uri="{BB962C8B-B14F-4D97-AF65-F5344CB8AC3E}">
        <p14:creationId xmlns:p14="http://schemas.microsoft.com/office/powerpoint/2010/main" val="55650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a:t>
            </a:fld>
            <a:endParaRPr lang="en-AU" dirty="0"/>
          </a:p>
        </p:txBody>
      </p:sp>
    </p:spTree>
    <p:extLst>
      <p:ext uri="{BB962C8B-B14F-4D97-AF65-F5344CB8AC3E}">
        <p14:creationId xmlns:p14="http://schemas.microsoft.com/office/powerpoint/2010/main" val="34255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3</a:t>
            </a:fld>
            <a:endParaRPr lang="en-AU" dirty="0"/>
          </a:p>
        </p:txBody>
      </p:sp>
    </p:spTree>
    <p:extLst>
      <p:ext uri="{BB962C8B-B14F-4D97-AF65-F5344CB8AC3E}">
        <p14:creationId xmlns:p14="http://schemas.microsoft.com/office/powerpoint/2010/main" val="135447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b="0" i="0" u="none" strike="noStrike" kern="1200" baseline="0" dirty="0">
              <a:solidFill>
                <a:schemeClr val="tx1"/>
              </a:solidFill>
              <a:latin typeface="+mn-lt"/>
              <a:ea typeface="+mn-ea"/>
              <a:cs typeface="+mn-cs"/>
            </a:endParaRPr>
          </a:p>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4</a:t>
            </a:fld>
            <a:endParaRPr lang="en-AU" dirty="0"/>
          </a:p>
        </p:txBody>
      </p:sp>
    </p:spTree>
    <p:extLst>
      <p:ext uri="{BB962C8B-B14F-4D97-AF65-F5344CB8AC3E}">
        <p14:creationId xmlns:p14="http://schemas.microsoft.com/office/powerpoint/2010/main" val="303277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b="0" i="0" u="none" strike="noStrike" kern="1200" baseline="0" dirty="0">
              <a:solidFill>
                <a:schemeClr val="tx1"/>
              </a:solidFill>
              <a:latin typeface="+mn-lt"/>
              <a:ea typeface="+mn-ea"/>
              <a:cs typeface="+mn-cs"/>
            </a:endParaRPr>
          </a:p>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5</a:t>
            </a:fld>
            <a:endParaRPr lang="en-AU" dirty="0"/>
          </a:p>
        </p:txBody>
      </p:sp>
    </p:spTree>
    <p:extLst>
      <p:ext uri="{BB962C8B-B14F-4D97-AF65-F5344CB8AC3E}">
        <p14:creationId xmlns:p14="http://schemas.microsoft.com/office/powerpoint/2010/main" val="163492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8B3C13-8830-4139-BEF1-7CD58A072009}" type="slidenum">
              <a:rPr lang="en-AU" smtClean="0"/>
              <a:t>6</a:t>
            </a:fld>
            <a:endParaRPr lang="en-AU"/>
          </a:p>
        </p:txBody>
      </p:sp>
    </p:spTree>
    <p:extLst>
      <p:ext uri="{BB962C8B-B14F-4D97-AF65-F5344CB8AC3E}">
        <p14:creationId xmlns:p14="http://schemas.microsoft.com/office/powerpoint/2010/main" val="225110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7</a:t>
            </a:fld>
            <a:endParaRPr lang="en-AU" dirty="0"/>
          </a:p>
        </p:txBody>
      </p:sp>
    </p:spTree>
    <p:extLst>
      <p:ext uri="{BB962C8B-B14F-4D97-AF65-F5344CB8AC3E}">
        <p14:creationId xmlns:p14="http://schemas.microsoft.com/office/powerpoint/2010/main" val="133174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B5B167B-D18E-48A8-AECC-3806BE2F3F07}"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314385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59" y="1676404"/>
            <a:ext cx="6069748"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9657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CE4277-5BAC-4AA4-92C8-78692CDF08E1}"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533001" y="1940944"/>
            <a:ext cx="9126000" cy="4236019"/>
          </a:xfrm>
        </p:spPr>
        <p:txBody>
          <a:bodyPr anchor="ctr" anchorCtr="0"/>
          <a:lstStyle>
            <a:lvl1pPr marL="0" indent="0" algn="ctr">
              <a:buNone/>
              <a:defRPr/>
            </a:lvl1pPr>
          </a:lstStyle>
          <a:p>
            <a:r>
              <a:rPr lang="en-US" dirty="0"/>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533001" y="1676400"/>
            <a:ext cx="9126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303846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0" y="1940944"/>
            <a:ext cx="6828873" cy="4236019"/>
          </a:xfrm>
        </p:spPr>
        <p:txBody>
          <a:bodyPr anchor="ctr" anchorCtr="0"/>
          <a:lstStyle>
            <a:lvl1pPr marL="0" indent="0" algn="ctr">
              <a:buNone/>
              <a:defRPr/>
            </a:lvl1pPr>
          </a:lstStyle>
          <a:p>
            <a:r>
              <a:rPr lang="en-US" dirty="0"/>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0" y="1676400"/>
            <a:ext cx="6828873"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7191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4589252"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9CE0241-2DE0-42C5-919F-AFFC1113C040}"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52"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8178127"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8178127"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153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9DBDF17-1311-4195-A4A9-4B1F47B28654}"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94228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759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6843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9ECB07B-DBC4-45A5-A24A-0184D9956638}"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15063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6A091A42-BA5B-40A5-AA58-174A46D6088B}"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260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3925019"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3925019"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7818127"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7818127"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791A034-7D9C-4111-B7E4-53357559EC0C}"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933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9144000" y="342900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6096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3048006" y="0"/>
            <a:ext cx="30474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3046800" y="0"/>
            <a:ext cx="3048000" cy="3429000"/>
          </a:xfrm>
        </p:spPr>
        <p:txBody>
          <a:bodyPr lIns="360000" rIns="360000" anchor="ctr" anchorCtr="0"/>
          <a:lstStyle>
            <a:lvl1pPr marL="0" indent="0" algn="ctr">
              <a:lnSpc>
                <a:spcPct val="100000"/>
              </a:lnSpc>
              <a:spcBef>
                <a:spcPts val="900"/>
              </a:spcBef>
              <a:buNone/>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Click to add text and if you want to add a heading increase the font size to 28pt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9144605" y="0"/>
            <a:ext cx="304740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solidFill>
                <a:schemeClr val="accent1"/>
              </a:solidFill>
            </a:endParaRP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751F3D3B-285D-4468-9BAC-3475055B510C}"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6096000" y="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6095401" y="342900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9144000" y="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3048000" cy="3429000"/>
          </a:xfrm>
        </p:spPr>
        <p:txBody>
          <a:bodyPr lIns="360000" rIns="360000" anchor="ctr" anchorCtr="0">
            <a:normAutofit/>
          </a:bodyPr>
          <a:lstStyle>
            <a:lvl1pPr marL="0" indent="0" algn="ctr">
              <a:lnSpc>
                <a:spcPct val="100000"/>
              </a:lnSpc>
              <a:spcBef>
                <a:spcPts val="601"/>
              </a:spcBef>
              <a:buNone/>
              <a:defRPr sz="110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X%</a:t>
            </a:r>
          </a:p>
        </p:txBody>
      </p:sp>
    </p:spTree>
    <p:extLst>
      <p:ext uri="{BB962C8B-B14F-4D97-AF65-F5344CB8AC3E}">
        <p14:creationId xmlns:p14="http://schemas.microsoft.com/office/powerpoint/2010/main" val="246941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FED32FA7-F17F-4455-ADE8-8D80A2059FEE}" type="datetime1">
              <a:rPr lang="en-AU" smtClean="0"/>
              <a:t>19/05/2021</a:t>
            </a:fld>
            <a:endParaRPr lang="en-AU" dirty="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dirty="0"/>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Tree>
    <p:extLst>
      <p:ext uri="{BB962C8B-B14F-4D97-AF65-F5344CB8AC3E}">
        <p14:creationId xmlns:p14="http://schemas.microsoft.com/office/powerpoint/2010/main" val="11236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47344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CCB55D8D-6DF1-4B68-9E5D-16BC82C5BF4F}" type="datetime1">
              <a:rPr lang="en-AU" smtClean="0"/>
              <a:t>19/05/2021</a:t>
            </a:fld>
            <a:endParaRPr lang="en-AU" dirty="0"/>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dirty="0"/>
              <a:t>Presentation title</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5" name="Rectangle 4">
            <a:extLst>
              <a:ext uri="{FF2B5EF4-FFF2-40B4-BE49-F238E27FC236}">
                <a16:creationId xmlns:a16="http://schemas.microsoft.com/office/drawing/2014/main" id="{D01E817B-98CD-4DB6-81C7-C295F0412C0A}"/>
              </a:ext>
            </a:extLst>
          </p:cNvPr>
          <p:cNvSpPr/>
          <p:nvPr userDrawn="1"/>
        </p:nvSpPr>
        <p:spPr>
          <a:xfrm>
            <a:off x="6" y="0"/>
            <a:ext cx="304740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3090154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548754"/>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87272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41607736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0221747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9252431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1626426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5715742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1">
    <p:bg>
      <p:bgPr>
        <a:solidFill>
          <a:srgbClr val="F5F5F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844822A-2ED2-4CC9-AA3E-C1B1908DF4CC}"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9714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rgbClr val="16181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44858701-3FAE-41B9-8409-B0B6B4B20DD8}"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lvl1pPr>
              <a:defRPr>
                <a:solidFill>
                  <a:schemeClr val="accent1"/>
                </a:solidFill>
              </a:defRPr>
            </a:lvl1pPr>
          </a:lstStyle>
          <a:p>
            <a:r>
              <a:rPr lang="en-AU" noProof="0" dirty="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F9805777-452A-4C6C-A9CE-2B0DD65F98BF}"/>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320EA90A-3375-E443-B217-34267C6D577E}"/>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532643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id="{DADFD7D5-179A-9B48-8C8B-B525E2D65A0F}"/>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5" name="Freeform 18">
            <a:extLst>
              <a:ext uri="{FF2B5EF4-FFF2-40B4-BE49-F238E27FC236}">
                <a16:creationId xmlns:a16="http://schemas.microsoft.com/office/drawing/2014/main" id="{0D55BB62-D980-BC46-9BB9-EB35712CDEE5}"/>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20665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1521003"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1B25FDA-DE11-4AF7-9783-09AAEC56A642}"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472766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793582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304467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5" name="Picture 4">
            <a:extLst>
              <a:ext uri="{FF2B5EF4-FFF2-40B4-BE49-F238E27FC236}">
                <a16:creationId xmlns:a16="http://schemas.microsoft.com/office/drawing/2014/main" id="{C50020F0-DF68-D34C-84CB-B7EE760A86D0}"/>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655336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95182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sp>
        <p:nvSpPr>
          <p:cNvPr id="5" name="Freeform 18">
            <a:extLst>
              <a:ext uri="{FF2B5EF4-FFF2-40B4-BE49-F238E27FC236}">
                <a16:creationId xmlns:a16="http://schemas.microsoft.com/office/drawing/2014/main" id="{4221DC36-C994-FE44-AACD-45744E8A22D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
        <p:nvSpPr>
          <p:cNvPr id="7" name="Rectangle 6">
            <a:extLst>
              <a:ext uri="{FF2B5EF4-FFF2-40B4-BE49-F238E27FC236}">
                <a16:creationId xmlns:a16="http://schemas.microsoft.com/office/drawing/2014/main" id="{32FC823E-E13E-9E41-A547-0F265303543A}"/>
              </a:ext>
            </a:extLst>
          </p:cNvPr>
          <p:cNvSpPr/>
          <p:nvPr userDrawn="1"/>
        </p:nvSpPr>
        <p:spPr>
          <a:xfrm>
            <a:off x="7688074"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10" name="TextBox 9">
            <a:extLst>
              <a:ext uri="{FF2B5EF4-FFF2-40B4-BE49-F238E27FC236}">
                <a16:creationId xmlns:a16="http://schemas.microsoft.com/office/drawing/2014/main" id="{DF800832-1CA3-C54F-8EAA-547C1F1B23B4}"/>
              </a:ext>
            </a:extLst>
          </p:cNvPr>
          <p:cNvSpPr txBox="1"/>
          <p:nvPr userDrawn="1"/>
        </p:nvSpPr>
        <p:spPr>
          <a:xfrm>
            <a:off x="6740077"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8" name="Picture 7">
            <a:extLst>
              <a:ext uri="{FF2B5EF4-FFF2-40B4-BE49-F238E27FC236}">
                <a16:creationId xmlns:a16="http://schemas.microsoft.com/office/drawing/2014/main" id="{E63C7740-BA1D-C74D-8464-D147DA0D1BD8}"/>
              </a:ext>
            </a:extLst>
          </p:cNvPr>
          <p:cNvPicPr>
            <a:picLocks noChangeAspect="1"/>
          </p:cNvPicPr>
          <p:nvPr userDrawn="1"/>
        </p:nvPicPr>
        <p:blipFill>
          <a:blip r:embed="rId3"/>
          <a:srcRect/>
          <a:stretch/>
        </p:blipFill>
        <p:spPr>
          <a:xfrm>
            <a:off x="11030400" y="205200"/>
            <a:ext cx="792000" cy="511500"/>
          </a:xfrm>
          <a:prstGeom prst="rect">
            <a:avLst/>
          </a:prstGeom>
        </p:spPr>
      </p:pic>
    </p:spTree>
    <p:extLst>
      <p:ext uri="{BB962C8B-B14F-4D97-AF65-F5344CB8AC3E}">
        <p14:creationId xmlns:p14="http://schemas.microsoft.com/office/powerpoint/2010/main" val="99067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sp>
        <p:nvSpPr>
          <p:cNvPr id="8" name="Rectangle 7">
            <a:extLst>
              <a:ext uri="{FF2B5EF4-FFF2-40B4-BE49-F238E27FC236}">
                <a16:creationId xmlns:a16="http://schemas.microsoft.com/office/drawing/2014/main" id="{7B4B2065-8431-C440-A2E1-ABF46E2E7041}"/>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9" name="TextBox 8">
            <a:extLst>
              <a:ext uri="{FF2B5EF4-FFF2-40B4-BE49-F238E27FC236}">
                <a16:creationId xmlns:a16="http://schemas.microsoft.com/office/drawing/2014/main" id="{0C640670-C78D-564C-BB95-4AF4B7B7FA95}"/>
              </a:ext>
            </a:extLst>
          </p:cNvPr>
          <p:cNvSpPr txBox="1"/>
          <p:nvPr userDrawn="1"/>
        </p:nvSpPr>
        <p:spPr>
          <a:xfrm>
            <a:off x="652016"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6" name="Picture 5">
            <a:extLst>
              <a:ext uri="{FF2B5EF4-FFF2-40B4-BE49-F238E27FC236}">
                <a16:creationId xmlns:a16="http://schemas.microsoft.com/office/drawing/2014/main" id="{1EB8C990-808B-E24A-832C-352C55CB83D7}"/>
              </a:ext>
            </a:extLst>
          </p:cNvPr>
          <p:cNvPicPr>
            <a:picLocks noChangeAspect="1"/>
          </p:cNvPicPr>
          <p:nvPr userDrawn="1"/>
        </p:nvPicPr>
        <p:blipFill>
          <a:blip r:embed="rId2"/>
          <a:srcRect/>
          <a:stretch/>
        </p:blipFill>
        <p:spPr>
          <a:xfrm>
            <a:off x="11030400" y="205200"/>
            <a:ext cx="792000" cy="511500"/>
          </a:xfrm>
          <a:prstGeom prst="rect">
            <a:avLst/>
          </a:prstGeom>
        </p:spPr>
      </p:pic>
    </p:spTree>
    <p:extLst>
      <p:ext uri="{BB962C8B-B14F-4D97-AF65-F5344CB8AC3E}">
        <p14:creationId xmlns:p14="http://schemas.microsoft.com/office/powerpoint/2010/main" val="2494790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997"/>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00" indent="0" algn="ctr">
              <a:buNone/>
              <a:defRPr sz="1999"/>
            </a:lvl2pPr>
            <a:lvl3pPr marL="914000" indent="0" algn="ctr">
              <a:buNone/>
              <a:defRPr sz="1799"/>
            </a:lvl3pPr>
            <a:lvl4pPr marL="1371000" indent="0" algn="ctr">
              <a:buNone/>
              <a:defRPr sz="1599"/>
            </a:lvl4pPr>
            <a:lvl5pPr marL="1828000" indent="0" algn="ctr">
              <a:buNone/>
              <a:defRPr sz="1599"/>
            </a:lvl5pPr>
            <a:lvl6pPr marL="2285000" indent="0" algn="ctr">
              <a:buNone/>
              <a:defRPr sz="1599"/>
            </a:lvl6pPr>
            <a:lvl7pPr marL="2742000" indent="0" algn="ctr">
              <a:buNone/>
              <a:defRPr sz="1599"/>
            </a:lvl7pPr>
            <a:lvl8pPr marL="3198999" indent="0" algn="ctr">
              <a:buNone/>
              <a:defRPr sz="1599"/>
            </a:lvl8pPr>
            <a:lvl9pPr marL="3655999" indent="0" algn="ctr">
              <a:buNone/>
              <a:defRPr sz="159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7FFB2F-2495-3243-916D-B74B6B39CED4}" type="datetimeFigureOut">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60132-90F0-EC46-9ED6-011B16F3C6CF}" type="slidenum">
              <a:rPr lang="en-US" smtClean="0"/>
              <a:t>‹#›</a:t>
            </a:fld>
            <a:endParaRPr lang="en-US" dirty="0"/>
          </a:p>
        </p:txBody>
      </p:sp>
    </p:spTree>
    <p:extLst>
      <p:ext uri="{BB962C8B-B14F-4D97-AF65-F5344CB8AC3E}">
        <p14:creationId xmlns:p14="http://schemas.microsoft.com/office/powerpoint/2010/main" val="27922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pPr/>
              <a:t>19/05/2021</a:t>
            </a:fld>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60" y="1676409"/>
            <a:ext cx="6828873"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9"/>
            <a:ext cx="3552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095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955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hig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036321"/>
            <a:ext cx="12199295" cy="5828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996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ey-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765300"/>
            <a:ext cx="12199295" cy="5099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endParaRPr lang="en-AU" noProof="0"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F886CC72-B436-894D-A582-B15855BA11CC}"/>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0" name="TextBox 9">
            <a:extLst>
              <a:ext uri="{FF2B5EF4-FFF2-40B4-BE49-F238E27FC236}">
                <a16:creationId xmlns:a16="http://schemas.microsoft.com/office/drawing/2014/main" id="{90F74474-7CAB-B74F-A4C8-08CFA15A29A8}"/>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spTree>
    <p:extLst>
      <p:ext uri="{BB962C8B-B14F-4D97-AF65-F5344CB8AC3E}">
        <p14:creationId xmlns:p14="http://schemas.microsoft.com/office/powerpoint/2010/main" val="21250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02A8422-0A02-4862-BD87-E40679D56DBA}"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537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315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9093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3629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198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75BBBB-DD64-4A66-8B92-BE7071BE1B8B}"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7237255" y="1855046"/>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7237255" y="2170447"/>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7237255" y="3102821"/>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7237255" y="3418222"/>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7237255" y="4344930"/>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7237255" y="4660331"/>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6477548" y="1855046"/>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6477548" y="3102821"/>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6477548" y="4344930"/>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Tree>
    <p:extLst>
      <p:ext uri="{BB962C8B-B14F-4D97-AF65-F5344CB8AC3E}">
        <p14:creationId xmlns:p14="http://schemas.microsoft.com/office/powerpoint/2010/main" val="58410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1526876"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875FD5B-5FF9-4E9A-B4EF-CB23596CFF9A}"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4728000"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7923001"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1712900"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1712900"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4914024"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4914024"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8109025"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8109025"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6815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E921377-CC3F-4A04-8154-536BF75F3012}"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2092538"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5293662"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8488663"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6" name="Text Placeholder 2">
            <a:extLst>
              <a:ext uri="{FF2B5EF4-FFF2-40B4-BE49-F238E27FC236}">
                <a16:creationId xmlns:a16="http://schemas.microsoft.com/office/drawing/2014/main" id="{B7CDE7F4-084A-44DD-8D1D-8061092A957C}"/>
              </a:ext>
            </a:extLst>
          </p:cNvPr>
          <p:cNvSpPr>
            <a:spLocks noGrp="1"/>
          </p:cNvSpPr>
          <p:nvPr>
            <p:ph type="body" idx="15" hasCustomPrompt="1"/>
          </p:nvPr>
        </p:nvSpPr>
        <p:spPr>
          <a:xfrm>
            <a:off x="1712900"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7" name="Text Placeholder 2">
            <a:extLst>
              <a:ext uri="{FF2B5EF4-FFF2-40B4-BE49-F238E27FC236}">
                <a16:creationId xmlns:a16="http://schemas.microsoft.com/office/drawing/2014/main" id="{5CF6B0D6-8655-4571-9D47-6F4F2B4D5C39}"/>
              </a:ext>
            </a:extLst>
          </p:cNvPr>
          <p:cNvSpPr>
            <a:spLocks noGrp="1"/>
          </p:cNvSpPr>
          <p:nvPr>
            <p:ph type="body" idx="37"/>
          </p:nvPr>
        </p:nvSpPr>
        <p:spPr>
          <a:xfrm>
            <a:off x="1712900"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8" name="Text Placeholder 2">
            <a:extLst>
              <a:ext uri="{FF2B5EF4-FFF2-40B4-BE49-F238E27FC236}">
                <a16:creationId xmlns:a16="http://schemas.microsoft.com/office/drawing/2014/main" id="{226045A4-F481-4EAA-B226-01581092EC4C}"/>
              </a:ext>
            </a:extLst>
          </p:cNvPr>
          <p:cNvSpPr>
            <a:spLocks noGrp="1"/>
          </p:cNvSpPr>
          <p:nvPr>
            <p:ph type="body" idx="38" hasCustomPrompt="1"/>
          </p:nvPr>
        </p:nvSpPr>
        <p:spPr>
          <a:xfrm>
            <a:off x="4914024"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9" name="Text Placeholder 2">
            <a:extLst>
              <a:ext uri="{FF2B5EF4-FFF2-40B4-BE49-F238E27FC236}">
                <a16:creationId xmlns:a16="http://schemas.microsoft.com/office/drawing/2014/main" id="{4676AAB4-58D8-4218-BF2F-EA9C881CF8A7}"/>
              </a:ext>
            </a:extLst>
          </p:cNvPr>
          <p:cNvSpPr>
            <a:spLocks noGrp="1"/>
          </p:cNvSpPr>
          <p:nvPr>
            <p:ph type="body" idx="39"/>
          </p:nvPr>
        </p:nvSpPr>
        <p:spPr>
          <a:xfrm>
            <a:off x="4914024"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804CBB58-B398-43CA-8326-64CFC908AD96}"/>
              </a:ext>
            </a:extLst>
          </p:cNvPr>
          <p:cNvSpPr>
            <a:spLocks noGrp="1"/>
          </p:cNvSpPr>
          <p:nvPr>
            <p:ph type="body" idx="40" hasCustomPrompt="1"/>
          </p:nvPr>
        </p:nvSpPr>
        <p:spPr>
          <a:xfrm>
            <a:off x="8109025"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31" name="Text Placeholder 2">
            <a:extLst>
              <a:ext uri="{FF2B5EF4-FFF2-40B4-BE49-F238E27FC236}">
                <a16:creationId xmlns:a16="http://schemas.microsoft.com/office/drawing/2014/main" id="{908901B4-BF83-4702-AF91-FAB50DA8B153}"/>
              </a:ext>
            </a:extLst>
          </p:cNvPr>
          <p:cNvSpPr>
            <a:spLocks noGrp="1"/>
          </p:cNvSpPr>
          <p:nvPr>
            <p:ph type="body" idx="41"/>
          </p:nvPr>
        </p:nvSpPr>
        <p:spPr>
          <a:xfrm>
            <a:off x="8109025"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40756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54D6FD8-43DE-4131-850E-424ED107B9F1}" type="datetime1">
              <a:rPr lang="en-AU" smtClean="0"/>
              <a:t>19/05/2021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533001" y="1676404"/>
            <a:ext cx="9126000" cy="4500563"/>
          </a:xfrm>
        </p:spPr>
        <p:txBody>
          <a:bodyPr anchor="ctr" anchorCtr="0"/>
          <a:lstStyle>
            <a:lvl1pPr marL="0" indent="0" algn="ctr">
              <a:buNone/>
              <a:defRPr/>
            </a:lvl1pPr>
          </a:lstStyle>
          <a:p>
            <a:r>
              <a:rPr lang="en-US" dirty="0"/>
              <a:t>Click icon to add table</a:t>
            </a:r>
            <a:endParaRPr lang="en-AU" dirty="0"/>
          </a:p>
        </p:txBody>
      </p:sp>
    </p:spTree>
    <p:extLst>
      <p:ext uri="{BB962C8B-B14F-4D97-AF65-F5344CB8AC3E}">
        <p14:creationId xmlns:p14="http://schemas.microsoft.com/office/powerpoint/2010/main" val="11909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60212A-A6EE-4349-8A44-D272422D9284}"/>
              </a:ext>
            </a:extLst>
          </p:cNvPr>
          <p:cNvPicPr>
            <a:picLocks noChangeAspect="1"/>
          </p:cNvPicPr>
          <p:nvPr userDrawn="1"/>
        </p:nvPicPr>
        <p:blipFill>
          <a:blip r:embed="rId23"/>
          <a:srcRect/>
          <a:stretch/>
        </p:blipFill>
        <p:spPr>
          <a:xfrm>
            <a:off x="10487552" y="205200"/>
            <a:ext cx="1417349" cy="692194"/>
          </a:xfrm>
          <a:prstGeom prst="rect">
            <a:avLst/>
          </a:prstGeom>
        </p:spPr>
      </p:pic>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79F9EB7E-828C-4046-99D2-F8A8F582D2DF}" type="datetime1">
              <a:rPr lang="en-AU" smtClean="0"/>
              <a:t>19/05/2021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2431520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709" r:id="rId21"/>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158E4E69-34F3-4E55-AFEA-A4F10151A8EF}" type="datetime1">
              <a:rPr lang="en-AU" smtClean="0"/>
              <a:t>19/05/2021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7"/>
          <a:srcRect/>
          <a:stretch/>
        </p:blipFill>
        <p:spPr>
          <a:xfrm>
            <a:off x="10487552" y="205200"/>
            <a:ext cx="1417349" cy="692194"/>
          </a:xfrm>
          <a:prstGeom prst="rect">
            <a:avLst/>
          </a:prstGeom>
        </p:spPr>
      </p:pic>
    </p:spTree>
    <p:extLst>
      <p:ext uri="{BB962C8B-B14F-4D97-AF65-F5344CB8AC3E}">
        <p14:creationId xmlns:p14="http://schemas.microsoft.com/office/powerpoint/2010/main" val="17270151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9" r:id="rId5"/>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E4E80A7-1EE2-4E8A-A8C8-15FC741958F0}" type="datetime1">
              <a:rPr lang="en-AU" smtClean="0"/>
              <a:t>19/05/2021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453C1757-88DB-A040-8B93-45CDA35D580A}"/>
              </a:ext>
            </a:extLst>
          </p:cNvPr>
          <p:cNvPicPr>
            <a:picLocks noChangeAspect="1"/>
          </p:cNvPicPr>
          <p:nvPr userDrawn="1"/>
        </p:nvPicPr>
        <p:blipFill>
          <a:blip r:embed="rId4"/>
          <a:srcRect/>
          <a:stretch/>
        </p:blipFill>
        <p:spPr>
          <a:xfrm>
            <a:off x="10487552" y="205200"/>
            <a:ext cx="1417349" cy="692194"/>
          </a:xfrm>
          <a:prstGeom prst="rect">
            <a:avLst/>
          </a:prstGeom>
        </p:spPr>
      </p:pic>
    </p:spTree>
    <p:extLst>
      <p:ext uri="{BB962C8B-B14F-4D97-AF65-F5344CB8AC3E}">
        <p14:creationId xmlns:p14="http://schemas.microsoft.com/office/powerpoint/2010/main" val="64731489"/>
      </p:ext>
    </p:extLst>
  </p:cSld>
  <p:clrMap bg1="lt1" tx1="dk1" bg2="lt2" tx2="dk2" accent1="accent1" accent2="accent2" accent3="accent3" accent4="accent4" accent5="accent5" accent6="accent6" hlink="hlink" folHlink="folHlink"/>
  <p:sldLayoutIdLst>
    <p:sldLayoutId id="2147483691" r:id="rId1"/>
    <p:sldLayoutId id="2147483693" r:id="rId2"/>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19/05/2021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C51E19A0-6109-FC4B-B017-5BAB81C4313D}"/>
              </a:ext>
            </a:extLst>
          </p:cNvPr>
          <p:cNvPicPr>
            <a:picLocks noChangeAspect="1"/>
          </p:cNvPicPr>
          <p:nvPr userDrawn="1"/>
        </p:nvPicPr>
        <p:blipFill>
          <a:blip r:embed="rId5"/>
          <a:srcRect/>
          <a:stretch/>
        </p:blipFill>
        <p:spPr>
          <a:xfrm>
            <a:off x="10487552" y="205200"/>
            <a:ext cx="1417349" cy="692194"/>
          </a:xfrm>
          <a:prstGeom prst="rect">
            <a:avLst/>
          </a:prstGeom>
        </p:spPr>
      </p:pic>
    </p:spTree>
    <p:extLst>
      <p:ext uri="{BB962C8B-B14F-4D97-AF65-F5344CB8AC3E}">
        <p14:creationId xmlns:p14="http://schemas.microsoft.com/office/powerpoint/2010/main" val="159934972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7" r:id="rId3"/>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90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19/05/2021</a:t>
            </a:fld>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
        <p:nvSpPr>
          <p:cNvPr id="13" name="Rectangle 12">
            <a:extLst>
              <a:ext uri="{FF2B5EF4-FFF2-40B4-BE49-F238E27FC236}">
                <a16:creationId xmlns:a16="http://schemas.microsoft.com/office/drawing/2014/main" id="{1BE08DFC-9DB1-874D-A7A7-92DD2CBD18E7}"/>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4" name="TextBox 13">
            <a:extLst>
              <a:ext uri="{FF2B5EF4-FFF2-40B4-BE49-F238E27FC236}">
                <a16:creationId xmlns:a16="http://schemas.microsoft.com/office/drawing/2014/main" id="{0437B3A2-73F2-DC40-9DE5-800221EBC300}"/>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pic>
        <p:nvPicPr>
          <p:cNvPr id="10" name="Picture 9">
            <a:extLst>
              <a:ext uri="{FF2B5EF4-FFF2-40B4-BE49-F238E27FC236}">
                <a16:creationId xmlns:a16="http://schemas.microsoft.com/office/drawing/2014/main" id="{586F46CC-B6A3-264B-B4AC-87603A85F4B9}"/>
              </a:ext>
            </a:extLst>
          </p:cNvPr>
          <p:cNvPicPr>
            <a:picLocks noChangeAspect="1"/>
          </p:cNvPicPr>
          <p:nvPr userDrawn="1"/>
        </p:nvPicPr>
        <p:blipFill>
          <a:blip r:embed="rId9"/>
          <a:srcRect/>
          <a:stretch/>
        </p:blipFill>
        <p:spPr>
          <a:xfrm>
            <a:off x="11030400" y="205200"/>
            <a:ext cx="792000" cy="511500"/>
          </a:xfrm>
          <a:prstGeom prst="rect">
            <a:avLst/>
          </a:prstGeom>
        </p:spPr>
      </p:pic>
    </p:spTree>
    <p:extLst>
      <p:ext uri="{BB962C8B-B14F-4D97-AF65-F5344CB8AC3E}">
        <p14:creationId xmlns:p14="http://schemas.microsoft.com/office/powerpoint/2010/main" val="26903147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126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1pPr>
      <a:lvl2pPr marL="252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2pPr>
      <a:lvl3pPr marL="378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3pPr>
      <a:lvl4pPr marL="50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4pPr>
      <a:lvl5pPr marL="630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5pPr>
      <a:lvl6pPr marL="756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6pPr>
      <a:lvl7pPr marL="882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7pPr>
      <a:lvl8pPr marL="1006475" indent="-125413"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8pPr>
      <a:lvl9pPr marL="113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lc.com.au/adviser/investments/prices-and-performance/strategy-updates" TargetMode="External"/><Relationship Id="rId7" Type="http://schemas.openxmlformats.org/officeDocument/2006/relationships/hyperlink" Target="https://www.mlcam.com.au/institutional-clients/mlc-wholesale/about"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hyperlink" Target="https://www.mlc.com.au/fundprofile/flow/fundProfile?execution=e1s1" TargetMode="External"/><Relationship Id="rId5" Type="http://schemas.openxmlformats.org/officeDocument/2006/relationships/hyperlink" Target="https://www.mlc.com.au/content/dam/mlc/documents/ppt/investments/mlc_investments_quarterly_update.pptx" TargetMode="External"/><Relationship Id="rId4" Type="http://schemas.openxmlformats.org/officeDocument/2006/relationships/hyperlink" Target="https://www.mlcam.com.au/our-investment-managers/mlc/resources/adviser-on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a:xfrm>
            <a:off x="5450288" y="2493045"/>
            <a:ext cx="5402187" cy="930665"/>
          </a:xfrm>
        </p:spPr>
        <p:txBody>
          <a:bodyPr/>
          <a:lstStyle/>
          <a:p>
            <a:r>
              <a:rPr lang="en-AU" sz="2300" dirty="0"/>
              <a:t>Changes to the fixed income strategy in MLC Horizon and Index Plus</a:t>
            </a:r>
          </a:p>
        </p:txBody>
      </p:sp>
      <p:sp>
        <p:nvSpPr>
          <p:cNvPr id="5" name="Subtitle 4">
            <a:extLst>
              <a:ext uri="{FF2B5EF4-FFF2-40B4-BE49-F238E27FC236}">
                <a16:creationId xmlns:a16="http://schemas.microsoft.com/office/drawing/2014/main" id="{52B21BF3-22C2-473F-8BF0-F0AED6D4718C}"/>
              </a:ext>
            </a:extLst>
          </p:cNvPr>
          <p:cNvSpPr>
            <a:spLocks noGrp="1"/>
          </p:cNvSpPr>
          <p:nvPr>
            <p:ph type="subTitle" idx="1"/>
          </p:nvPr>
        </p:nvSpPr>
        <p:spPr>
          <a:xfrm>
            <a:off x="5461204" y="3452950"/>
            <a:ext cx="4569125" cy="930665"/>
          </a:xfrm>
        </p:spPr>
        <p:txBody>
          <a:bodyPr/>
          <a:lstStyle/>
          <a:p>
            <a:r>
              <a:rPr lang="en-AU" sz="2400" dirty="0"/>
              <a:t>for financial advisers</a:t>
            </a:r>
          </a:p>
        </p:txBody>
      </p:sp>
      <p:sp>
        <p:nvSpPr>
          <p:cNvPr id="6" name="Text Placeholder 5">
            <a:extLst>
              <a:ext uri="{FF2B5EF4-FFF2-40B4-BE49-F238E27FC236}">
                <a16:creationId xmlns:a16="http://schemas.microsoft.com/office/drawing/2014/main" id="{5B7608D8-8C64-418B-937A-7923EEF38F86}"/>
              </a:ext>
            </a:extLst>
          </p:cNvPr>
          <p:cNvSpPr>
            <a:spLocks noGrp="1"/>
          </p:cNvSpPr>
          <p:nvPr>
            <p:ph type="body" idx="13"/>
          </p:nvPr>
        </p:nvSpPr>
        <p:spPr>
          <a:xfrm>
            <a:off x="5461204" y="5483505"/>
            <a:ext cx="1725281" cy="589503"/>
          </a:xfrm>
        </p:spPr>
        <p:txBody>
          <a:bodyPr/>
          <a:lstStyle/>
          <a:p>
            <a:r>
              <a:rPr lang="en-AU" dirty="0"/>
              <a:t>May 2021</a:t>
            </a:r>
          </a:p>
        </p:txBody>
      </p:sp>
      <p:sp>
        <p:nvSpPr>
          <p:cNvPr id="7" name="Text Placeholder 6">
            <a:extLst>
              <a:ext uri="{FF2B5EF4-FFF2-40B4-BE49-F238E27FC236}">
                <a16:creationId xmlns:a16="http://schemas.microsoft.com/office/drawing/2014/main" id="{EA477136-DD33-4DEB-97EF-0D44257E080F}"/>
              </a:ext>
            </a:extLst>
          </p:cNvPr>
          <p:cNvSpPr>
            <a:spLocks noGrp="1"/>
          </p:cNvSpPr>
          <p:nvPr>
            <p:ph type="body" idx="14"/>
          </p:nvPr>
        </p:nvSpPr>
        <p:spPr>
          <a:xfrm>
            <a:off x="7471151" y="5483505"/>
            <a:ext cx="2559172" cy="589503"/>
          </a:xfrm>
        </p:spPr>
        <p:txBody>
          <a:bodyPr/>
          <a:lstStyle/>
          <a:p>
            <a:r>
              <a:rPr lang="en-AU" dirty="0"/>
              <a:t>This material is not for circulation to retail investors</a:t>
            </a:r>
          </a:p>
        </p:txBody>
      </p:sp>
      <p:sp>
        <p:nvSpPr>
          <p:cNvPr id="10" name="Text Placeholder 9">
            <a:extLst>
              <a:ext uri="{FF2B5EF4-FFF2-40B4-BE49-F238E27FC236}">
                <a16:creationId xmlns:a16="http://schemas.microsoft.com/office/drawing/2014/main" id="{70A2FDC7-4329-48F9-810F-18786B05724B}"/>
              </a:ext>
            </a:extLst>
          </p:cNvPr>
          <p:cNvSpPr>
            <a:spLocks noGrp="1"/>
          </p:cNvSpPr>
          <p:nvPr>
            <p:ph type="body" sz="quarter" idx="3"/>
          </p:nvPr>
        </p:nvSpPr>
        <p:spPr>
          <a:xfrm>
            <a:off x="7294713" y="5486484"/>
            <a:ext cx="25400" cy="522000"/>
          </a:xfrm>
        </p:spPr>
        <p:txBody>
          <a:bodyPr/>
          <a:lstStyle/>
          <a:p>
            <a:r>
              <a:rPr lang="en-AU" dirty="0"/>
              <a:t> </a:t>
            </a:r>
          </a:p>
        </p:txBody>
      </p:sp>
    </p:spTree>
    <p:extLst>
      <p:ext uri="{BB962C8B-B14F-4D97-AF65-F5344CB8AC3E}">
        <p14:creationId xmlns:p14="http://schemas.microsoft.com/office/powerpoint/2010/main" val="167436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759001" y="499344"/>
            <a:ext cx="9720000" cy="516637"/>
          </a:xfrm>
        </p:spPr>
        <p:txBody>
          <a:bodyPr/>
          <a:lstStyle/>
          <a:p>
            <a:r>
              <a:rPr lang="en-US" sz="2400" dirty="0"/>
              <a:t>Important information</a:t>
            </a:r>
            <a:endParaRPr lang="en-AU" sz="2400" dirty="0"/>
          </a:p>
        </p:txBody>
      </p:sp>
      <p:sp>
        <p:nvSpPr>
          <p:cNvPr id="9" name="Content Placeholder 8">
            <a:extLst>
              <a:ext uri="{FF2B5EF4-FFF2-40B4-BE49-F238E27FC236}">
                <a16:creationId xmlns:a16="http://schemas.microsoft.com/office/drawing/2014/main" id="{22AFB3CD-94E1-4CDD-AB81-505FF19DB430}"/>
              </a:ext>
            </a:extLst>
          </p:cNvPr>
          <p:cNvSpPr>
            <a:spLocks noGrp="1"/>
          </p:cNvSpPr>
          <p:nvPr>
            <p:ph idx="1"/>
          </p:nvPr>
        </p:nvSpPr>
        <p:spPr>
          <a:xfrm>
            <a:off x="759001" y="921543"/>
            <a:ext cx="10734393" cy="4500563"/>
          </a:xfrm>
        </p:spPr>
        <p:txBody>
          <a:bodyPr/>
          <a:lstStyle/>
          <a:p>
            <a:pPr marL="0" lvl="1" indent="0" defTabSz="457119">
              <a:spcBef>
                <a:spcPts val="1000"/>
              </a:spcBef>
              <a:buNone/>
            </a:pPr>
            <a:r>
              <a:rPr lang="en-AU" sz="1000" dirty="0">
                <a:solidFill>
                  <a:srgbClr val="2C2A29"/>
                </a:solidFill>
              </a:rPr>
              <a:t>This information has been provided for the funds in the table below by Navigator Australia Limited (ABN 45 006 302 987 AFSL 236466), MLC Investments Limited (ABN 30 002 641 661 AFSL 230705) as Responsible Entity for the MLC Investment Trust, NULIS Nominees (Australia) Limited (ABN 80 008 515 633, AFSL 236465) as trustee of the MLC MasterKey Fundamentals Super and Pension and MLC MasterKey Business Super products which are a part of the MLC Super Fund (ABN 70 732 426 024, members of the National Australia Bank Limited (ABN 12 004 044 937, AFSL 230686) group of companies (NAB Group), 105–153 Miller Street, North Sydney 2060. NAB does not guarantee or otherwise accept any liability in respect of any financial product referred to in this document.</a:t>
            </a:r>
          </a:p>
          <a:p>
            <a:pPr marL="0" lvl="1" indent="0" defTabSz="457119">
              <a:spcBef>
                <a:spcPts val="1000"/>
              </a:spcBef>
              <a:buNone/>
            </a:pPr>
            <a:r>
              <a:rPr lang="en-AU" sz="1000" b="1" dirty="0"/>
              <a:t>This presentation has been prepared for licensed financial advisers only. This document must not be distributed to “retail clients” (as defined in the Corporations Act 2001 (Cth)) or any other persons. This information is directed to and prepared for Australian residents only.</a:t>
            </a:r>
          </a:p>
          <a:p>
            <a:pPr marL="0" indent="0" defTabSz="457119">
              <a:buNone/>
            </a:pPr>
            <a:r>
              <a:rPr lang="en-AU" sz="1000" dirty="0"/>
              <a:t>Some information contained in this presentation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p>
          <a:p>
            <a:pPr marL="0" indent="0" defTabSz="457119">
              <a:buNone/>
            </a:pPr>
            <a:r>
              <a:rPr lang="en-AU" sz="1000" dirty="0"/>
              <a:t>The value of an investment may rise or fall with the changes in the market. Any projection or other forward-looking statement (‘Projection’) in this document is provided for information purposes only. Whilst reasonably formed, no representation is made as to the accuracy of any such Projection or that it will be met. Actual events may vary materially.</a:t>
            </a:r>
          </a:p>
          <a:p>
            <a:pPr marL="0" indent="0" defTabSz="457119">
              <a:buNone/>
            </a:pPr>
            <a:r>
              <a:rPr lang="en-AU" sz="1000" dirty="0"/>
              <a:t>The information in this communication is indicative and prepared for information purposes only and does not purport to contain all matters relevant to any particular investment or financial instrument. Any opinions expressed in this communication constitute our judgement at the time of issue. We believe that the information contained in this communication is correct and that any estimates, opinions, conclusions or recommendations are reasonably held or made at the time of compilation. However, no warranty is made as to their accuracy or reliability. The information in this communication is subject to change without notice, and we shall not be under any duty to update or correct it. All statements as to future matters are not guaranteed to be accurate and any statements as to past performance do not represent future performance. We may rely on third parties to provide certain information. We are not responsible for its accuracy or liable for any loss arising from person relying on information provided by third parties. Subject to any terms implied by law and which cannot be excluded, we shall not be liable for any errors, omissions, defects or misrepresentations in this communication (including by reasons of negligence, negligent misstatement or otherwise) or for any loss or damage (whether direct or indirect) suffered by persons who use or rely on the communication.</a:t>
            </a:r>
          </a:p>
          <a:p>
            <a:pPr marL="0" indent="0" defTabSz="457119">
              <a:buNone/>
            </a:pPr>
            <a:r>
              <a:rPr lang="en-AU" sz="1000" dirty="0"/>
              <a:t>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a:t>
            </a:r>
          </a:p>
          <a:p>
            <a:pPr marL="0" indent="0" defTabSz="457119">
              <a:buNone/>
            </a:pPr>
            <a:r>
              <a:rPr lang="en-AU" sz="1000" dirty="0"/>
              <a:t>The following funds are affected by the changes to MLC’s fixed income strategy. These funds appear on MLC’s platforms, in addition to a number of external platforms:</a:t>
            </a:r>
            <a:r>
              <a:rPr lang="en-US" sz="1000" dirty="0"/>
              <a:t>	</a:t>
            </a:r>
          </a:p>
          <a:p>
            <a:pPr marL="0" indent="0">
              <a:spcAft>
                <a:spcPct val="0"/>
              </a:spcAft>
              <a:buNone/>
            </a:pPr>
            <a:r>
              <a:rPr lang="en-US" sz="1000" dirty="0"/>
              <a:t>MLC Horizon 1 Bond Portfolio			MLC Wholesale Horizon 1 Bond Portfolio 		 MLC Pre Select Conservative Fund</a:t>
            </a:r>
          </a:p>
          <a:p>
            <a:pPr marL="0" indent="0">
              <a:spcAft>
                <a:spcPct val="0"/>
              </a:spcAft>
              <a:buNone/>
            </a:pPr>
            <a:r>
              <a:rPr lang="en-US" sz="1000" dirty="0"/>
              <a:t>MLC Horizon 2 Capital Stable Portfolio 		MLC Wholesale Horizon 2 Income Portfolio		 MLC Pre Select Balanced Fund 	</a:t>
            </a:r>
          </a:p>
          <a:p>
            <a:pPr marL="0" indent="0">
              <a:spcAft>
                <a:spcPct val="0"/>
              </a:spcAft>
              <a:buNone/>
            </a:pPr>
            <a:r>
              <a:rPr lang="en-US" sz="1000" dirty="0"/>
              <a:t>MLC Horizon 2 Income Portfolio			MLC Wholesale Horizon 3 Conservative Growth Portfolio	 MLC Pre Select Growth Fund</a:t>
            </a:r>
          </a:p>
          <a:p>
            <a:pPr marL="0" indent="0">
              <a:spcAft>
                <a:spcPct val="0"/>
              </a:spcAft>
              <a:buNone/>
            </a:pPr>
            <a:r>
              <a:rPr lang="en-US" sz="1000" dirty="0"/>
              <a:t>MLC Horizon 3 Conservative Growth Portfolio		MLC Wholesale Horizon 4 Balanced Portfolio		</a:t>
            </a:r>
          </a:p>
          <a:p>
            <a:pPr marL="0" indent="0">
              <a:spcAft>
                <a:spcPct val="0"/>
              </a:spcAft>
              <a:buNone/>
            </a:pPr>
            <a:r>
              <a:rPr lang="en-US" sz="1000" dirty="0"/>
              <a:t>MLC Horizon 4 Balanced Portfolio 		MLC Wholesale Index Plus Conservative Growth Portfolio	</a:t>
            </a:r>
          </a:p>
          <a:p>
            <a:pPr marL="0" indent="0">
              <a:spcAft>
                <a:spcPct val="0"/>
              </a:spcAft>
              <a:buNone/>
            </a:pPr>
            <a:r>
              <a:rPr lang="en-AU" sz="1000" dirty="0"/>
              <a:t>MLC Index Plus Conservative Growth Portfolio</a:t>
            </a:r>
            <a:r>
              <a:rPr lang="en-US" sz="1000" dirty="0"/>
              <a:t>		</a:t>
            </a:r>
            <a:r>
              <a:rPr lang="en-AU" sz="1000" dirty="0"/>
              <a:t>MLC Wholesale Index Plus Balanced Portfolio</a:t>
            </a:r>
            <a:r>
              <a:rPr lang="en-US" sz="1000" dirty="0"/>
              <a:t>	</a:t>
            </a:r>
          </a:p>
          <a:p>
            <a:pPr marL="0" indent="0">
              <a:spcAft>
                <a:spcPct val="0"/>
              </a:spcAft>
              <a:buNone/>
            </a:pPr>
            <a:r>
              <a:rPr lang="en-AU" sz="1000" dirty="0"/>
              <a:t>MLC Index Plus Balanced Portfolio </a:t>
            </a:r>
            <a:r>
              <a:rPr lang="en-US" sz="1000" dirty="0"/>
              <a:t>	</a:t>
            </a:r>
            <a:r>
              <a:rPr lang="en-US" sz="1000"/>
              <a:t>	MLC </a:t>
            </a:r>
            <a:r>
              <a:rPr lang="en-US" sz="1000" dirty="0"/>
              <a:t>Wholesale Index Plus Growth Portfolio 	</a:t>
            </a:r>
          </a:p>
          <a:p>
            <a:pPr marL="0" indent="0">
              <a:spcAft>
                <a:spcPct val="0"/>
              </a:spcAft>
              <a:buNone/>
            </a:pPr>
            <a:r>
              <a:rPr lang="en-US" sz="1000" dirty="0"/>
              <a:t>MLC Index Plus Growth Portfolio 	</a:t>
            </a:r>
            <a:r>
              <a:rPr lang="en-AU" sz="1000" dirty="0"/>
              <a:t>	</a:t>
            </a:r>
            <a:r>
              <a:rPr lang="en-US" sz="1000" dirty="0"/>
              <a:t>	</a:t>
            </a:r>
          </a:p>
          <a:p>
            <a:pPr marL="0" indent="0">
              <a:spcAft>
                <a:spcPct val="0"/>
              </a:spcAft>
              <a:buNone/>
            </a:pPr>
            <a:r>
              <a:rPr lang="en-US" sz="1000" dirty="0"/>
              <a:t>							</a:t>
            </a:r>
          </a:p>
        </p:txBody>
      </p:sp>
      <p:sp>
        <p:nvSpPr>
          <p:cNvPr id="6" name="Footer Placeholder 1">
            <a:extLst>
              <a:ext uri="{FF2B5EF4-FFF2-40B4-BE49-F238E27FC236}">
                <a16:creationId xmlns:a16="http://schemas.microsoft.com/office/drawing/2014/main" id="{06E1DB6C-AAD2-4B5A-BAC7-5D57C1757DCB}"/>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fixed income strategy in MLC Horizon and Index Plus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316551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2B7333-6E47-4B05-ADD6-51B3BE40AD14}"/>
              </a:ext>
            </a:extLst>
          </p:cNvPr>
          <p:cNvSpPr/>
          <p:nvPr/>
        </p:nvSpPr>
        <p:spPr>
          <a:xfrm>
            <a:off x="753326" y="4827127"/>
            <a:ext cx="5199709" cy="977262"/>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6" name="TextBox 25">
            <a:extLst>
              <a:ext uri="{FF2B5EF4-FFF2-40B4-BE49-F238E27FC236}">
                <a16:creationId xmlns:a16="http://schemas.microsoft.com/office/drawing/2014/main" id="{7977703B-6F6F-4D5C-A8C1-4B4B938E2377}"/>
              </a:ext>
            </a:extLst>
          </p:cNvPr>
          <p:cNvSpPr txBox="1"/>
          <p:nvPr/>
        </p:nvSpPr>
        <p:spPr>
          <a:xfrm>
            <a:off x="753993" y="4482991"/>
            <a:ext cx="5199042" cy="356774"/>
          </a:xfrm>
          <a:prstGeom prst="rect">
            <a:avLst/>
          </a:prstGeom>
          <a:solidFill>
            <a:schemeClr val="tx1">
              <a:lumMod val="75000"/>
              <a:lumOff val="25000"/>
            </a:schemeClr>
          </a:solidFill>
        </p:spPr>
        <p:txBody>
          <a:bodyPr wrap="square" rtlCol="0" anchor="ctr">
            <a:noAutofit/>
          </a:bodyPr>
          <a:lstStyle/>
          <a:p>
            <a:r>
              <a:rPr lang="en-AU" sz="1600" b="1" dirty="0">
                <a:solidFill>
                  <a:schemeClr val="bg1"/>
                </a:solidFill>
              </a:rPr>
              <a:t>Client benefit</a:t>
            </a:r>
          </a:p>
        </p:txBody>
      </p:sp>
      <p:sp>
        <p:nvSpPr>
          <p:cNvPr id="23" name="Rectangle 22">
            <a:extLst>
              <a:ext uri="{FF2B5EF4-FFF2-40B4-BE49-F238E27FC236}">
                <a16:creationId xmlns:a16="http://schemas.microsoft.com/office/drawing/2014/main" id="{3C57E184-2422-4A20-9C8F-D5A18E70DD3A}"/>
              </a:ext>
            </a:extLst>
          </p:cNvPr>
          <p:cNvSpPr/>
          <p:nvPr/>
        </p:nvSpPr>
        <p:spPr>
          <a:xfrm>
            <a:off x="753327" y="1685670"/>
            <a:ext cx="5199709" cy="2607786"/>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p:txBody>
          <a:bodyPr/>
          <a:lstStyle/>
          <a:p>
            <a:fld id="{3EACEC80-2DA9-47D6-BF0A-26037FE2FE4F}" type="slidenum">
              <a:rPr lang="en-AU" smtClean="0"/>
              <a:pPr/>
              <a:t>3</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What’s changed and why?</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6" name="Rectangle 15">
            <a:extLst>
              <a:ext uri="{FF2B5EF4-FFF2-40B4-BE49-F238E27FC236}">
                <a16:creationId xmlns:a16="http://schemas.microsoft.com/office/drawing/2014/main" id="{471ABA16-FF8D-4759-A725-B2603DFB3853}"/>
              </a:ext>
            </a:extLst>
          </p:cNvPr>
          <p:cNvSpPr/>
          <p:nvPr/>
        </p:nvSpPr>
        <p:spPr>
          <a:xfrm>
            <a:off x="6184455" y="1664794"/>
            <a:ext cx="5293933" cy="4139595"/>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18" name="TextBox 17">
            <a:extLst>
              <a:ext uri="{FF2B5EF4-FFF2-40B4-BE49-F238E27FC236}">
                <a16:creationId xmlns:a16="http://schemas.microsoft.com/office/drawing/2014/main" id="{378F7303-B688-4245-B259-A9A8559FA674}"/>
              </a:ext>
            </a:extLst>
          </p:cNvPr>
          <p:cNvSpPr txBox="1"/>
          <p:nvPr/>
        </p:nvSpPr>
        <p:spPr>
          <a:xfrm>
            <a:off x="907373" y="1748018"/>
            <a:ext cx="4732264" cy="2754600"/>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Appointed </a:t>
            </a:r>
            <a:r>
              <a:rPr lang="en-AU" sz="1400" dirty="0" err="1"/>
              <a:t>Ardea</a:t>
            </a:r>
            <a:r>
              <a:rPr lang="en-AU" sz="1400" dirty="0"/>
              <a:t> Investment Management as a global absolute return manager, and removed BNP Paribas and Insight</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Funds affected are: </a:t>
            </a:r>
          </a:p>
          <a:p>
            <a:pPr marL="742950" lvl="1" indent="-285750">
              <a:spcBef>
                <a:spcPts val="300"/>
              </a:spcBef>
              <a:buClr>
                <a:schemeClr val="accent1">
                  <a:lumMod val="75000"/>
                </a:schemeClr>
              </a:buClr>
              <a:buFont typeface="Courier New" panose="02070309020205020404" pitchFamily="49" charset="0"/>
              <a:buChar char="o"/>
            </a:pPr>
            <a:r>
              <a:rPr lang="en-AU" sz="1400" dirty="0"/>
              <a:t>MLC Index Plus portfolios</a:t>
            </a:r>
          </a:p>
          <a:p>
            <a:pPr marL="742950" lvl="1" indent="-285750">
              <a:spcBef>
                <a:spcPts val="300"/>
              </a:spcBef>
              <a:buClr>
                <a:schemeClr val="accent1">
                  <a:lumMod val="75000"/>
                </a:schemeClr>
              </a:buClr>
              <a:buFont typeface="Courier New" panose="02070309020205020404" pitchFamily="49" charset="0"/>
              <a:buChar char="o"/>
            </a:pPr>
            <a:r>
              <a:rPr lang="en-AU" sz="1400" dirty="0"/>
              <a:t>MLC Horizon 1 to 4 portfolios, and</a:t>
            </a:r>
          </a:p>
          <a:p>
            <a:pPr marL="742950" lvl="1" indent="-285750">
              <a:spcBef>
                <a:spcPts val="300"/>
              </a:spcBef>
              <a:buClr>
                <a:schemeClr val="accent1">
                  <a:lumMod val="75000"/>
                </a:schemeClr>
              </a:buClr>
              <a:buFont typeface="Courier New" panose="02070309020205020404" pitchFamily="49" charset="0"/>
              <a:buChar char="o"/>
            </a:pPr>
            <a:r>
              <a:rPr lang="en-AU" sz="1400" dirty="0"/>
              <a:t>MLC Pre Select funds</a:t>
            </a:r>
          </a:p>
          <a:p>
            <a:pPr marL="285750" indent="-285750">
              <a:spcBef>
                <a:spcPts val="300"/>
              </a:spcBef>
              <a:buClr>
                <a:schemeClr val="accent1">
                  <a:lumMod val="75000"/>
                </a:schemeClr>
              </a:buClr>
              <a:buFont typeface="Arial" panose="020B0604020202020204" pitchFamily="34" charset="0"/>
              <a:buChar char="•"/>
            </a:pPr>
            <a:r>
              <a:rPr lang="en-AU" sz="1400" dirty="0"/>
              <a:t>There’s no impact on fees as a result of these changes</a:t>
            </a:r>
          </a:p>
          <a:p>
            <a:pPr>
              <a:spcBef>
                <a:spcPts val="300"/>
              </a:spcBef>
              <a:spcAft>
                <a:spcPts val="300"/>
              </a:spcAft>
              <a:buClr>
                <a:schemeClr val="accent2"/>
              </a:buClr>
            </a:pPr>
            <a:endParaRPr lang="en-AU" sz="800" b="1" dirty="0">
              <a:solidFill>
                <a:schemeClr val="accent2">
                  <a:lumMod val="75000"/>
                </a:schemeClr>
              </a:solidFill>
            </a:endParaRPr>
          </a:p>
          <a:p>
            <a:pPr marL="742950" lvl="1" indent="-285750">
              <a:spcBef>
                <a:spcPts val="300"/>
              </a:spcBef>
              <a:buClr>
                <a:schemeClr val="accent1">
                  <a:lumMod val="75000"/>
                </a:schemeClr>
              </a:buClr>
              <a:buFont typeface="Courier New" panose="02070309020205020404" pitchFamily="49" charset="0"/>
              <a:buChar char="o"/>
            </a:pPr>
            <a:endParaRPr lang="en-AU" sz="1400" dirty="0"/>
          </a:p>
        </p:txBody>
      </p:sp>
      <p:sp>
        <p:nvSpPr>
          <p:cNvPr id="19" name="TextBox 18">
            <a:extLst>
              <a:ext uri="{FF2B5EF4-FFF2-40B4-BE49-F238E27FC236}">
                <a16:creationId xmlns:a16="http://schemas.microsoft.com/office/drawing/2014/main" id="{DDB9BF49-CE20-4D2D-AED5-1761AB4AB7E9}"/>
              </a:ext>
            </a:extLst>
          </p:cNvPr>
          <p:cNvSpPr txBox="1"/>
          <p:nvPr/>
        </p:nvSpPr>
        <p:spPr>
          <a:xfrm>
            <a:off x="753994" y="1318795"/>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What’s changed?</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84455" y="1318795"/>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385778" y="1714265"/>
            <a:ext cx="4867810" cy="4355038"/>
          </a:xfrm>
          <a:prstGeom prst="rect">
            <a:avLst/>
          </a:prstGeom>
          <a:noFill/>
        </p:spPr>
        <p:txBody>
          <a:bodyPr wrap="square" rtlCol="0">
            <a:spAutoFit/>
          </a:bodyPr>
          <a:lstStyle/>
          <a:p>
            <a:pPr marL="285750" indent="-285750">
              <a:spcBef>
                <a:spcPts val="300"/>
              </a:spcBef>
              <a:spcAft>
                <a:spcPts val="300"/>
              </a:spcAft>
              <a:buClr>
                <a:schemeClr val="accent2"/>
              </a:buClr>
              <a:buFont typeface="Arial" panose="020B0604020202020204" pitchFamily="34" charset="0"/>
              <a:buChar char="•"/>
            </a:pPr>
            <a:r>
              <a:rPr lang="en-AU" sz="1400" dirty="0"/>
              <a:t>Global absolute returns is a medium risk, highly liquid, fixed income sector that aims to provide returns that are different from traditional fixed income sectors</a:t>
            </a:r>
          </a:p>
          <a:p>
            <a:pPr marL="285750" indent="-285750">
              <a:spcBef>
                <a:spcPts val="300"/>
              </a:spcBef>
              <a:spcAft>
                <a:spcPts val="300"/>
              </a:spcAft>
              <a:buClr>
                <a:schemeClr val="accent2"/>
              </a:buClr>
              <a:buFont typeface="Arial" panose="020B0604020202020204" pitchFamily="34" charset="0"/>
              <a:buChar char="•"/>
            </a:pPr>
            <a:r>
              <a:rPr lang="en-AU" sz="1400" dirty="0"/>
              <a:t>We have greater confidence in </a:t>
            </a:r>
            <a:r>
              <a:rPr lang="en-AU" sz="1400" dirty="0" err="1"/>
              <a:t>Ardea’s</a:t>
            </a:r>
            <a:r>
              <a:rPr lang="en-AU" sz="1400" dirty="0"/>
              <a:t> ability to </a:t>
            </a:r>
            <a:r>
              <a:rPr lang="en-AU" sz="1400" dirty="0">
                <a:solidFill>
                  <a:schemeClr val="accent2"/>
                </a:solidFill>
              </a:rPr>
              <a:t>consistently</a:t>
            </a:r>
            <a:r>
              <a:rPr lang="en-AU" sz="1400" dirty="0"/>
              <a:t> outperform the cash plus objective of our global absolute return bonds strategy</a:t>
            </a:r>
          </a:p>
          <a:p>
            <a:pPr marL="285750" indent="-285750">
              <a:spcBef>
                <a:spcPts val="300"/>
              </a:spcBef>
              <a:spcAft>
                <a:spcPts val="300"/>
              </a:spcAft>
              <a:buClr>
                <a:schemeClr val="accent2"/>
              </a:buClr>
              <a:buFont typeface="Arial" panose="020B0604020202020204" pitchFamily="34" charset="0"/>
              <a:buChar char="•"/>
            </a:pPr>
            <a:r>
              <a:rPr lang="en-AU" sz="1400" dirty="0"/>
              <a:t>BNP Paribas and Insight haven’t achieved the cash plus return objectives of their global absolute return bonds mandates, and we lack confidence in their future success</a:t>
            </a:r>
          </a:p>
          <a:p>
            <a:pPr marL="285750" indent="-285750">
              <a:spcBef>
                <a:spcPts val="300"/>
              </a:spcBef>
              <a:spcAft>
                <a:spcPts val="300"/>
              </a:spcAft>
              <a:buClr>
                <a:schemeClr val="accent2"/>
              </a:buClr>
              <a:buFont typeface="Arial" panose="020B0604020202020204" pitchFamily="34" charset="0"/>
              <a:buChar char="•"/>
            </a:pPr>
            <a:r>
              <a:rPr lang="en-AU" sz="1400" dirty="0" err="1"/>
              <a:t>Ardea</a:t>
            </a:r>
            <a:r>
              <a:rPr lang="en-AU" sz="1400" dirty="0"/>
              <a:t> has </a:t>
            </a:r>
            <a:r>
              <a:rPr lang="en-AU" sz="1400" dirty="0">
                <a:solidFill>
                  <a:schemeClr val="accent2"/>
                </a:solidFill>
              </a:rPr>
              <a:t>demonstrated ability at outperforming </a:t>
            </a:r>
            <a:r>
              <a:rPr lang="en-AU" sz="1400" dirty="0"/>
              <a:t>a cash plus objective</a:t>
            </a:r>
          </a:p>
          <a:p>
            <a:pPr marL="285750" indent="-285750">
              <a:spcBef>
                <a:spcPts val="300"/>
              </a:spcBef>
              <a:spcAft>
                <a:spcPts val="300"/>
              </a:spcAft>
              <a:buClr>
                <a:schemeClr val="accent2"/>
              </a:buClr>
              <a:buFont typeface="Arial" panose="020B0604020202020204" pitchFamily="34" charset="0"/>
              <a:buChar char="•"/>
            </a:pPr>
            <a:r>
              <a:rPr lang="en-AU" sz="1400" dirty="0"/>
              <a:t>We continue to have conviction in Insight’s global government bond mandate they’ve managed for us since 2018. Their concentration of bets in the global absolute return bonds strategy wasn’t consistent with our expectations or requirements for that mandate</a:t>
            </a:r>
          </a:p>
          <a:p>
            <a:pPr marL="742950" lvl="1" indent="-285750">
              <a:spcBef>
                <a:spcPts val="300"/>
              </a:spcBef>
              <a:spcAft>
                <a:spcPts val="300"/>
              </a:spcAft>
              <a:buClr>
                <a:schemeClr val="accent2"/>
              </a:buClr>
              <a:buFont typeface="Courier New" panose="02070309020205020404" pitchFamily="49" charset="0"/>
              <a:buChar char="o"/>
            </a:pPr>
            <a:endParaRPr lang="en-AU" sz="1400" dirty="0"/>
          </a:p>
        </p:txBody>
      </p:sp>
      <p:pic>
        <p:nvPicPr>
          <p:cNvPr id="22" name="Picture 21">
            <a:extLst>
              <a:ext uri="{FF2B5EF4-FFF2-40B4-BE49-F238E27FC236}">
                <a16:creationId xmlns:a16="http://schemas.microsoft.com/office/drawing/2014/main" id="{28CF0EE8-EF19-40B3-A598-E677C2439C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1489" y="5881440"/>
            <a:ext cx="721658" cy="702305"/>
          </a:xfrm>
          <a:prstGeom prst="rect">
            <a:avLst/>
          </a:prstGeom>
          <a:noFill/>
        </p:spPr>
      </p:pic>
      <p:sp>
        <p:nvSpPr>
          <p:cNvPr id="24" name="TextBox 23">
            <a:extLst>
              <a:ext uri="{FF2B5EF4-FFF2-40B4-BE49-F238E27FC236}">
                <a16:creationId xmlns:a16="http://schemas.microsoft.com/office/drawing/2014/main" id="{F0B25904-2847-4F4B-9763-FB0283D3ED25}"/>
              </a:ext>
            </a:extLst>
          </p:cNvPr>
          <p:cNvSpPr txBox="1"/>
          <p:nvPr/>
        </p:nvSpPr>
        <p:spPr>
          <a:xfrm>
            <a:off x="943564" y="4720918"/>
            <a:ext cx="4867810" cy="1231106"/>
          </a:xfrm>
          <a:prstGeom prst="rect">
            <a:avLst/>
          </a:prstGeom>
          <a:noFill/>
        </p:spPr>
        <p:txBody>
          <a:bodyPr wrap="square" rtlCol="0">
            <a:spAutoFit/>
          </a:bodyPr>
          <a:lstStyle/>
          <a:p>
            <a:pPr>
              <a:spcBef>
                <a:spcPts val="300"/>
              </a:spcBef>
              <a:spcAft>
                <a:spcPts val="300"/>
              </a:spcAft>
              <a:buClr>
                <a:schemeClr val="accent2"/>
              </a:buClr>
            </a:pPr>
            <a:endParaRPr lang="en-AU" sz="800" b="1" dirty="0">
              <a:solidFill>
                <a:schemeClr val="accent2">
                  <a:lumMod val="75000"/>
                </a:schemeClr>
              </a:solidFill>
            </a:endParaRPr>
          </a:p>
          <a:p>
            <a:pPr>
              <a:spcBef>
                <a:spcPts val="300"/>
              </a:spcBef>
              <a:spcAft>
                <a:spcPts val="300"/>
              </a:spcAft>
              <a:buClr>
                <a:schemeClr val="accent2"/>
              </a:buClr>
            </a:pPr>
            <a:r>
              <a:rPr lang="en-AU" sz="1400" dirty="0"/>
              <a:t>We believe the changes will provide clients with </a:t>
            </a:r>
            <a:r>
              <a:rPr lang="en-AU" sz="1400" dirty="0">
                <a:solidFill>
                  <a:schemeClr val="accent1">
                    <a:lumMod val="75000"/>
                  </a:schemeClr>
                </a:solidFill>
              </a:rPr>
              <a:t>more consistent outperformance</a:t>
            </a:r>
            <a:r>
              <a:rPr lang="en-AU" sz="1400" dirty="0"/>
              <a:t> potential, than the previous manager mix</a:t>
            </a:r>
          </a:p>
          <a:p>
            <a:pPr marL="742950" lvl="1" indent="-285750">
              <a:spcBef>
                <a:spcPts val="300"/>
              </a:spcBef>
              <a:buClr>
                <a:schemeClr val="accent1">
                  <a:lumMod val="75000"/>
                </a:schemeClr>
              </a:buClr>
              <a:buFont typeface="Courier New" panose="02070309020205020404" pitchFamily="49" charset="0"/>
              <a:buChar char="o"/>
            </a:pPr>
            <a:endParaRPr lang="en-AU" sz="1400" dirty="0"/>
          </a:p>
        </p:txBody>
      </p:sp>
      <p:sp>
        <p:nvSpPr>
          <p:cNvPr id="27" name="Footer Placeholder 1">
            <a:extLst>
              <a:ext uri="{FF2B5EF4-FFF2-40B4-BE49-F238E27FC236}">
                <a16:creationId xmlns:a16="http://schemas.microsoft.com/office/drawing/2014/main" id="{CDB44BBD-DD2D-4127-A1CD-454B9A96AAFE}"/>
              </a:ext>
            </a:extLst>
          </p:cNvPr>
          <p:cNvSpPr txBox="1">
            <a:spLocks/>
          </p:cNvSpPr>
          <p:nvPr/>
        </p:nvSpPr>
        <p:spPr>
          <a:xfrm>
            <a:off x="264430"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fixed income strategy in MLC Horizon and Index Plus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80813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1ABA16-FF8D-4759-A725-B2603DFB3853}"/>
              </a:ext>
            </a:extLst>
          </p:cNvPr>
          <p:cNvSpPr/>
          <p:nvPr/>
        </p:nvSpPr>
        <p:spPr>
          <a:xfrm>
            <a:off x="6187254" y="1480784"/>
            <a:ext cx="5293933" cy="5095197"/>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3" name="Rectangle 22">
            <a:extLst>
              <a:ext uri="{FF2B5EF4-FFF2-40B4-BE49-F238E27FC236}">
                <a16:creationId xmlns:a16="http://schemas.microsoft.com/office/drawing/2014/main" id="{3C57E184-2422-4A20-9C8F-D5A18E70DD3A}"/>
              </a:ext>
            </a:extLst>
          </p:cNvPr>
          <p:cNvSpPr/>
          <p:nvPr/>
        </p:nvSpPr>
        <p:spPr>
          <a:xfrm>
            <a:off x="749185" y="1501657"/>
            <a:ext cx="5199709" cy="5095197"/>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a:xfrm>
            <a:off x="11484712" y="6408686"/>
            <a:ext cx="257175" cy="191279"/>
          </a:xfrm>
        </p:spPr>
        <p:txBody>
          <a:bodyPr/>
          <a:lstStyle/>
          <a:p>
            <a:fld id="{3EACEC80-2DA9-47D6-BF0A-26037FE2FE4F}" type="slidenum">
              <a:rPr lang="en-AU" smtClean="0"/>
              <a:pPr/>
              <a:t>4</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Profile of </a:t>
            </a:r>
            <a:r>
              <a:rPr lang="en-AU" sz="2400" dirty="0" err="1"/>
              <a:t>Ardea</a:t>
            </a:r>
            <a:endParaRPr lang="en-AU" sz="2400" dirty="0"/>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27248" y="6182087"/>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8" name="TextBox 17">
            <a:extLst>
              <a:ext uri="{FF2B5EF4-FFF2-40B4-BE49-F238E27FC236}">
                <a16:creationId xmlns:a16="http://schemas.microsoft.com/office/drawing/2014/main" id="{378F7303-B688-4245-B259-A9A8559FA674}"/>
              </a:ext>
            </a:extLst>
          </p:cNvPr>
          <p:cNvSpPr txBox="1"/>
          <p:nvPr/>
        </p:nvSpPr>
        <p:spPr>
          <a:xfrm>
            <a:off x="836166" y="2585856"/>
            <a:ext cx="4945452" cy="2523768"/>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Majority of the business is owned by employees</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err="1"/>
              <a:t>Ardea</a:t>
            </a:r>
            <a:r>
              <a:rPr lang="en-AU" sz="1300" dirty="0"/>
              <a:t> uses a ‘relative value’ approach which specifically identifies whether a bond is mispriced relative to other related securities with similar risk characteristics and therefore has potential for its price to rise or fall</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The </a:t>
            </a:r>
            <a:r>
              <a:rPr lang="en-AU" sz="1300" dirty="0" err="1"/>
              <a:t>Ardea</a:t>
            </a:r>
            <a:r>
              <a:rPr lang="en-AU" sz="1300" dirty="0"/>
              <a:t> Pure Alpha strategy we’re investing in, has a track record of delivering returns exceeding cash. As these returns are independent of interest rate direction, </a:t>
            </a:r>
            <a:r>
              <a:rPr lang="en-AU" sz="1300" dirty="0" err="1"/>
              <a:t>Ardea</a:t>
            </a:r>
            <a:r>
              <a:rPr lang="en-AU" sz="1300" dirty="0"/>
              <a:t> is expected to maintain a level of outperformance in rising and falling markets irrespective of the level of the cash rate</a:t>
            </a:r>
          </a:p>
          <a:p>
            <a:pPr>
              <a:spcBef>
                <a:spcPts val="300"/>
              </a:spcBef>
              <a:spcAft>
                <a:spcPts val="300"/>
              </a:spcAft>
              <a:buClr>
                <a:schemeClr val="accent1">
                  <a:lumMod val="75000"/>
                </a:schemeClr>
              </a:buClr>
            </a:pPr>
            <a:endParaRPr lang="en-AU" sz="1300" dirty="0"/>
          </a:p>
        </p:txBody>
      </p:sp>
      <p:sp>
        <p:nvSpPr>
          <p:cNvPr id="19" name="TextBox 18">
            <a:extLst>
              <a:ext uri="{FF2B5EF4-FFF2-40B4-BE49-F238E27FC236}">
                <a16:creationId xmlns:a16="http://schemas.microsoft.com/office/drawing/2014/main" id="{DDB9BF49-CE20-4D2D-AED5-1761AB4AB7E9}"/>
              </a:ext>
            </a:extLst>
          </p:cNvPr>
          <p:cNvSpPr txBox="1"/>
          <p:nvPr/>
        </p:nvSpPr>
        <p:spPr>
          <a:xfrm>
            <a:off x="749852" y="1134784"/>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About </a:t>
            </a:r>
            <a:r>
              <a:rPr lang="en-AU" sz="1600" b="1" dirty="0" err="1">
                <a:solidFill>
                  <a:schemeClr val="bg1"/>
                </a:solidFill>
              </a:rPr>
              <a:t>Ardea</a:t>
            </a:r>
            <a:endParaRPr lang="en-AU" sz="1600" b="1" dirty="0">
              <a:solidFill>
                <a:schemeClr val="bg1"/>
              </a:solidFill>
            </a:endParaRPr>
          </a:p>
        </p:txBody>
      </p:sp>
      <p:sp>
        <p:nvSpPr>
          <p:cNvPr id="20" name="TextBox 19">
            <a:extLst>
              <a:ext uri="{FF2B5EF4-FFF2-40B4-BE49-F238E27FC236}">
                <a16:creationId xmlns:a16="http://schemas.microsoft.com/office/drawing/2014/main" id="{8CA776CB-7533-414A-9A23-F4486D32B1FC}"/>
              </a:ext>
            </a:extLst>
          </p:cNvPr>
          <p:cNvSpPr txBox="1"/>
          <p:nvPr/>
        </p:nvSpPr>
        <p:spPr>
          <a:xfrm>
            <a:off x="6187254" y="1134784"/>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 we’ve appointed </a:t>
            </a:r>
            <a:r>
              <a:rPr lang="en-AU" sz="1600" b="1" dirty="0" err="1">
                <a:solidFill>
                  <a:schemeClr val="bg1"/>
                </a:solidFill>
              </a:rPr>
              <a:t>Ardea</a:t>
            </a:r>
            <a:endParaRPr lang="en-AU" sz="1600" b="1" dirty="0">
              <a:solidFill>
                <a:schemeClr val="bg1"/>
              </a:solidFill>
            </a:endParaRPr>
          </a:p>
        </p:txBody>
      </p:sp>
      <p:sp>
        <p:nvSpPr>
          <p:cNvPr id="21" name="TextBox 20">
            <a:extLst>
              <a:ext uri="{FF2B5EF4-FFF2-40B4-BE49-F238E27FC236}">
                <a16:creationId xmlns:a16="http://schemas.microsoft.com/office/drawing/2014/main" id="{A9558379-23E7-456F-A582-4011E48C91B4}"/>
              </a:ext>
            </a:extLst>
          </p:cNvPr>
          <p:cNvSpPr txBox="1"/>
          <p:nvPr/>
        </p:nvSpPr>
        <p:spPr>
          <a:xfrm>
            <a:off x="6243109" y="1654049"/>
            <a:ext cx="5112726" cy="5401479"/>
          </a:xfrm>
          <a:prstGeom prst="rect">
            <a:avLst/>
          </a:prstGeom>
          <a:noFill/>
        </p:spPr>
        <p:txBody>
          <a:bodyPr wrap="square" rtlCol="0">
            <a:spAutoFit/>
          </a:bodyPr>
          <a:lstStyle>
            <a:defPPr>
              <a:defRPr lang="en-US"/>
            </a:defPPr>
            <a:lvl1pPr marL="285750" indent="-285750">
              <a:spcBef>
                <a:spcPts val="300"/>
              </a:spcBef>
              <a:spcAft>
                <a:spcPts val="300"/>
              </a:spcAft>
              <a:buClr>
                <a:schemeClr val="accent1">
                  <a:lumMod val="75000"/>
                </a:schemeClr>
              </a:buClr>
              <a:buFont typeface="Arial" panose="020B0604020202020204" pitchFamily="34" charset="0"/>
              <a:buChar char="•"/>
              <a:defRPr sz="1400"/>
            </a:lvl1pPr>
          </a:lstStyle>
          <a:p>
            <a:r>
              <a:rPr lang="en-AU" sz="1300" dirty="0"/>
              <a:t>A key attraction of the </a:t>
            </a:r>
            <a:r>
              <a:rPr lang="en-AU" sz="1300" dirty="0" err="1"/>
              <a:t>Ardea</a:t>
            </a:r>
            <a:r>
              <a:rPr lang="en-AU" sz="1300" dirty="0"/>
              <a:t> Pure Alpha strategy is the focus on ‘micro relative value strategies’ within developed market government bonds and associated interest rate derivatives. Where other micro relative value managers focus on pure arbitrage relationships such as 10 year bond futures vs 10 year government bonds, </a:t>
            </a:r>
            <a:r>
              <a:rPr lang="en-AU" sz="1300" dirty="0" err="1"/>
              <a:t>Ardea</a:t>
            </a:r>
            <a:r>
              <a:rPr lang="en-AU" sz="1300" dirty="0"/>
              <a:t> looks for pricing discrepancies just outside the underlying futures basket of bonds. So instead of targeting 10 year government bonds, </a:t>
            </a:r>
            <a:r>
              <a:rPr lang="en-AU" sz="1300" dirty="0" err="1"/>
              <a:t>Ardea</a:t>
            </a:r>
            <a:r>
              <a:rPr lang="en-AU" sz="1300" dirty="0"/>
              <a:t> may buy 9 and 11 year bonds while shorting the futures. Duration is neutral, they earn the interest rate carry, and wait for the futures prices to converge with the physical bonds. This allows them to target many market anomalies at once</a:t>
            </a:r>
          </a:p>
          <a:p>
            <a:r>
              <a:rPr lang="en-AU" sz="1300" dirty="0"/>
              <a:t>Another attractive feature is the focus on ‘risk balance’ and preserving the defensive characteristics usually desired from fixed income. This is achieved by using options (predominantly buying options), so the strategy is effectively always long volatility, and should perform well in ‘risk-off’ scenarios </a:t>
            </a:r>
          </a:p>
          <a:p>
            <a:r>
              <a:rPr lang="en-AU" sz="1300" dirty="0"/>
              <a:t>The strategy offers daily liquidity, is invested in highly liquid instruments (minimum of 75% held in mostly Australian government bonds), and has demonstrated the ability to stay liquid through the extreme illiquidity squeeze in Mar/Apr 2020 </a:t>
            </a:r>
          </a:p>
          <a:p>
            <a:r>
              <a:rPr lang="en-AU" sz="1300" dirty="0" err="1"/>
              <a:t>Ardea</a:t>
            </a:r>
            <a:r>
              <a:rPr lang="en-AU" sz="1300" dirty="0"/>
              <a:t> is a manager in the MLC Premium Model Portfolios. These portfolios invest in the </a:t>
            </a:r>
            <a:r>
              <a:rPr lang="en-AU" sz="1300" dirty="0" err="1"/>
              <a:t>Ardea</a:t>
            </a:r>
            <a:r>
              <a:rPr lang="en-AU" sz="1300" dirty="0"/>
              <a:t> Real Outcome Fund</a:t>
            </a:r>
          </a:p>
          <a:p>
            <a:pPr marL="628650" lvl="1" indent="-171450">
              <a:spcBef>
                <a:spcPts val="300"/>
              </a:spcBef>
              <a:spcAft>
                <a:spcPts val="300"/>
              </a:spcAft>
              <a:buClr>
                <a:schemeClr val="accent1"/>
              </a:buClr>
              <a:buSzPct val="130000"/>
              <a:buFont typeface="Arial" panose="020B0604020202020204" pitchFamily="34" charset="0"/>
              <a:buChar char="•"/>
            </a:pPr>
            <a:endParaRPr lang="en-AU" sz="1300" dirty="0"/>
          </a:p>
        </p:txBody>
      </p:sp>
      <p:sp>
        <p:nvSpPr>
          <p:cNvPr id="25" name="TextBox 24">
            <a:extLst>
              <a:ext uri="{FF2B5EF4-FFF2-40B4-BE49-F238E27FC236}">
                <a16:creationId xmlns:a16="http://schemas.microsoft.com/office/drawing/2014/main" id="{A2063C28-52AD-44C4-8D96-E6A813E67B79}"/>
              </a:ext>
            </a:extLst>
          </p:cNvPr>
          <p:cNvSpPr txBox="1"/>
          <p:nvPr/>
        </p:nvSpPr>
        <p:spPr>
          <a:xfrm>
            <a:off x="836166" y="1637735"/>
            <a:ext cx="2879989" cy="1246495"/>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Established in 2008 and based in Sydney</a:t>
            </a:r>
          </a:p>
          <a:p>
            <a:pPr marL="285750" indent="-285750">
              <a:spcBef>
                <a:spcPts val="300"/>
              </a:spcBef>
              <a:spcAft>
                <a:spcPts val="300"/>
              </a:spcAft>
              <a:buClr>
                <a:schemeClr val="accent1">
                  <a:lumMod val="75000"/>
                </a:schemeClr>
              </a:buClr>
              <a:buFont typeface="Arial" panose="020B0604020202020204" pitchFamily="34" charset="0"/>
              <a:buChar char="•"/>
            </a:pPr>
            <a:r>
              <a:rPr lang="en-AU" sz="1300" dirty="0"/>
              <a:t>Manages $19 billion (at 31 December 2020)</a:t>
            </a:r>
          </a:p>
          <a:p>
            <a:pPr marL="285750" indent="-285750">
              <a:spcBef>
                <a:spcPts val="300"/>
              </a:spcBef>
              <a:spcAft>
                <a:spcPts val="300"/>
              </a:spcAft>
              <a:buClr>
                <a:schemeClr val="accent1">
                  <a:lumMod val="75000"/>
                </a:schemeClr>
              </a:buClr>
              <a:buFont typeface="Arial" panose="020B0604020202020204" pitchFamily="34" charset="0"/>
              <a:buChar char="•"/>
            </a:pPr>
            <a:endParaRPr lang="en-AU" sz="1300" dirty="0"/>
          </a:p>
        </p:txBody>
      </p:sp>
      <p:sp>
        <p:nvSpPr>
          <p:cNvPr id="24" name="Footer Placeholder 1">
            <a:extLst>
              <a:ext uri="{FF2B5EF4-FFF2-40B4-BE49-F238E27FC236}">
                <a16:creationId xmlns:a16="http://schemas.microsoft.com/office/drawing/2014/main" id="{BDB1293E-3DDE-4E34-8885-F327D1EE94CD}"/>
              </a:ext>
            </a:extLst>
          </p:cNvPr>
          <p:cNvSpPr txBox="1">
            <a:spLocks/>
          </p:cNvSpPr>
          <p:nvPr/>
        </p:nvSpPr>
        <p:spPr>
          <a:xfrm>
            <a:off x="165420" y="6596854"/>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fixed income strategy in MLC Horizon and Index Plus</a:t>
            </a:r>
            <a:r>
              <a:rPr lang="en-AU" sz="800" dirty="0">
                <a:solidFill>
                  <a:prstClr val="black"/>
                </a:solidFill>
                <a:latin typeface="Arial" panose="020B0604020202020204"/>
              </a:rPr>
              <a:t>, for financial advisers</a:t>
            </a:r>
          </a:p>
        </p:txBody>
      </p:sp>
      <p:pic>
        <p:nvPicPr>
          <p:cNvPr id="26" name="Picture 25">
            <a:extLst>
              <a:ext uri="{FF2B5EF4-FFF2-40B4-BE49-F238E27FC236}">
                <a16:creationId xmlns:a16="http://schemas.microsoft.com/office/drawing/2014/main" id="{8F8024F2-6A5F-47AA-85A4-4DC1CD85B88F}"/>
              </a:ext>
            </a:extLst>
          </p:cNvPr>
          <p:cNvPicPr>
            <a:picLocks noChangeAspect="1"/>
          </p:cNvPicPr>
          <p:nvPr/>
        </p:nvPicPr>
        <p:blipFill>
          <a:blip r:embed="rId3"/>
          <a:stretch>
            <a:fillRect/>
          </a:stretch>
        </p:blipFill>
        <p:spPr>
          <a:xfrm>
            <a:off x="3824099" y="1630132"/>
            <a:ext cx="1836000" cy="819646"/>
          </a:xfrm>
          <a:prstGeom prst="rect">
            <a:avLst/>
          </a:prstGeom>
        </p:spPr>
      </p:pic>
      <p:sp>
        <p:nvSpPr>
          <p:cNvPr id="28" name="Content Placeholder 1">
            <a:extLst>
              <a:ext uri="{FF2B5EF4-FFF2-40B4-BE49-F238E27FC236}">
                <a16:creationId xmlns:a16="http://schemas.microsoft.com/office/drawing/2014/main" id="{5E3AFCCF-6AA3-4EC5-B8D0-58F8F71E7C35}"/>
              </a:ext>
            </a:extLst>
          </p:cNvPr>
          <p:cNvSpPr txBox="1">
            <a:spLocks/>
          </p:cNvSpPr>
          <p:nvPr/>
        </p:nvSpPr>
        <p:spPr>
          <a:xfrm>
            <a:off x="0" y="7239283"/>
            <a:ext cx="9900000" cy="4500563"/>
          </a:xfrm>
          <a:prstGeom prst="rect">
            <a:avLst/>
          </a:prstGeom>
        </p:spPr>
        <p:txBody>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54276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11227248" y="6182087"/>
            <a:ext cx="257175" cy="191279"/>
          </a:xfrm>
        </p:spPr>
        <p:txBody>
          <a:bodyPr/>
          <a:lstStyle/>
          <a:p>
            <a:fld id="{3EACEC80-2DA9-47D6-BF0A-26037FE2FE4F}" type="slidenum">
              <a:rPr lang="en-AU" smtClean="0"/>
              <a:pPr/>
              <a:t>5</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8432243"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How </a:t>
            </a:r>
            <a:r>
              <a:rPr lang="en-AU" sz="2400" dirty="0" err="1"/>
              <a:t>Ardea’s</a:t>
            </a:r>
            <a:r>
              <a:rPr lang="en-AU" sz="2400" dirty="0"/>
              <a:t> Real Outcome strategy compares to </a:t>
            </a:r>
            <a:r>
              <a:rPr lang="en-AU" sz="2400" dirty="0" err="1"/>
              <a:t>Ardea’s</a:t>
            </a:r>
            <a:r>
              <a:rPr lang="en-AU" sz="2400" dirty="0"/>
              <a:t> Pure Alpha strategy</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27248" y="6182087"/>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32" name="TextBox 31">
            <a:extLst>
              <a:ext uri="{FF2B5EF4-FFF2-40B4-BE49-F238E27FC236}">
                <a16:creationId xmlns:a16="http://schemas.microsoft.com/office/drawing/2014/main" id="{58B53583-94BD-4A98-9CA4-9FA67833A0CB}"/>
              </a:ext>
            </a:extLst>
          </p:cNvPr>
          <p:cNvSpPr txBox="1"/>
          <p:nvPr/>
        </p:nvSpPr>
        <p:spPr>
          <a:xfrm>
            <a:off x="730807" y="1490690"/>
            <a:ext cx="10363914" cy="1638910"/>
          </a:xfrm>
          <a:prstGeom prst="rect">
            <a:avLst/>
          </a:prstGeom>
          <a:solidFill>
            <a:schemeClr val="bg1"/>
          </a:solidFill>
        </p:spPr>
        <p:txBody>
          <a:bodyPr wrap="square" rtlCol="0">
            <a:spAutoFit/>
          </a:bodyPr>
          <a:lstStyle/>
          <a:p>
            <a:pPr marL="285750" indent="-285750">
              <a:buClr>
                <a:schemeClr val="accent1"/>
              </a:buClr>
              <a:buFont typeface="Arial" panose="020B0604020202020204" pitchFamily="34" charset="0"/>
              <a:buChar char="•"/>
            </a:pPr>
            <a:r>
              <a:rPr lang="en-AU" sz="1400" dirty="0" err="1"/>
              <a:t>Ardea’s</a:t>
            </a:r>
            <a:r>
              <a:rPr lang="en-AU" sz="1400" dirty="0"/>
              <a:t> Real Outcome (ARO) strategy, which we’ve used in the MLC Premium Model Portfolios (MLC Managed Account Strategies) since their inception, has a well-established track record through different market environments.  ARO has consistently met its cash plus return objective, within expected volatility ranges, since 2012 </a:t>
            </a:r>
          </a:p>
          <a:p>
            <a:pPr marL="285750" indent="-285750">
              <a:buClr>
                <a:schemeClr val="accent1"/>
              </a:buClr>
              <a:buFont typeface="Arial" panose="020B0604020202020204" pitchFamily="34" charset="0"/>
              <a:buChar char="•"/>
            </a:pPr>
            <a:r>
              <a:rPr lang="en-AU" sz="1400" dirty="0"/>
              <a:t>The </a:t>
            </a:r>
            <a:r>
              <a:rPr lang="en-AU" sz="1400" dirty="0" err="1"/>
              <a:t>Ardea</a:t>
            </a:r>
            <a:r>
              <a:rPr lang="en-AU" sz="1400" dirty="0"/>
              <a:t> Pure Alpha (APA) strategy, which we’re now using in MLC Horizon and Index Plus portfolios, is a higher return seeking and higher volatility version of the ARO strategy. APA was established in 2019 and has a more limited track record but has demonstrated consistency with ARO, as shown in the performance attribution charts (below) since APA’s inception </a:t>
            </a:r>
          </a:p>
          <a:p>
            <a:pPr marL="285750" indent="-285750">
              <a:spcBef>
                <a:spcPts val="300"/>
              </a:spcBef>
              <a:spcAft>
                <a:spcPts val="300"/>
              </a:spcAft>
              <a:buClr>
                <a:schemeClr val="accent1"/>
              </a:buClr>
              <a:buFont typeface="Arial" panose="020B0604020202020204" pitchFamily="34" charset="0"/>
              <a:buChar char="•"/>
            </a:pPr>
            <a:endParaRPr lang="en-AU" sz="1400" dirty="0"/>
          </a:p>
        </p:txBody>
      </p:sp>
      <p:sp>
        <p:nvSpPr>
          <p:cNvPr id="11" name="Footer Placeholder 1">
            <a:extLst>
              <a:ext uri="{FF2B5EF4-FFF2-40B4-BE49-F238E27FC236}">
                <a16:creationId xmlns:a16="http://schemas.microsoft.com/office/drawing/2014/main" id="{7EB699C8-842F-4688-B960-1B1BF311CDB7}"/>
              </a:ext>
            </a:extLst>
          </p:cNvPr>
          <p:cNvSpPr txBox="1">
            <a:spLocks/>
          </p:cNvSpPr>
          <p:nvPr/>
        </p:nvSpPr>
        <p:spPr>
          <a:xfrm>
            <a:off x="821467" y="6315258"/>
            <a:ext cx="10182593" cy="3975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Source: MLC Asset Management Services Limited. Returns are before the deduction of fees (as fees are not deducted at the manager level).</a:t>
            </a:r>
          </a:p>
        </p:txBody>
      </p:sp>
      <p:sp>
        <p:nvSpPr>
          <p:cNvPr id="12" name="Footer Placeholder 1">
            <a:extLst>
              <a:ext uri="{FF2B5EF4-FFF2-40B4-BE49-F238E27FC236}">
                <a16:creationId xmlns:a16="http://schemas.microsoft.com/office/drawing/2014/main" id="{FD22E6B3-99A2-41E6-BC19-D1134E2D75E5}"/>
              </a:ext>
            </a:extLst>
          </p:cNvPr>
          <p:cNvSpPr txBox="1">
            <a:spLocks/>
          </p:cNvSpPr>
          <p:nvPr/>
        </p:nvSpPr>
        <p:spPr>
          <a:xfrm>
            <a:off x="165420" y="6596854"/>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fixed income strategy in MLC Horizon and Index Plus</a:t>
            </a:r>
            <a:r>
              <a:rPr lang="en-AU" sz="800" dirty="0">
                <a:solidFill>
                  <a:prstClr val="black"/>
                </a:solidFill>
                <a:latin typeface="Arial" panose="020B0604020202020204"/>
              </a:rPr>
              <a:t>, for financial advisers</a:t>
            </a:r>
          </a:p>
        </p:txBody>
      </p:sp>
      <p:pic>
        <p:nvPicPr>
          <p:cNvPr id="3" name="Picture 2">
            <a:extLst>
              <a:ext uri="{FF2B5EF4-FFF2-40B4-BE49-F238E27FC236}">
                <a16:creationId xmlns:a16="http://schemas.microsoft.com/office/drawing/2014/main" id="{982BB525-8DA1-451C-9DFC-9EA9B22738FF}"/>
              </a:ext>
            </a:extLst>
          </p:cNvPr>
          <p:cNvPicPr>
            <a:picLocks noChangeAspect="1"/>
          </p:cNvPicPr>
          <p:nvPr/>
        </p:nvPicPr>
        <p:blipFill>
          <a:blip r:embed="rId3"/>
          <a:stretch>
            <a:fillRect/>
          </a:stretch>
        </p:blipFill>
        <p:spPr>
          <a:xfrm>
            <a:off x="878637" y="3145848"/>
            <a:ext cx="4987382" cy="3053499"/>
          </a:xfrm>
          <a:prstGeom prst="rect">
            <a:avLst/>
          </a:prstGeom>
        </p:spPr>
      </p:pic>
      <p:pic>
        <p:nvPicPr>
          <p:cNvPr id="6" name="Picture 5">
            <a:extLst>
              <a:ext uri="{FF2B5EF4-FFF2-40B4-BE49-F238E27FC236}">
                <a16:creationId xmlns:a16="http://schemas.microsoft.com/office/drawing/2014/main" id="{EEF2CD79-5B25-4578-915D-FA72A34C266B}"/>
              </a:ext>
            </a:extLst>
          </p:cNvPr>
          <p:cNvPicPr>
            <a:picLocks noChangeAspect="1"/>
          </p:cNvPicPr>
          <p:nvPr/>
        </p:nvPicPr>
        <p:blipFill>
          <a:blip r:embed="rId4"/>
          <a:stretch>
            <a:fillRect/>
          </a:stretch>
        </p:blipFill>
        <p:spPr>
          <a:xfrm>
            <a:off x="6149548" y="3234960"/>
            <a:ext cx="4740622" cy="3040369"/>
          </a:xfrm>
          <a:prstGeom prst="rect">
            <a:avLst/>
          </a:prstGeom>
        </p:spPr>
      </p:pic>
    </p:spTree>
    <p:extLst>
      <p:ext uri="{BB962C8B-B14F-4D97-AF65-F5344CB8AC3E}">
        <p14:creationId xmlns:p14="http://schemas.microsoft.com/office/powerpoint/2010/main" val="115350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0" y="1394558"/>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70344"/>
            <a:ext cx="8928463" cy="516637"/>
          </a:xfrm>
        </p:spPr>
        <p:txBody>
          <a:bodyPr/>
          <a:lstStyle/>
          <a:p>
            <a:r>
              <a:rPr lang="en-AU" sz="2400" dirty="0">
                <a:solidFill>
                  <a:schemeClr val="tx1"/>
                </a:solidFill>
                <a:latin typeface="Arial" charset="0"/>
                <a:cs typeface="Arial" charset="0"/>
              </a:rPr>
              <a:t>New strategic asset allocations</a:t>
            </a:r>
            <a:br>
              <a:rPr lang="en-AU" sz="2400" dirty="0">
                <a:solidFill>
                  <a:schemeClr val="tx1"/>
                </a:solidFill>
                <a:latin typeface="Arial" charset="0"/>
                <a:cs typeface="Arial" charset="0"/>
              </a:rPr>
            </a:br>
            <a:r>
              <a:rPr lang="en-AU" sz="1800" dirty="0">
                <a:solidFill>
                  <a:schemeClr val="accent1"/>
                </a:solidFill>
                <a:latin typeface="Arial" charset="0"/>
                <a:cs typeface="Arial" charset="0"/>
              </a:rPr>
              <a:t>MLC Wholesale</a:t>
            </a:r>
            <a:endParaRPr lang="en-AU" sz="2400" dirty="0">
              <a:solidFill>
                <a:schemeClr val="accent1"/>
              </a:solidFill>
            </a:endParaRPr>
          </a:p>
        </p:txBody>
      </p:sp>
      <p:sp>
        <p:nvSpPr>
          <p:cNvPr id="9" name="Rectangle 8">
            <a:extLst>
              <a:ext uri="{FF2B5EF4-FFF2-40B4-BE49-F238E27FC236}">
                <a16:creationId xmlns:a16="http://schemas.microsoft.com/office/drawing/2014/main" id="{B13A3B9D-6AA9-492A-A389-2BED4DA31B08}"/>
              </a:ext>
            </a:extLst>
          </p:cNvPr>
          <p:cNvSpPr/>
          <p:nvPr/>
        </p:nvSpPr>
        <p:spPr>
          <a:xfrm>
            <a:off x="694362" y="1445133"/>
            <a:ext cx="97846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D61396EA-A256-4FEA-9B55-7197D05C4838}"/>
              </a:ext>
            </a:extLst>
          </p:cNvPr>
          <p:cNvGraphicFramePr>
            <a:graphicFrameLocks noGrp="1"/>
          </p:cNvGraphicFramePr>
          <p:nvPr>
            <p:extLst>
              <p:ext uri="{D42A27DB-BD31-4B8C-83A1-F6EECF244321}">
                <p14:modId xmlns:p14="http://schemas.microsoft.com/office/powerpoint/2010/main" val="1235381180"/>
              </p:ext>
            </p:extLst>
          </p:nvPr>
        </p:nvGraphicFramePr>
        <p:xfrm>
          <a:off x="973589" y="1670685"/>
          <a:ext cx="10199774" cy="4572796"/>
        </p:xfrm>
        <a:graphic>
          <a:graphicData uri="http://schemas.openxmlformats.org/drawingml/2006/table">
            <a:tbl>
              <a:tblPr firstRow="1" bandRow="1">
                <a:tableStyleId>{7DF18680-E054-41AD-8BC1-D1AEF772440D}</a:tableStyleId>
              </a:tblPr>
              <a:tblGrid>
                <a:gridCol w="2646047">
                  <a:extLst>
                    <a:ext uri="{9D8B030D-6E8A-4147-A177-3AD203B41FA5}">
                      <a16:colId xmlns:a16="http://schemas.microsoft.com/office/drawing/2014/main" val="20000"/>
                    </a:ext>
                  </a:extLst>
                </a:gridCol>
                <a:gridCol w="521845">
                  <a:extLst>
                    <a:ext uri="{9D8B030D-6E8A-4147-A177-3AD203B41FA5}">
                      <a16:colId xmlns:a16="http://schemas.microsoft.com/office/drawing/2014/main" val="1338864386"/>
                    </a:ext>
                  </a:extLst>
                </a:gridCol>
                <a:gridCol w="540914">
                  <a:extLst>
                    <a:ext uri="{9D8B030D-6E8A-4147-A177-3AD203B41FA5}">
                      <a16:colId xmlns:a16="http://schemas.microsoft.com/office/drawing/2014/main" val="3436441573"/>
                    </a:ext>
                  </a:extLst>
                </a:gridCol>
                <a:gridCol w="540914">
                  <a:extLst>
                    <a:ext uri="{9D8B030D-6E8A-4147-A177-3AD203B41FA5}">
                      <a16:colId xmlns:a16="http://schemas.microsoft.com/office/drawing/2014/main" val="3149987986"/>
                    </a:ext>
                  </a:extLst>
                </a:gridCol>
                <a:gridCol w="540914">
                  <a:extLst>
                    <a:ext uri="{9D8B030D-6E8A-4147-A177-3AD203B41FA5}">
                      <a16:colId xmlns:a16="http://schemas.microsoft.com/office/drawing/2014/main" val="1288034890"/>
                    </a:ext>
                  </a:extLst>
                </a:gridCol>
                <a:gridCol w="540914">
                  <a:extLst>
                    <a:ext uri="{9D8B030D-6E8A-4147-A177-3AD203B41FA5}">
                      <a16:colId xmlns:a16="http://schemas.microsoft.com/office/drawing/2014/main" val="2676959586"/>
                    </a:ext>
                  </a:extLst>
                </a:gridCol>
                <a:gridCol w="540914">
                  <a:extLst>
                    <a:ext uri="{9D8B030D-6E8A-4147-A177-3AD203B41FA5}">
                      <a16:colId xmlns:a16="http://schemas.microsoft.com/office/drawing/2014/main" val="1546278891"/>
                    </a:ext>
                  </a:extLst>
                </a:gridCol>
                <a:gridCol w="540914">
                  <a:extLst>
                    <a:ext uri="{9D8B030D-6E8A-4147-A177-3AD203B41FA5}">
                      <a16:colId xmlns:a16="http://schemas.microsoft.com/office/drawing/2014/main" val="3942467060"/>
                    </a:ext>
                  </a:extLst>
                </a:gridCol>
                <a:gridCol w="540914">
                  <a:extLst>
                    <a:ext uri="{9D8B030D-6E8A-4147-A177-3AD203B41FA5}">
                      <a16:colId xmlns:a16="http://schemas.microsoft.com/office/drawing/2014/main" val="1025906056"/>
                    </a:ext>
                  </a:extLst>
                </a:gridCol>
                <a:gridCol w="540914">
                  <a:extLst>
                    <a:ext uri="{9D8B030D-6E8A-4147-A177-3AD203B41FA5}">
                      <a16:colId xmlns:a16="http://schemas.microsoft.com/office/drawing/2014/main" val="1495809895"/>
                    </a:ext>
                  </a:extLst>
                </a:gridCol>
                <a:gridCol w="540914">
                  <a:extLst>
                    <a:ext uri="{9D8B030D-6E8A-4147-A177-3AD203B41FA5}">
                      <a16:colId xmlns:a16="http://schemas.microsoft.com/office/drawing/2014/main" val="2363817232"/>
                    </a:ext>
                  </a:extLst>
                </a:gridCol>
                <a:gridCol w="540914">
                  <a:extLst>
                    <a:ext uri="{9D8B030D-6E8A-4147-A177-3AD203B41FA5}">
                      <a16:colId xmlns:a16="http://schemas.microsoft.com/office/drawing/2014/main" val="110398546"/>
                    </a:ext>
                  </a:extLst>
                </a:gridCol>
                <a:gridCol w="540914">
                  <a:extLst>
                    <a:ext uri="{9D8B030D-6E8A-4147-A177-3AD203B41FA5}">
                      <a16:colId xmlns:a16="http://schemas.microsoft.com/office/drawing/2014/main" val="2965793743"/>
                    </a:ext>
                  </a:extLst>
                </a:gridCol>
                <a:gridCol w="540914">
                  <a:extLst>
                    <a:ext uri="{9D8B030D-6E8A-4147-A177-3AD203B41FA5}">
                      <a16:colId xmlns:a16="http://schemas.microsoft.com/office/drawing/2014/main" val="3935022893"/>
                    </a:ext>
                  </a:extLst>
                </a:gridCol>
                <a:gridCol w="540914">
                  <a:extLst>
                    <a:ext uri="{9D8B030D-6E8A-4147-A177-3AD203B41FA5}">
                      <a16:colId xmlns:a16="http://schemas.microsoft.com/office/drawing/2014/main" val="3860140023"/>
                    </a:ext>
                  </a:extLst>
                </a:gridCol>
              </a:tblGrid>
              <a:tr h="728977">
                <a:tc>
                  <a:txBody>
                    <a:bodyPr/>
                    <a:lstStyle/>
                    <a:p>
                      <a:pPr marL="0"/>
                      <a:r>
                        <a:rPr kumimoji="0" lang="en-US" altLang="en-US" sz="1600" b="1" i="0" u="none" strike="noStrike" kern="1200" cap="none" normalizeH="0" baseline="0" dirty="0">
                          <a:ln>
                            <a:noFill/>
                          </a:ln>
                          <a:solidFill>
                            <a:srgbClr val="FFFFFF"/>
                          </a:solidFill>
                          <a:effectLst/>
                          <a:latin typeface="+mn-lt"/>
                          <a:ea typeface="ＭＳ Ｐゴシック" pitchFamily="-65" charset="-128"/>
                          <a:cs typeface="+mn-cs"/>
                        </a:rPr>
                        <a:t>Fixed income sectors</a:t>
                      </a:r>
                      <a:endParaRPr kumimoji="0" lang="en-AU" sz="1400" b="0" i="0" u="none" strike="noStrike" kern="1200" cap="none" normalizeH="0" baseline="0" dirty="0">
                        <a:ln>
                          <a:noFill/>
                        </a:ln>
                        <a:solidFill>
                          <a:srgbClr val="FFFFFF"/>
                        </a:solidFill>
                        <a:effectLst/>
                        <a:latin typeface="+mn-lt"/>
                        <a:ea typeface="ＭＳ Ｐゴシック" pitchFamily="-65" charset="-128"/>
                        <a:cs typeface="+mn-cs"/>
                      </a:endParaRPr>
                    </a:p>
                  </a:txBody>
                  <a:tcPr marL="121944" marR="121944"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1</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2</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3</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4</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Index Plus Cons </a:t>
                      </a:r>
                      <a:r>
                        <a:rPr kumimoji="0" lang="en-AU" sz="1400" b="0" i="0" u="none" strike="noStrike" kern="1200" cap="none" normalizeH="0" baseline="0" dirty="0" err="1">
                          <a:ln>
                            <a:noFill/>
                          </a:ln>
                          <a:solidFill>
                            <a:srgbClr val="FFFFFF"/>
                          </a:solidFill>
                          <a:effectLst/>
                          <a:latin typeface="+mn-lt"/>
                          <a:ea typeface="ＭＳ Ｐゴシック" pitchFamily="-65" charset="-128"/>
                          <a:cs typeface="+mn-cs"/>
                        </a:rPr>
                        <a:t>Gwth</a:t>
                      </a:r>
                      <a:endParaRPr kumimoji="0" lang="en-AU" sz="1400" b="0" i="0" u="none" strike="noStrike" kern="1200" cap="none" normalizeH="0" baseline="0" dirty="0">
                        <a:ln>
                          <a:noFill/>
                        </a:ln>
                        <a:solidFill>
                          <a:srgbClr val="FFFFFF"/>
                        </a:solidFill>
                        <a:effectLst/>
                        <a:latin typeface="+mn-lt"/>
                        <a:ea typeface="ＭＳ Ｐゴシック" pitchFamily="-65" charset="-128"/>
                        <a:cs typeface="+mn-cs"/>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Index Plus Balanced  </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Index Plus Growth </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extLst>
                  <a:ext uri="{0D108BD9-81ED-4DB2-BD59-A6C34878D82A}">
                    <a16:rowId xmlns:a16="http://schemas.microsoft.com/office/drawing/2014/main" val="10000"/>
                  </a:ext>
                </a:extLst>
              </a:tr>
              <a:tr h="395661">
                <a:tc>
                  <a:txBody>
                    <a:bodyPr/>
                    <a:lstStyle/>
                    <a:p>
                      <a:pPr algn="l" rtl="0" fontAlgn="b"/>
                      <a:endParaRPr lang="en-AU" sz="950" b="1" kern="1200" dirty="0">
                        <a:solidFill>
                          <a:schemeClr val="bg1"/>
                        </a:solidFill>
                        <a:latin typeface="+mn-lt"/>
                        <a:ea typeface="+mn-ea"/>
                        <a:cs typeface="Arial"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b"/>
                      <a:r>
                        <a:rPr lang="en-AU" sz="950" b="0" kern="1200" dirty="0">
                          <a:solidFill>
                            <a:schemeClr val="bg1"/>
                          </a:solidFill>
                          <a:latin typeface="+mn-lt"/>
                          <a:ea typeface="+mn-ea"/>
                          <a:cs typeface="Arial" pitchFamily="34" charset="0"/>
                        </a:rPr>
                        <a:t>Updated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(Change)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Updated</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Updated</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950" b="0" kern="1200" dirty="0">
                          <a:solidFill>
                            <a:schemeClr val="bg1"/>
                          </a:solidFill>
                          <a:latin typeface="+mn-lt"/>
                          <a:ea typeface="+mn-ea"/>
                          <a:cs typeface="Arial" pitchFamily="34" charset="0"/>
                        </a:rPr>
                        <a:t>(Change)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3405031856"/>
                  </a:ext>
                </a:extLst>
              </a:tr>
              <a:tr h="246297">
                <a:tc>
                  <a:txBody>
                    <a:bodyPr/>
                    <a:lstStyle/>
                    <a:p>
                      <a:pPr algn="l" rtl="0" fontAlgn="b"/>
                      <a:r>
                        <a:rPr lang="en-AU" sz="1100" b="1" kern="1200" dirty="0">
                          <a:solidFill>
                            <a:schemeClr val="tx1"/>
                          </a:solidFill>
                          <a:latin typeface="+mn-lt"/>
                          <a:ea typeface="+mn-ea"/>
                          <a:cs typeface="Arial" pitchFamily="34" charset="0"/>
                        </a:rPr>
                        <a:t>Global absolute return bonds</a:t>
                      </a: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2.8%</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0.2%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1.1%</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0.3%</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0.2%</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615780039"/>
                  </a:ext>
                </a:extLst>
              </a:tr>
              <a:tr h="246297">
                <a:tc>
                  <a:txBody>
                    <a:bodyPr/>
                    <a:lstStyle/>
                    <a:p>
                      <a:pPr algn="l" rtl="0" fontAlgn="b"/>
                      <a:r>
                        <a:rPr lang="en-AU" sz="1000" b="0" kern="1200" dirty="0">
                          <a:solidFill>
                            <a:schemeClr val="tx1"/>
                          </a:solidFill>
                          <a:latin typeface="+mn-lt"/>
                          <a:ea typeface="+mn-ea"/>
                          <a:cs typeface="Arial" pitchFamily="34" charset="0"/>
                        </a:rPr>
                        <a:t>    - BNP</a:t>
                      </a: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2"/>
                          </a:solidFill>
                          <a:latin typeface="+mn-lt"/>
                          <a:ea typeface="+mn-ea"/>
                          <a:cs typeface="Arial" pitchFamily="34" charset="0"/>
                        </a:rPr>
                        <a:t>(-1.5%</a:t>
                      </a:r>
                      <a:r>
                        <a:rPr kumimoji="0" lang="en-AU" sz="1000" b="0" i="0" u="none" strike="noStrike" kern="1200" cap="none" spc="0" normalizeH="0" baseline="0" dirty="0">
                          <a:ln>
                            <a:noFill/>
                          </a:ln>
                          <a:solidFill>
                            <a:schemeClr val="accent2"/>
                          </a:solidFill>
                          <a:effectLst/>
                          <a:uLnTx/>
                          <a:uFillTx/>
                          <a:latin typeface="Arial" panose="020B0604020202020204"/>
                          <a:ea typeface="+mn-ea"/>
                          <a:cs typeface="Arial" pitchFamily="34" charset="0"/>
                        </a:rPr>
                        <a:t>)</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2"/>
                          </a:solidFill>
                          <a:latin typeface="+mn-lt"/>
                          <a:ea typeface="+mn-ea"/>
                          <a:cs typeface="Arial" pitchFamily="34" charset="0"/>
                        </a:rPr>
                        <a:t>(-0.8%</a:t>
                      </a:r>
                      <a:r>
                        <a:rPr kumimoji="0" lang="en-AU" sz="1000" b="0" i="0" u="none" strike="noStrike" kern="1200" cap="none" spc="0" normalizeH="0" baseline="0" dirty="0">
                          <a:ln>
                            <a:noFill/>
                          </a:ln>
                          <a:solidFill>
                            <a:schemeClr val="accent2"/>
                          </a:solidFill>
                          <a:effectLst/>
                          <a:uLnTx/>
                          <a:uFillTx/>
                          <a:latin typeface="Arial" panose="020B0604020202020204"/>
                          <a:ea typeface="+mn-ea"/>
                          <a:cs typeface="Arial" pitchFamily="34" charset="0"/>
                        </a:rPr>
                        <a:t>)</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chemeClr val="accent2"/>
                          </a:solidFill>
                          <a:effectLst/>
                          <a:uLnTx/>
                          <a:uFillTx/>
                          <a:latin typeface="Arial" panose="020B0604020202020204"/>
                          <a:ea typeface="+mn-ea"/>
                          <a:cs typeface="Arial" pitchFamily="34" charset="0"/>
                        </a:rPr>
                        <a:t>(-0.6%)</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2"/>
                          </a:solidFill>
                          <a:latin typeface="+mn-lt"/>
                          <a:ea typeface="+mn-ea"/>
                          <a:cs typeface="Arial" pitchFamily="34" charset="0"/>
                        </a:rPr>
                        <a:t>(-0.1%</a:t>
                      </a:r>
                      <a:r>
                        <a:rPr kumimoji="0" lang="en-AU" sz="10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2"/>
                          </a:solidFill>
                          <a:latin typeface="+mn-lt"/>
                          <a:ea typeface="+mn-ea"/>
                          <a:cs typeface="Arial" pitchFamily="34" charset="0"/>
                        </a:rPr>
                        <a:t>(-0.6%</a:t>
                      </a:r>
                      <a:r>
                        <a:rPr kumimoji="0" lang="en-AU" sz="10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2"/>
                          </a:solidFill>
                          <a:latin typeface="+mn-lt"/>
                          <a:ea typeface="+mn-ea"/>
                          <a:cs typeface="Arial" pitchFamily="34" charset="0"/>
                        </a:rPr>
                        <a:t>(-0.2%</a:t>
                      </a:r>
                      <a:r>
                        <a:rPr kumimoji="0" lang="en-AU" sz="10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2"/>
                          </a:solidFill>
                          <a:latin typeface="+mn-lt"/>
                          <a:ea typeface="+mn-ea"/>
                          <a:cs typeface="Arial" pitchFamily="34" charset="0"/>
                        </a:rPr>
                        <a:t>(-0.1%</a:t>
                      </a:r>
                      <a:r>
                        <a:rPr kumimoji="0" lang="en-AU" sz="10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086427301"/>
                  </a:ext>
                </a:extLst>
              </a:tr>
              <a:tr h="246297">
                <a:tc>
                  <a:txBody>
                    <a:bodyPr/>
                    <a:lstStyle/>
                    <a:p>
                      <a:pPr algn="l" rtl="0" fontAlgn="b"/>
                      <a:r>
                        <a:rPr lang="en-AU" sz="1000" b="0" kern="1200" dirty="0">
                          <a:solidFill>
                            <a:schemeClr val="tx1"/>
                          </a:solidFill>
                          <a:latin typeface="+mn-lt"/>
                          <a:ea typeface="+mn-ea"/>
                          <a:cs typeface="Arial" pitchFamily="34" charset="0"/>
                        </a:rPr>
                        <a:t>    - Insight</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2"/>
                          </a:solidFill>
                          <a:latin typeface="+mn-lt"/>
                          <a:ea typeface="+mn-ea"/>
                          <a:cs typeface="Arial" pitchFamily="34" charset="0"/>
                        </a:rPr>
                        <a:t>(-1.3%</a:t>
                      </a:r>
                      <a:r>
                        <a:rPr kumimoji="0" lang="en-AU" sz="10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2"/>
                          </a:solidFill>
                          <a:latin typeface="+mn-lt"/>
                          <a:ea typeface="+mn-ea"/>
                          <a:cs typeface="Arial" pitchFamily="34" charset="0"/>
                        </a:rPr>
                        <a:t>(-0.7%</a:t>
                      </a:r>
                      <a:r>
                        <a:rPr kumimoji="0" lang="en-AU" sz="10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2"/>
                          </a:solidFill>
                          <a:latin typeface="+mn-lt"/>
                          <a:ea typeface="+mn-ea"/>
                          <a:cs typeface="Arial" pitchFamily="34" charset="0"/>
                        </a:rPr>
                        <a:t>(-0.4%</a:t>
                      </a:r>
                      <a:r>
                        <a:rPr kumimoji="0" lang="en-AU" sz="10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chemeClr val="accent2"/>
                          </a:solidFill>
                          <a:effectLst/>
                          <a:uLnTx/>
                          <a:uFillTx/>
                          <a:latin typeface="+mn-lt"/>
                          <a:ea typeface="+mn-ea"/>
                          <a:cs typeface="Arial" pitchFamily="34" charset="0"/>
                        </a:rPr>
                        <a:t>(-0.1%)</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chemeClr val="accent2"/>
                          </a:solidFill>
                          <a:effectLst/>
                          <a:uLnTx/>
                          <a:uFillTx/>
                          <a:latin typeface="+mn-lt"/>
                          <a:ea typeface="+mn-ea"/>
                          <a:cs typeface="Arial" pitchFamily="34" charset="0"/>
                        </a:rPr>
                        <a:t>(-0.5%)</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2"/>
                          </a:solidFill>
                          <a:latin typeface="+mn-lt"/>
                          <a:ea typeface="+mn-ea"/>
                          <a:cs typeface="Arial" pitchFamily="34" charset="0"/>
                        </a:rPr>
                        <a:t>(-0.1%</a:t>
                      </a:r>
                      <a:r>
                        <a:rPr kumimoji="0" lang="en-AU" sz="10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b"/>
                      <a:endParaRPr lang="en-AU" sz="1000"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2"/>
                          </a:solidFill>
                          <a:latin typeface="+mn-lt"/>
                          <a:ea typeface="+mn-ea"/>
                          <a:cs typeface="Arial" pitchFamily="34" charset="0"/>
                        </a:rPr>
                        <a:t>(-0.1%</a:t>
                      </a:r>
                      <a:r>
                        <a:rPr kumimoji="0" lang="en-AU" sz="10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235426040"/>
                  </a:ext>
                </a:extLst>
              </a:tr>
              <a:tr h="246297">
                <a:tc>
                  <a:txBody>
                    <a:bodyPr/>
                    <a:lstStyle/>
                    <a:p>
                      <a:pPr algn="l" rtl="0" fontAlgn="b"/>
                      <a:r>
                        <a:rPr lang="en-AU" sz="1000" b="0" kern="1200" dirty="0">
                          <a:solidFill>
                            <a:schemeClr val="tx1"/>
                          </a:solidFill>
                          <a:latin typeface="+mn-lt"/>
                          <a:ea typeface="+mn-ea"/>
                          <a:cs typeface="Arial" pitchFamily="34" charset="0"/>
                        </a:rPr>
                        <a:t>    - </a:t>
                      </a:r>
                      <a:r>
                        <a:rPr lang="en-AU" sz="1000" b="0" kern="1200" dirty="0" err="1">
                          <a:solidFill>
                            <a:schemeClr val="tx1"/>
                          </a:solidFill>
                          <a:latin typeface="+mn-lt"/>
                          <a:ea typeface="+mn-ea"/>
                          <a:cs typeface="Arial" pitchFamily="34" charset="0"/>
                        </a:rPr>
                        <a:t>Ardea</a:t>
                      </a:r>
                      <a:endParaRPr lang="en-AU" sz="1000" b="0"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000" kern="1200" dirty="0">
                          <a:solidFill>
                            <a:schemeClr val="tx1"/>
                          </a:solidFill>
                          <a:latin typeface="+mn-lt"/>
                          <a:ea typeface="+mn-ea"/>
                          <a:cs typeface="Arial" pitchFamily="34" charset="0"/>
                        </a:rPr>
                        <a:t>2.8%</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6"/>
                          </a:solidFill>
                          <a:latin typeface="+mn-lt"/>
                          <a:ea typeface="+mn-ea"/>
                          <a:cs typeface="Arial" pitchFamily="34" charset="0"/>
                        </a:rPr>
                        <a:t>(+2.8%)</a:t>
                      </a:r>
                    </a:p>
                  </a:txBody>
                  <a:tcPr marL="9525" marR="9525" marT="9525" marB="0" anchor="ctr">
                    <a:solidFill>
                      <a:schemeClr val="bg1"/>
                    </a:solidFill>
                  </a:tcPr>
                </a:tc>
                <a:tc>
                  <a:txBody>
                    <a:bodyPr/>
                    <a:lstStyle/>
                    <a:p>
                      <a:pPr algn="ctr" rtl="0" fontAlgn="b"/>
                      <a:r>
                        <a:rPr lang="en-AU" sz="1000" kern="1200" dirty="0">
                          <a:solidFill>
                            <a:schemeClr val="tx1"/>
                          </a:solidFill>
                          <a:latin typeface="+mn-lt"/>
                          <a:ea typeface="+mn-ea"/>
                          <a:cs typeface="Arial" pitchFamily="34" charset="0"/>
                        </a:rPr>
                        <a:t>1.5%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6"/>
                          </a:solidFill>
                          <a:latin typeface="+mn-lt"/>
                          <a:ea typeface="+mn-ea"/>
                          <a:cs typeface="Arial" pitchFamily="34" charset="0"/>
                        </a:rPr>
                        <a:t>(+1.5%)</a:t>
                      </a:r>
                    </a:p>
                  </a:txBody>
                  <a:tcPr marL="9525" marR="9525" marT="9525" marB="0" anchor="ctr">
                    <a:solidFill>
                      <a:schemeClr val="bg1"/>
                    </a:solidFill>
                  </a:tcPr>
                </a:tc>
                <a:tc>
                  <a:txBody>
                    <a:bodyPr/>
                    <a:lstStyle/>
                    <a:p>
                      <a:pPr algn="ctr" rtl="0" fontAlgn="b"/>
                      <a:r>
                        <a:rPr lang="en-AU" sz="1000" kern="1200" dirty="0">
                          <a:solidFill>
                            <a:schemeClr val="tx1"/>
                          </a:solidFill>
                          <a:latin typeface="+mn-lt"/>
                          <a:ea typeface="+mn-ea"/>
                          <a:cs typeface="Arial" pitchFamily="34" charset="0"/>
                        </a:rPr>
                        <a:t>1.0%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6"/>
                          </a:solidFill>
                          <a:latin typeface="+mn-lt"/>
                          <a:ea typeface="+mn-ea"/>
                          <a:cs typeface="Arial" pitchFamily="34" charset="0"/>
                        </a:rPr>
                        <a:t>(+1.0%)</a:t>
                      </a:r>
                    </a:p>
                  </a:txBody>
                  <a:tcPr marL="9525" marR="9525" marT="9525" marB="0" anchor="ctr">
                    <a:solidFill>
                      <a:schemeClr val="bg1"/>
                    </a:solidFill>
                  </a:tcPr>
                </a:tc>
                <a:tc>
                  <a:txBody>
                    <a:bodyPr/>
                    <a:lstStyle/>
                    <a:p>
                      <a:pPr algn="ctr" rtl="0" fontAlgn="b"/>
                      <a:r>
                        <a:rPr lang="en-AU" sz="1000" kern="1200" dirty="0">
                          <a:solidFill>
                            <a:schemeClr val="tx1"/>
                          </a:solidFill>
                          <a:latin typeface="+mn-lt"/>
                          <a:ea typeface="+mn-ea"/>
                          <a:cs typeface="Arial" pitchFamily="34" charset="0"/>
                        </a:rPr>
                        <a:t>0.2%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6"/>
                          </a:solidFill>
                          <a:latin typeface="+mn-lt"/>
                          <a:ea typeface="+mn-ea"/>
                          <a:cs typeface="Arial" pitchFamily="34" charset="0"/>
                        </a:rPr>
                        <a:t>(+0.2%)</a:t>
                      </a:r>
                    </a:p>
                  </a:txBody>
                  <a:tcPr marL="9525" marR="9525" marT="9525" marB="0" anchor="ctr">
                    <a:solidFill>
                      <a:schemeClr val="bg1"/>
                    </a:solidFill>
                  </a:tcPr>
                </a:tc>
                <a:tc>
                  <a:txBody>
                    <a:bodyPr/>
                    <a:lstStyle/>
                    <a:p>
                      <a:pPr algn="ctr" rtl="0" fontAlgn="b"/>
                      <a:r>
                        <a:rPr lang="en-AU" sz="1000" kern="1200" dirty="0">
                          <a:solidFill>
                            <a:schemeClr val="tx1"/>
                          </a:solidFill>
                          <a:latin typeface="+mn-lt"/>
                          <a:ea typeface="+mn-ea"/>
                          <a:cs typeface="Arial" pitchFamily="34" charset="0"/>
                        </a:rPr>
                        <a:t>1.1%</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6"/>
                          </a:solidFill>
                          <a:latin typeface="+mn-lt"/>
                          <a:ea typeface="+mn-ea"/>
                          <a:cs typeface="Arial" pitchFamily="34" charset="0"/>
                        </a:rPr>
                        <a:t>(+1.1%)</a:t>
                      </a:r>
                    </a:p>
                  </a:txBody>
                  <a:tcPr marL="9525" marR="9525" marT="9525" marB="0" anchor="ctr">
                    <a:solidFill>
                      <a:schemeClr val="bg1"/>
                    </a:solidFill>
                  </a:tcPr>
                </a:tc>
                <a:tc>
                  <a:txBody>
                    <a:bodyPr/>
                    <a:lstStyle/>
                    <a:p>
                      <a:pPr algn="ctr" rtl="0" fontAlgn="b"/>
                      <a:r>
                        <a:rPr lang="en-AU" sz="1000" kern="1200" dirty="0">
                          <a:solidFill>
                            <a:schemeClr val="tx1"/>
                          </a:solidFill>
                          <a:latin typeface="+mn-lt"/>
                          <a:ea typeface="+mn-ea"/>
                          <a:cs typeface="Arial" pitchFamily="34" charset="0"/>
                        </a:rPr>
                        <a:t>0.3%</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6"/>
                          </a:solidFill>
                          <a:latin typeface="+mn-lt"/>
                          <a:ea typeface="+mn-ea"/>
                          <a:cs typeface="Arial" pitchFamily="34" charset="0"/>
                        </a:rPr>
                        <a:t>(+0.3%)</a:t>
                      </a:r>
                    </a:p>
                  </a:txBody>
                  <a:tcPr marL="9525" marR="9525" marT="9525" marB="0" anchor="ctr">
                    <a:solidFill>
                      <a:schemeClr val="bg1"/>
                    </a:solidFill>
                  </a:tcPr>
                </a:tc>
                <a:tc>
                  <a:txBody>
                    <a:bodyPr/>
                    <a:lstStyle/>
                    <a:p>
                      <a:pPr algn="ctr" rtl="0" fontAlgn="b"/>
                      <a:r>
                        <a:rPr lang="en-AU" sz="1000" kern="1200" dirty="0">
                          <a:solidFill>
                            <a:schemeClr val="tx1"/>
                          </a:solidFill>
                          <a:latin typeface="+mn-lt"/>
                          <a:ea typeface="+mn-ea"/>
                          <a:cs typeface="Arial" pitchFamily="34" charset="0"/>
                        </a:rPr>
                        <a:t>0.2%</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000" b="0" kern="1200" dirty="0">
                          <a:solidFill>
                            <a:schemeClr val="accent6"/>
                          </a:solidFill>
                          <a:latin typeface="+mn-lt"/>
                          <a:ea typeface="+mn-ea"/>
                          <a:cs typeface="Arial" pitchFamily="34" charset="0"/>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246297">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Global government bonds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4.4%</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2.9%</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2.2%</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1.2%</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2.6%</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0.6%</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269660241"/>
                  </a:ext>
                </a:extLst>
              </a:tr>
              <a:tr h="246297">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Global credit</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14.8%</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dirty="0">
                        <a:solidFill>
                          <a:schemeClr val="accent2"/>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9.0%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dirty="0">
                        <a:solidFill>
                          <a:schemeClr val="accent2"/>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6.8%</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2.8%</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7.7%</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3.8%</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1.7%</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accent6"/>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2334032034"/>
                  </a:ext>
                </a:extLst>
              </a:tr>
              <a:tr h="246297">
                <a:tc>
                  <a:txBody>
                    <a:bodyPr/>
                    <a:lstStyle/>
                    <a:p>
                      <a:pPr lvl="0"/>
                      <a:r>
                        <a:rPr lang="en-AU" sz="1100" b="1" kern="1200" dirty="0">
                          <a:solidFill>
                            <a:schemeClr val="tx1"/>
                          </a:solidFill>
                          <a:latin typeface="+mn-lt"/>
                          <a:ea typeface="+mn-ea"/>
                          <a:cs typeface="Arial" pitchFamily="34" charset="0"/>
                        </a:rPr>
                        <a:t>Global multi-sector bonds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1.7%</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2.0%</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2.7%</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2.6%</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3.0%</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1.2%</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070665671"/>
                  </a:ext>
                </a:extLst>
              </a:tr>
              <a:tr h="246297">
                <a:tc>
                  <a:txBody>
                    <a:bodyPr/>
                    <a:lstStyle/>
                    <a:p>
                      <a:pPr lvl="0"/>
                      <a:r>
                        <a:rPr lang="en-AU" sz="1100" b="1" kern="1200" dirty="0">
                          <a:solidFill>
                            <a:schemeClr val="tx1"/>
                          </a:solidFill>
                          <a:latin typeface="+mn-lt"/>
                          <a:ea typeface="+mn-ea"/>
                          <a:cs typeface="Arial" pitchFamily="34" charset="0"/>
                        </a:rPr>
                        <a:t>Global high yield bonds and loans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7.5%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2.0%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2.0%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2.0%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tx1"/>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653625581"/>
                  </a:ext>
                </a:extLst>
              </a:tr>
              <a:tr h="246297">
                <a:tc>
                  <a:txBody>
                    <a:bodyPr/>
                    <a:lstStyle/>
                    <a:p>
                      <a:pPr lvl="0"/>
                      <a:r>
                        <a:rPr lang="en-AU" sz="1100" b="1" kern="1200" dirty="0">
                          <a:solidFill>
                            <a:schemeClr val="tx1"/>
                          </a:solidFill>
                          <a:latin typeface="+mn-lt"/>
                          <a:ea typeface="+mn-ea"/>
                          <a:cs typeface="Arial" pitchFamily="34" charset="0"/>
                        </a:rPr>
                        <a:t>Securitized debt    </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7.5%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tx1"/>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115298599"/>
                  </a:ext>
                </a:extLst>
              </a:tr>
              <a:tr h="246297">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Australian bonds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33.0%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20.9%</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16.0%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7.6%</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18.5%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9.9%</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4.3%</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tx1"/>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5734462"/>
                  </a:ext>
                </a:extLst>
              </a:tr>
              <a:tr h="246297">
                <a:tc>
                  <a:txBody>
                    <a:bodyPr/>
                    <a:lstStyle/>
                    <a:p>
                      <a:pPr lvl="0"/>
                      <a:r>
                        <a:rPr lang="en-AU" sz="1100" b="1" kern="1200" dirty="0">
                          <a:solidFill>
                            <a:schemeClr val="tx1"/>
                          </a:solidFill>
                          <a:latin typeface="+mn-lt"/>
                          <a:ea typeface="+mn-ea"/>
                          <a:cs typeface="Arial" pitchFamily="34" charset="0"/>
                        </a:rPr>
                        <a:t>Australian credit</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15.0%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tx1"/>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3273545353"/>
                  </a:ext>
                </a:extLst>
              </a:tr>
              <a:tr h="246297">
                <a:tc>
                  <a:txBody>
                    <a:bodyPr/>
                    <a:lstStyle/>
                    <a:p>
                      <a:pPr lvl="0"/>
                      <a:r>
                        <a:rPr lang="en-AU" sz="1100" b="1" kern="1200" dirty="0">
                          <a:solidFill>
                            <a:schemeClr val="tx1"/>
                          </a:solidFill>
                          <a:latin typeface="+mn-lt"/>
                          <a:ea typeface="+mn-ea"/>
                          <a:cs typeface="Arial" pitchFamily="34" charset="0"/>
                        </a:rPr>
                        <a:t>Australian inflation-linked bonds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12.5%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11.0%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8.0%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7.5%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6.0%</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3.0%</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tx1"/>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752268436"/>
                  </a:ext>
                </a:extLst>
              </a:tr>
              <a:tr h="246297">
                <a:tc>
                  <a:txBody>
                    <a:bodyPr/>
                    <a:lstStyle/>
                    <a:p>
                      <a:pPr lvl="0"/>
                      <a:r>
                        <a:rPr lang="en-AU" sz="1100" b="1" kern="1200" dirty="0">
                          <a:solidFill>
                            <a:schemeClr val="tx1"/>
                          </a:solidFill>
                          <a:latin typeface="+mn-lt"/>
                          <a:ea typeface="+mn-ea"/>
                          <a:cs typeface="Arial" pitchFamily="34" charset="0"/>
                        </a:rPr>
                        <a:t>Enhanced cash</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15.0%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3.0%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2.0%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8.5%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4.0%</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2.5%</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tx1"/>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841502998"/>
                  </a:ext>
                </a:extLst>
              </a:tr>
              <a:tr h="246297">
                <a:tc>
                  <a:txBody>
                    <a:bodyPr/>
                    <a:lstStyle/>
                    <a:p>
                      <a:pPr lvl="0"/>
                      <a:r>
                        <a:rPr lang="en-AU" sz="1100" b="1" kern="1200" dirty="0">
                          <a:solidFill>
                            <a:schemeClr val="bg1"/>
                          </a:solidFill>
                          <a:latin typeface="+mn-lt"/>
                          <a:ea typeface="+mn-ea"/>
                          <a:cs typeface="Arial" pitchFamily="34" charset="0"/>
                        </a:rPr>
                        <a:t>Total fixed income</a:t>
                      </a:r>
                    </a:p>
                  </a:txBody>
                  <a:tcPr marL="144000" marR="9525" marT="9525" marB="0" anchor="ctr">
                    <a:lnL w="12700" cap="flat" cmpd="sng" algn="ctr">
                      <a:solidFill>
                        <a:schemeClr val="bg1"/>
                      </a:solidFill>
                      <a:prstDash val="solid"/>
                      <a:round/>
                      <a:headEnd type="none" w="med" len="med"/>
                      <a:tailEnd type="none" w="med" len="med"/>
                    </a:lnL>
                    <a:solidFill>
                      <a:schemeClr val="accent1"/>
                    </a:solidFill>
                  </a:tcPr>
                </a:tc>
                <a:tc>
                  <a:txBody>
                    <a:bodyPr/>
                    <a:lstStyle/>
                    <a:p>
                      <a:pPr algn="ctr" rtl="0" fontAlgn="b"/>
                      <a:r>
                        <a:rPr lang="en-AU" sz="1100" b="1" kern="1200" dirty="0">
                          <a:solidFill>
                            <a:schemeClr val="bg1"/>
                          </a:solidFill>
                          <a:latin typeface="+mn-lt"/>
                          <a:ea typeface="+mn-ea"/>
                          <a:cs typeface="Arial" pitchFamily="34" charset="0"/>
                        </a:rPr>
                        <a:t>100.0%</a:t>
                      </a:r>
                    </a:p>
                  </a:txBody>
                  <a:tcPr marL="9525" marR="9525" marT="9525" marB="0" anchor="ctr">
                    <a:solidFill>
                      <a:schemeClr val="accent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bg1"/>
                        </a:solidFill>
                        <a:effectLst/>
                        <a:uLnTx/>
                        <a:uFillTx/>
                        <a:latin typeface="+mn-lt"/>
                        <a:ea typeface="+mn-ea"/>
                        <a:cs typeface="Arial" pitchFamily="34" charset="0"/>
                      </a:endParaRPr>
                    </a:p>
                  </a:txBody>
                  <a:tcPr marL="9525" marR="9525" marT="9525" marB="0" anchor="ctr">
                    <a:solidFill>
                      <a:schemeClr val="accent1"/>
                    </a:solidFill>
                  </a:tcPr>
                </a:tc>
                <a:tc>
                  <a:txBody>
                    <a:bodyPr/>
                    <a:lstStyle/>
                    <a:p>
                      <a:pPr algn="ctr" rtl="0" fontAlgn="b"/>
                      <a:r>
                        <a:rPr lang="en-AU" sz="1100" b="1" kern="1200" dirty="0">
                          <a:solidFill>
                            <a:schemeClr val="bg1"/>
                          </a:solidFill>
                          <a:latin typeface="+mn-lt"/>
                          <a:ea typeface="+mn-ea"/>
                          <a:cs typeface="Arial" pitchFamily="34" charset="0"/>
                        </a:rPr>
                        <a:t>60.5%</a:t>
                      </a:r>
                    </a:p>
                  </a:txBody>
                  <a:tcPr marL="9525" marR="9525" marT="9525" marB="0" anchor="ctr">
                    <a:solidFill>
                      <a:schemeClr val="accent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bg1"/>
                        </a:solidFill>
                        <a:effectLst/>
                        <a:uLnTx/>
                        <a:uFillTx/>
                        <a:latin typeface="+mn-lt"/>
                        <a:ea typeface="+mn-ea"/>
                        <a:cs typeface="Arial" pitchFamily="34" charset="0"/>
                      </a:endParaRPr>
                    </a:p>
                  </a:txBody>
                  <a:tcPr marL="9525" marR="9525" marT="9525" marB="0" anchor="ctr">
                    <a:solidFill>
                      <a:schemeClr val="accent1"/>
                    </a:solidFill>
                  </a:tcPr>
                </a:tc>
                <a:tc>
                  <a:txBody>
                    <a:bodyPr/>
                    <a:lstStyle/>
                    <a:p>
                      <a:pPr algn="ctr" rtl="0" fontAlgn="b"/>
                      <a:r>
                        <a:rPr lang="en-AU" sz="1100" b="1" kern="1200" dirty="0">
                          <a:solidFill>
                            <a:schemeClr val="bg1"/>
                          </a:solidFill>
                          <a:latin typeface="+mn-lt"/>
                          <a:ea typeface="+mn-ea"/>
                          <a:cs typeface="Arial" pitchFamily="34" charset="0"/>
                        </a:rPr>
                        <a:t>44.0%</a:t>
                      </a:r>
                    </a:p>
                  </a:txBody>
                  <a:tcPr marL="9525" marR="9525" marT="9525" marB="0" anchor="ctr">
                    <a:solidFill>
                      <a:schemeClr val="accent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bg1"/>
                        </a:solidFill>
                        <a:latin typeface="+mn-lt"/>
                        <a:ea typeface="+mn-ea"/>
                        <a:cs typeface="Arial" pitchFamily="34" charset="0"/>
                      </a:endParaRPr>
                    </a:p>
                  </a:txBody>
                  <a:tcPr marL="9525" marR="9525" marT="9525" marB="0" anchor="ctr">
                    <a:solidFill>
                      <a:schemeClr val="accent1"/>
                    </a:solidFill>
                  </a:tcPr>
                </a:tc>
                <a:tc>
                  <a:txBody>
                    <a:bodyPr/>
                    <a:lstStyle/>
                    <a:p>
                      <a:pPr algn="ctr" rtl="0" fontAlgn="b"/>
                      <a:r>
                        <a:rPr lang="en-AU" sz="1100" b="1" kern="1200" dirty="0">
                          <a:solidFill>
                            <a:schemeClr val="bg1"/>
                          </a:solidFill>
                          <a:latin typeface="+mn-lt"/>
                          <a:ea typeface="+mn-ea"/>
                          <a:cs typeface="Arial" pitchFamily="34" charset="0"/>
                        </a:rPr>
                        <a:t>26.5%</a:t>
                      </a:r>
                    </a:p>
                  </a:txBody>
                  <a:tcPr marL="9525" marR="9525" marT="9525" marB="0" anchor="ctr">
                    <a:solidFill>
                      <a:schemeClr val="accent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bg1"/>
                        </a:solidFill>
                        <a:latin typeface="+mn-lt"/>
                        <a:ea typeface="+mn-ea"/>
                        <a:cs typeface="Arial" pitchFamily="34" charset="0"/>
                      </a:endParaRPr>
                    </a:p>
                  </a:txBody>
                  <a:tcPr marL="9525" marR="9525" marT="9525" marB="0" anchor="ctr">
                    <a:solidFill>
                      <a:schemeClr val="accent1"/>
                    </a:solidFill>
                  </a:tcPr>
                </a:tc>
                <a:tc>
                  <a:txBody>
                    <a:bodyPr/>
                    <a:lstStyle/>
                    <a:p>
                      <a:pPr algn="ctr" rtl="0" fontAlgn="b"/>
                      <a:r>
                        <a:rPr lang="en-AU" sz="1100" b="1" kern="1200" dirty="0">
                          <a:solidFill>
                            <a:schemeClr val="bg1"/>
                          </a:solidFill>
                          <a:latin typeface="+mn-lt"/>
                          <a:ea typeface="+mn-ea"/>
                          <a:cs typeface="Arial" pitchFamily="34" charset="0"/>
                        </a:rPr>
                        <a:t>48.5%</a:t>
                      </a:r>
                    </a:p>
                  </a:txBody>
                  <a:tcPr marL="9525" marR="9525" marT="9525" marB="0" anchor="ctr">
                    <a:solidFill>
                      <a:schemeClr val="accent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bg1"/>
                        </a:solidFill>
                        <a:latin typeface="+mn-lt"/>
                        <a:ea typeface="+mn-ea"/>
                        <a:cs typeface="Arial" pitchFamily="34" charset="0"/>
                      </a:endParaRPr>
                    </a:p>
                  </a:txBody>
                  <a:tcPr marL="9525" marR="9525" marT="9525" marB="0" anchor="ctr">
                    <a:solidFill>
                      <a:schemeClr val="accent1"/>
                    </a:solidFill>
                  </a:tcPr>
                </a:tc>
                <a:tc>
                  <a:txBody>
                    <a:bodyPr/>
                    <a:lstStyle/>
                    <a:p>
                      <a:pPr algn="ctr" rtl="0" fontAlgn="b"/>
                      <a:r>
                        <a:rPr lang="en-AU" sz="1100" b="1" kern="1200" dirty="0">
                          <a:solidFill>
                            <a:schemeClr val="bg1"/>
                          </a:solidFill>
                          <a:latin typeface="+mn-lt"/>
                          <a:ea typeface="+mn-ea"/>
                          <a:cs typeface="Arial" pitchFamily="34" charset="0"/>
                        </a:rPr>
                        <a:t>28.5%</a:t>
                      </a:r>
                    </a:p>
                  </a:txBody>
                  <a:tcPr marL="9525" marR="9525" marT="9525" marB="0" anchor="ctr">
                    <a:solidFill>
                      <a:schemeClr val="accent1"/>
                    </a:solidFill>
                  </a:tcPr>
                </a:tc>
                <a:tc>
                  <a:txBody>
                    <a:bodyPr/>
                    <a:lstStyle/>
                    <a:p>
                      <a:pPr algn="ctr" rtl="0" fontAlgn="b"/>
                      <a:endParaRPr lang="en-AU" sz="1100" b="1" kern="1200" dirty="0">
                        <a:solidFill>
                          <a:schemeClr val="bg1"/>
                        </a:solidFill>
                        <a:latin typeface="+mn-lt"/>
                        <a:ea typeface="+mn-ea"/>
                        <a:cs typeface="Arial" pitchFamily="34" charset="0"/>
                      </a:endParaRPr>
                    </a:p>
                  </a:txBody>
                  <a:tcPr marL="9525" marR="9525" marT="9525" marB="0" anchor="ctr">
                    <a:solidFill>
                      <a:schemeClr val="accent1"/>
                    </a:solidFill>
                  </a:tcPr>
                </a:tc>
                <a:tc>
                  <a:txBody>
                    <a:bodyPr/>
                    <a:lstStyle/>
                    <a:p>
                      <a:pPr algn="ctr" rtl="0" fontAlgn="b"/>
                      <a:r>
                        <a:rPr lang="en-AU" sz="1100" b="1" kern="1200" dirty="0">
                          <a:solidFill>
                            <a:schemeClr val="bg1"/>
                          </a:solidFill>
                          <a:latin typeface="+mn-lt"/>
                          <a:ea typeface="+mn-ea"/>
                          <a:cs typeface="Arial" pitchFamily="34" charset="0"/>
                        </a:rPr>
                        <a:t>13.5%</a:t>
                      </a:r>
                    </a:p>
                  </a:txBody>
                  <a:tcPr marL="9525" marR="9525" marT="9525" marB="0" anchor="ctr">
                    <a:lnR w="127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bg1"/>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2936441544"/>
                  </a:ext>
                </a:extLst>
              </a:tr>
            </a:tbl>
          </a:graphicData>
        </a:graphic>
      </p:graphicFrame>
      <p:sp>
        <p:nvSpPr>
          <p:cNvPr id="7" name="Rectangle 6">
            <a:extLst>
              <a:ext uri="{FF2B5EF4-FFF2-40B4-BE49-F238E27FC236}">
                <a16:creationId xmlns:a16="http://schemas.microsoft.com/office/drawing/2014/main" id="{0C2EF494-6AEF-41CF-8508-9B6F0683F53D}"/>
              </a:ext>
            </a:extLst>
          </p:cNvPr>
          <p:cNvSpPr/>
          <p:nvPr/>
        </p:nvSpPr>
        <p:spPr>
          <a:xfrm>
            <a:off x="973589" y="6249896"/>
            <a:ext cx="10199774" cy="346958"/>
          </a:xfrm>
          <a:prstGeom prst="rect">
            <a:avLst/>
          </a:prstGeom>
          <a:solidFill>
            <a:schemeClr val="accent5">
              <a:lumMod val="50000"/>
            </a:schemeClr>
          </a:solidFill>
        </p:spPr>
        <p:txBody>
          <a:bodyPr wrap="square" lIns="108000" rIns="108000" anchor="ctr">
            <a:noAutofit/>
          </a:bodyPr>
          <a:lstStyle/>
          <a:p>
            <a:pPr algn="ctr">
              <a:buClr>
                <a:srgbClr val="D86018"/>
              </a:buClr>
            </a:pPr>
            <a:r>
              <a:rPr lang="en-AU" sz="1200" dirty="0">
                <a:solidFill>
                  <a:schemeClr val="bg1"/>
                </a:solidFill>
                <a:latin typeface="Arial" pitchFamily="34" charset="0"/>
                <a:cs typeface="Arial" pitchFamily="34" charset="0"/>
              </a:rPr>
              <a:t>The same manager mix applies to Pre Select, MLC Super </a:t>
            </a:r>
            <a:r>
              <a:rPr lang="en-AU" sz="1200" dirty="0">
                <a:solidFill>
                  <a:schemeClr val="bg1"/>
                </a:solidFill>
                <a:latin typeface="Arial" charset="0"/>
                <a:cs typeface="Arial" charset="0"/>
              </a:rPr>
              <a:t>and Pension Fundamentals and Business Super</a:t>
            </a:r>
            <a:endParaRPr lang="en-AU" sz="1200" dirty="0">
              <a:solidFill>
                <a:schemeClr val="bg1"/>
              </a:solidFill>
              <a:latin typeface="Arial" pitchFamily="34" charset="0"/>
              <a:cs typeface="Arial" pitchFamily="34" charset="0"/>
            </a:endParaRPr>
          </a:p>
        </p:txBody>
      </p:sp>
      <p:sp>
        <p:nvSpPr>
          <p:cNvPr id="11" name="Footer Placeholder 1">
            <a:extLst>
              <a:ext uri="{FF2B5EF4-FFF2-40B4-BE49-F238E27FC236}">
                <a16:creationId xmlns:a16="http://schemas.microsoft.com/office/drawing/2014/main" id="{350516EC-59B6-4910-99FD-28F57FD9A04A}"/>
              </a:ext>
            </a:extLst>
          </p:cNvPr>
          <p:cNvSpPr txBox="1">
            <a:spLocks/>
          </p:cNvSpPr>
          <p:nvPr/>
        </p:nvSpPr>
        <p:spPr>
          <a:xfrm>
            <a:off x="165420" y="6596854"/>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fixed income strategy in MLC Horizon and Index Plus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170013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7295" y="1401182"/>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fld id="{E6316B6A-336A-44FF-82DA-A4D1594FA055}" type="slidenum">
              <a:rPr lang="en-AU" smtClean="0"/>
              <a:t>7</a:t>
            </a:fld>
            <a:endParaRPr lang="en-AU" dirty="0"/>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80703"/>
            <a:ext cx="9720000" cy="516637"/>
          </a:xfrm>
        </p:spPr>
        <p:txBody>
          <a:bodyPr/>
          <a:lstStyle/>
          <a:p>
            <a:r>
              <a:rPr lang="en-AU" sz="2400" dirty="0">
                <a:solidFill>
                  <a:schemeClr val="tx1"/>
                </a:solidFill>
                <a:latin typeface="Arial" charset="0"/>
                <a:cs typeface="Arial" charset="0"/>
              </a:rPr>
              <a:t>Communication plan</a:t>
            </a:r>
            <a:endParaRPr lang="en-AU" sz="2400" dirty="0">
              <a:solidFill>
                <a:schemeClr val="tx1"/>
              </a:solidFill>
            </a:endParaRPr>
          </a:p>
        </p:txBody>
      </p:sp>
      <p:graphicFrame>
        <p:nvGraphicFramePr>
          <p:cNvPr id="13" name="Table 12">
            <a:extLst>
              <a:ext uri="{FF2B5EF4-FFF2-40B4-BE49-F238E27FC236}">
                <a16:creationId xmlns:a16="http://schemas.microsoft.com/office/drawing/2014/main" id="{89A46F92-90A5-4831-9D06-FCE1F057E0AE}"/>
              </a:ext>
            </a:extLst>
          </p:cNvPr>
          <p:cNvGraphicFramePr>
            <a:graphicFrameLocks noGrp="1"/>
          </p:cNvGraphicFramePr>
          <p:nvPr>
            <p:extLst>
              <p:ext uri="{D42A27DB-BD31-4B8C-83A1-F6EECF244321}">
                <p14:modId xmlns:p14="http://schemas.microsoft.com/office/powerpoint/2010/main" val="1151854538"/>
              </p:ext>
            </p:extLst>
          </p:nvPr>
        </p:nvGraphicFramePr>
        <p:xfrm>
          <a:off x="1079606" y="1836908"/>
          <a:ext cx="9617347" cy="3400201"/>
        </p:xfrm>
        <a:graphic>
          <a:graphicData uri="http://schemas.openxmlformats.org/drawingml/2006/table">
            <a:tbl>
              <a:tblPr firstRow="1" bandRow="1"/>
              <a:tblGrid>
                <a:gridCol w="1476688">
                  <a:extLst>
                    <a:ext uri="{9D8B030D-6E8A-4147-A177-3AD203B41FA5}">
                      <a16:colId xmlns:a16="http://schemas.microsoft.com/office/drawing/2014/main" val="2439156919"/>
                    </a:ext>
                  </a:extLst>
                </a:gridCol>
                <a:gridCol w="983412">
                  <a:extLst>
                    <a:ext uri="{9D8B030D-6E8A-4147-A177-3AD203B41FA5}">
                      <a16:colId xmlns:a16="http://schemas.microsoft.com/office/drawing/2014/main" val="20000"/>
                    </a:ext>
                  </a:extLst>
                </a:gridCol>
                <a:gridCol w="3183147">
                  <a:extLst>
                    <a:ext uri="{9D8B030D-6E8A-4147-A177-3AD203B41FA5}">
                      <a16:colId xmlns:a16="http://schemas.microsoft.com/office/drawing/2014/main" val="3114331619"/>
                    </a:ext>
                  </a:extLst>
                </a:gridCol>
                <a:gridCol w="3974100">
                  <a:extLst>
                    <a:ext uri="{9D8B030D-6E8A-4147-A177-3AD203B41FA5}">
                      <a16:colId xmlns:a16="http://schemas.microsoft.com/office/drawing/2014/main" val="20002"/>
                    </a:ext>
                  </a:extLst>
                </a:gridCol>
              </a:tblGrid>
              <a:tr h="434618">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When</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Who</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What</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Where</a:t>
                      </a:r>
                    </a:p>
                  </a:txBody>
                  <a:tcPr marL="72000" marR="72000" marT="72000" marB="72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64800">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Mid to late May</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AU" sz="1200" kern="1200" dirty="0">
                          <a:solidFill>
                            <a:schemeClr val="tx1"/>
                          </a:solidFill>
                          <a:latin typeface="+mn-lt"/>
                          <a:ea typeface="+mn-ea"/>
                          <a:cs typeface="Arial" pitchFamily="34" charset="0"/>
                        </a:rPr>
                        <a:t>This presentation outlining the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in adviser sections of </a:t>
                      </a:r>
                      <a:r>
                        <a:rPr lang="en-AU" sz="1200" kern="1200" dirty="0">
                          <a:solidFill>
                            <a:schemeClr val="tx1"/>
                          </a:solidFill>
                          <a:latin typeface="Arial"/>
                          <a:ea typeface="+mn-ea"/>
                          <a:cs typeface="Arial" pitchFamily="34" charset="0"/>
                          <a:hlinkClick r:id="rId3"/>
                        </a:rPr>
                        <a:t>mlc.com.au</a:t>
                      </a:r>
                      <a:r>
                        <a:rPr lang="en-AU" sz="1200" kern="1200" dirty="0">
                          <a:solidFill>
                            <a:schemeClr val="tx1"/>
                          </a:solidFill>
                          <a:latin typeface="Arial"/>
                          <a:ea typeface="+mn-ea"/>
                          <a:cs typeface="Arial" pitchFamily="34" charset="0"/>
                        </a:rPr>
                        <a:t> 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(in ‘Strategy updates’ section)</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MLC News email to advisers and published on MyNews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488980"/>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Late July</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Advisers</a:t>
                      </a:r>
                    </a:p>
                    <a:p>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Investment update for financial advisers – July 2021</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on </a:t>
                      </a:r>
                      <a:r>
                        <a:rPr lang="en-AU" sz="1200" kern="1200" dirty="0">
                          <a:solidFill>
                            <a:schemeClr val="tx1"/>
                          </a:solidFill>
                          <a:latin typeface="+mn-lt"/>
                          <a:ea typeface="+mn-ea"/>
                          <a:cs typeface="Arial" pitchFamily="34" charset="0"/>
                          <a:hlinkClick r:id="rId5"/>
                        </a:rPr>
                        <a:t>mlc.com.au</a:t>
                      </a:r>
                      <a:r>
                        <a:rPr lang="en-AU" sz="1200" kern="1200" dirty="0">
                          <a:solidFill>
                            <a:schemeClr val="tx1"/>
                          </a:solidFill>
                          <a:latin typeface="+mn-lt"/>
                          <a:ea typeface="+mn-ea"/>
                          <a:cs typeface="Arial" pitchFamily="34" charset="0"/>
                        </a:rPr>
                        <a:t> (in Fund Commentaries, under Prices and Performance accessed from Adviser tab) </a:t>
                      </a:r>
                      <a:r>
                        <a:rPr lang="en-AU" sz="1200" kern="1200" dirty="0">
                          <a:solidFill>
                            <a:schemeClr val="tx1"/>
                          </a:solidFill>
                          <a:latin typeface="Arial"/>
                          <a:ea typeface="+mn-ea"/>
                          <a:cs typeface="Arial" pitchFamily="34" charset="0"/>
                        </a:rPr>
                        <a:t>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(under ‘Latest quarterly reporting resources’ in ‘Adviser only’ section)</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1693179808"/>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Arial"/>
                          <a:ea typeface="+mn-ea"/>
                          <a:cs typeface="Arial" pitchFamily="34" charset="0"/>
                        </a:rPr>
                        <a:t>Late July</a:t>
                      </a:r>
                    </a:p>
                    <a:p>
                      <a:pPr marL="0" marR="0" lvl="0" indent="0" algn="l" defTabSz="914400" rtl="0" eaLnBrk="1" fontAlgn="t" latinLnBrk="0" hangingPunct="1">
                        <a:lnSpc>
                          <a:spcPct val="100000"/>
                        </a:lnSpc>
                        <a:spcBef>
                          <a:spcPts val="0"/>
                        </a:spcBef>
                        <a:spcAft>
                          <a:spcPts val="0"/>
                        </a:spcAft>
                        <a:buClrTx/>
                        <a:buSzTx/>
                        <a:buFontTx/>
                        <a:buNone/>
                        <a:tabLst/>
                        <a:defRPr/>
                      </a:pPr>
                      <a:endParaRPr lang="en-AU" sz="1200" kern="1200" dirty="0">
                        <a:solidFill>
                          <a:schemeClr val="tx1"/>
                        </a:solidFill>
                        <a:latin typeface="Arial"/>
                        <a:ea typeface="+mn-ea"/>
                        <a:cs typeface="Arial"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 and clients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Fund commentaries</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6"/>
                        </a:rPr>
                        <a:t>mlc.com.au/fundprofiletool</a:t>
                      </a:r>
                      <a:endParaRPr lang="en-AU" sz="1200" kern="1200" dirty="0">
                        <a:solidFill>
                          <a:schemeClr val="tx1"/>
                        </a:solidFill>
                        <a:latin typeface="+mn-lt"/>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7"/>
                        </a:rPr>
                        <a:t>mlcam.com.au/MLCWholesale</a:t>
                      </a:r>
                      <a:r>
                        <a:rPr lang="en-AU" sz="1200" kern="1200" dirty="0">
                          <a:solidFill>
                            <a:schemeClr val="tx1"/>
                          </a:solidFill>
                          <a:latin typeface="+mn-lt"/>
                          <a:ea typeface="+mn-ea"/>
                          <a:cs typeface="Arial" pitchFamily="34" charset="0"/>
                        </a:rPr>
                        <a:t>, select </a:t>
                      </a:r>
                      <a:r>
                        <a:rPr lang="en-AU" sz="1200" kern="1200" dirty="0">
                          <a:solidFill>
                            <a:schemeClr val="tx1"/>
                          </a:solidFill>
                          <a:latin typeface="Arial"/>
                          <a:ea typeface="+mn-ea"/>
                          <a:cs typeface="Arial" pitchFamily="34" charset="0"/>
                        </a:rPr>
                        <a:t>Fund Profile Tool</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7441985"/>
                  </a:ext>
                </a:extLst>
              </a:tr>
            </a:tbl>
          </a:graphicData>
        </a:graphic>
      </p:graphicFrame>
      <p:sp>
        <p:nvSpPr>
          <p:cNvPr id="9" name="Footer Placeholder 1">
            <a:extLst>
              <a:ext uri="{FF2B5EF4-FFF2-40B4-BE49-F238E27FC236}">
                <a16:creationId xmlns:a16="http://schemas.microsoft.com/office/drawing/2014/main" id="{CCB6466F-1CEE-4405-87FE-E60B700036EA}"/>
              </a:ext>
            </a:extLst>
          </p:cNvPr>
          <p:cNvSpPr txBox="1">
            <a:spLocks/>
          </p:cNvSpPr>
          <p:nvPr/>
        </p:nvSpPr>
        <p:spPr>
          <a:xfrm>
            <a:off x="165420" y="6596854"/>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Changes to the fixed income strategy in MLC Horizon and Index Plus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174560268"/>
      </p:ext>
    </p:extLst>
  </p:cSld>
  <p:clrMapOvr>
    <a:masterClrMapping/>
  </p:clrMapOvr>
</p:sld>
</file>

<file path=ppt/theme/theme1.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EFF4D2B6-EA25-9646-9075-C5F3362747B7}"/>
    </a:ext>
  </a:extLst>
</a:theme>
</file>

<file path=ppt/theme/theme2.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3.xml><?xml version="1.0" encoding="utf-8"?>
<a:theme xmlns:a="http://schemas.openxmlformats.org/drawingml/2006/main" name="Contents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3D68D439-D31B-7346-B6C2-96D4096C8994}"/>
    </a:ext>
  </a:extLst>
</a:theme>
</file>

<file path=ppt/theme/theme4.xml><?xml version="1.0" encoding="utf-8"?>
<a:theme xmlns:a="http://schemas.openxmlformats.org/drawingml/2006/main" name="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5A5D7E41-1580-6E49-BC6C-BAEC94275AB8}"/>
    </a:ext>
  </a:extLst>
</a:theme>
</file>

<file path=ppt/theme/theme5.xml><?xml version="1.0" encoding="utf-8"?>
<a:theme xmlns:a="http://schemas.openxmlformats.org/drawingml/2006/main" name="1_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Premium_Tone_Nov19_PPT_16x9" id="{F7A8D8E8-46B9-6943-BC93-A2128DFA4823}" vid="{40C7FB60-EBB6-B943-AC63-380AA248A11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6B77B5B1EA8A40B65A4EDC01FBA928" ma:contentTypeVersion="13" ma:contentTypeDescription="Create a new document." ma:contentTypeScope="" ma:versionID="7478791c4b2f1beaa97560c1bc36c6bc">
  <xsd:schema xmlns:xsd="http://www.w3.org/2001/XMLSchema" xmlns:xs="http://www.w3.org/2001/XMLSchema" xmlns:p="http://schemas.microsoft.com/office/2006/metadata/properties" xmlns:ns3="869ef1c9-4619-4610-929c-8b7e207c46ba" xmlns:ns4="dafe9f3a-e175-4a62-b179-256e958007df" targetNamespace="http://schemas.microsoft.com/office/2006/metadata/properties" ma:root="true" ma:fieldsID="b3890ab7f8b3ffd1e06ef82c1244acd2" ns3:_="" ns4:_="">
    <xsd:import namespace="869ef1c9-4619-4610-929c-8b7e207c46ba"/>
    <xsd:import namespace="dafe9f3a-e175-4a62-b179-256e958007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ef1c9-4619-4610-929c-8b7e207c46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e9f3a-e175-4a62-b179-256e958007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F8EE96-1EDC-4127-85C9-B07C1EA72A6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D677FB-7108-4DAC-BF57-7FD9D6C03B62}">
  <ds:schemaRefs>
    <ds:schemaRef ds:uri="http://schemas.microsoft.com/sharepoint/v3/contenttype/forms"/>
  </ds:schemaRefs>
</ds:datastoreItem>
</file>

<file path=customXml/itemProps3.xml><?xml version="1.0" encoding="utf-8"?>
<ds:datastoreItem xmlns:ds="http://schemas.openxmlformats.org/officeDocument/2006/customXml" ds:itemID="{A35DBF83-7653-4379-B545-9476ED56C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9ef1c9-4619-4610-929c-8b7e207c46ba"/>
    <ds:schemaRef ds:uri="dafe9f3a-e175-4a62-b179-256e95800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MLC_AM_PPT_16x9</Template>
  <TotalTime>0</TotalTime>
  <Words>2175</Words>
  <Application>Microsoft Office PowerPoint</Application>
  <PresentationFormat>Widescreen</PresentationFormat>
  <Paragraphs>221</Paragraphs>
  <Slides>7</Slides>
  <Notes>7</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7</vt:i4>
      </vt:variant>
    </vt:vector>
  </HeadingPairs>
  <TitlesOfParts>
    <vt:vector size="14" baseType="lpstr">
      <vt:lpstr>Arial</vt:lpstr>
      <vt:lpstr>Courier New</vt:lpstr>
      <vt:lpstr>Slide Layouts</vt:lpstr>
      <vt:lpstr>Title Slides</vt:lpstr>
      <vt:lpstr>Contents Slides</vt:lpstr>
      <vt:lpstr>Divider or End Slides</vt:lpstr>
      <vt:lpstr>1_Divider or End Slides</vt:lpstr>
      <vt:lpstr>Changes to the fixed income strategy in MLC Horizon and Index Plus</vt:lpstr>
      <vt:lpstr>Important information</vt:lpstr>
      <vt:lpstr>PowerPoint Presentation</vt:lpstr>
      <vt:lpstr>PowerPoint Presentation</vt:lpstr>
      <vt:lpstr>PowerPoint Presentation</vt:lpstr>
      <vt:lpstr>New strategic asset allocations MLC Wholesale</vt:lpstr>
      <vt:lpstr>Communication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2020-09-16T07:25:10Z</dcterms:created>
  <dcterms:modified xsi:type="dcterms:W3CDTF">2021-05-19T13:44:46Z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2020-10-14T11:34:59Z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3ae75281-10c9-4c77-bd8f-00000c2cbdc7</vt:lpwstr>
  </property>
  <property fmtid="{D5CDD505-2E9C-101B-9397-08002B2CF9AE}" pid="8" name="MSIP_Label_b00d377c-712a-4212-ac8f-67d0339a635d_ContentBits">
    <vt:lpwstr>0</vt:lpwstr>
  </property>
  <property fmtid="{D5CDD505-2E9C-101B-9397-08002B2CF9AE}" pid="9" name="ContentTypeId">
    <vt:lpwstr>0x010100F16B77B5B1EA8A40B65A4EDC01FBA928</vt:lpwstr>
  </property>
</Properties>
</file>