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7" r:id="rId4"/>
    <p:sldMasterId id="2147483678" r:id="rId5"/>
    <p:sldMasterId id="2147483690" r:id="rId6"/>
    <p:sldMasterId id="2147483694" r:id="rId7"/>
    <p:sldMasterId id="2147483699" r:id="rId8"/>
  </p:sldMasterIdLst>
  <p:notesMasterIdLst>
    <p:notesMasterId r:id="rId19"/>
  </p:notesMasterIdLst>
  <p:sldIdLst>
    <p:sldId id="271" r:id="rId9"/>
    <p:sldId id="327" r:id="rId10"/>
    <p:sldId id="2086" r:id="rId11"/>
    <p:sldId id="2089" r:id="rId12"/>
    <p:sldId id="467" r:id="rId13"/>
    <p:sldId id="2087" r:id="rId14"/>
    <p:sldId id="2090" r:id="rId15"/>
    <p:sldId id="2091" r:id="rId16"/>
    <p:sldId id="2092" r:id="rId17"/>
    <p:sldId id="4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2D027E-5D98-4CF5-BFC8-A1D157BA6939}">
          <p14:sldIdLst>
            <p14:sldId id="271"/>
            <p14:sldId id="327"/>
            <p14:sldId id="2086"/>
            <p14:sldId id="2089"/>
            <p14:sldId id="467"/>
            <p14:sldId id="2087"/>
            <p14:sldId id="2090"/>
            <p14:sldId id="2091"/>
            <p14:sldId id="2092"/>
            <p14:sldId id="461"/>
          </p14:sldIdLst>
        </p14:section>
      </p14:sectionLst>
    </p:ext>
    <p:ext uri="{EFAFB233-063F-42B5-8137-9DF3F51BA10A}">
      <p15:sldGuideLst xmlns:p15="http://schemas.microsoft.com/office/powerpoint/2012/main">
        <p15:guide id="1" orient="horz" pos="2999" userDrawn="1">
          <p15:clr>
            <a:srgbClr val="A4A3A4"/>
          </p15:clr>
        </p15:guide>
        <p15:guide id="2" pos="5133" userDrawn="1">
          <p15:clr>
            <a:srgbClr val="A4A3A4"/>
          </p15:clr>
        </p15:guide>
        <p15:guide id="3" orient="horz" pos="3906" userDrawn="1">
          <p15:clr>
            <a:srgbClr val="A4A3A4"/>
          </p15:clr>
        </p15:guide>
        <p15:guide id="4" pos="642" userDrawn="1">
          <p15:clr>
            <a:srgbClr val="A4A3A4"/>
          </p15:clr>
        </p15:guide>
        <p15:guide id="5" orient="horz" pos="459" userDrawn="1">
          <p15:clr>
            <a:srgbClr val="A4A3A4"/>
          </p15:clr>
        </p15:guide>
        <p15:guide id="6" orient="horz" pos="981" userDrawn="1">
          <p15:clr>
            <a:srgbClr val="A4A3A4"/>
          </p15:clr>
        </p15:guide>
        <p15:guide id="7" orient="horz" pos="4178" userDrawn="1">
          <p15:clr>
            <a:srgbClr val="A4A3A4"/>
          </p15:clr>
        </p15:guide>
        <p15:guide id="8" orient="horz" pos="2682" userDrawn="1">
          <p15:clr>
            <a:srgbClr val="A4A3A4"/>
          </p15:clr>
        </p15:guide>
        <p15:guide id="9" orient="horz" pos="40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161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892" autoAdjust="0"/>
  </p:normalViewPr>
  <p:slideViewPr>
    <p:cSldViewPr snapToGrid="0">
      <p:cViewPr varScale="1">
        <p:scale>
          <a:sx n="79" d="100"/>
          <a:sy n="79" d="100"/>
        </p:scale>
        <p:origin x="802" y="62"/>
      </p:cViewPr>
      <p:guideLst>
        <p:guide orient="horz" pos="2999"/>
        <p:guide pos="5133"/>
        <p:guide orient="horz" pos="3906"/>
        <p:guide pos="642"/>
        <p:guide orient="horz" pos="459"/>
        <p:guide orient="horz" pos="981"/>
        <p:guide orient="horz" pos="4178"/>
        <p:guide orient="horz" pos="2682"/>
        <p:guide orient="horz" pos="4065"/>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New strategy</c:v>
                </c:pt>
              </c:strCache>
            </c:strRef>
          </c:tx>
          <c:spPr>
            <a:solidFill>
              <a:schemeClr val="accent1"/>
            </a:solidFill>
            <a:ln>
              <a:noFill/>
            </a:ln>
            <a:effectLst/>
          </c:spPr>
          <c:invertIfNegative val="0"/>
          <c:cat>
            <c:strRef>
              <c:f>Sheet1!$A$2:$A$10</c:f>
              <c:strCache>
                <c:ptCount val="9"/>
                <c:pt idx="0">
                  <c:v>Cash</c:v>
                </c:pt>
                <c:pt idx="1">
                  <c:v>Investment grade credit</c:v>
                </c:pt>
                <c:pt idx="2">
                  <c:v>High yield bonds</c:v>
                </c:pt>
                <c:pt idx="3">
                  <c:v>Securitized debt</c:v>
                </c:pt>
                <c:pt idx="4">
                  <c:v>Government agencies</c:v>
                </c:pt>
                <c:pt idx="5">
                  <c:v>Government</c:v>
                </c:pt>
                <c:pt idx="6">
                  <c:v>Emerging markets</c:v>
                </c:pt>
                <c:pt idx="7">
                  <c:v>Supranational</c:v>
                </c:pt>
                <c:pt idx="8">
                  <c:v>Contingent convertible</c:v>
                </c:pt>
              </c:strCache>
            </c:strRef>
          </c:cat>
          <c:val>
            <c:numRef>
              <c:f>Sheet1!$B$2:$B$10</c:f>
              <c:numCache>
                <c:formatCode>0%</c:formatCode>
                <c:ptCount val="9"/>
                <c:pt idx="0">
                  <c:v>0.01</c:v>
                </c:pt>
                <c:pt idx="1">
                  <c:v>0.27</c:v>
                </c:pt>
                <c:pt idx="2">
                  <c:v>0.05</c:v>
                </c:pt>
                <c:pt idx="3">
                  <c:v>7.0000000000000007E-2</c:v>
                </c:pt>
                <c:pt idx="4">
                  <c:v>0.16</c:v>
                </c:pt>
                <c:pt idx="5">
                  <c:v>0.32</c:v>
                </c:pt>
                <c:pt idx="6">
                  <c:v>0.08</c:v>
                </c:pt>
                <c:pt idx="7">
                  <c:v>0.01</c:v>
                </c:pt>
                <c:pt idx="8">
                  <c:v>0.02</c:v>
                </c:pt>
              </c:numCache>
            </c:numRef>
          </c:val>
          <c:extLst>
            <c:ext xmlns:c16="http://schemas.microsoft.com/office/drawing/2014/chart" uri="{C3380CC4-5D6E-409C-BE32-E72D297353CC}">
              <c16:uniqueId val="{00000000-1F90-4ECD-A97C-17AB8B0B7BD6}"/>
            </c:ext>
          </c:extLst>
        </c:ser>
        <c:ser>
          <c:idx val="1"/>
          <c:order val="1"/>
          <c:tx>
            <c:strRef>
              <c:f>Sheet1!$C$1</c:f>
              <c:strCache>
                <c:ptCount val="1"/>
                <c:pt idx="0">
                  <c:v>Benchmark (50% Ausbond Composite/50% Global Agg)</c:v>
                </c:pt>
              </c:strCache>
            </c:strRef>
          </c:tx>
          <c:spPr>
            <a:solidFill>
              <a:schemeClr val="accent2"/>
            </a:solidFill>
            <a:ln>
              <a:noFill/>
            </a:ln>
            <a:effectLst/>
          </c:spPr>
          <c:invertIfNegative val="0"/>
          <c:cat>
            <c:strRef>
              <c:f>Sheet1!$A$2:$A$10</c:f>
              <c:strCache>
                <c:ptCount val="9"/>
                <c:pt idx="0">
                  <c:v>Cash</c:v>
                </c:pt>
                <c:pt idx="1">
                  <c:v>Investment grade credit</c:v>
                </c:pt>
                <c:pt idx="2">
                  <c:v>High yield bonds</c:v>
                </c:pt>
                <c:pt idx="3">
                  <c:v>Securitized debt</c:v>
                </c:pt>
                <c:pt idx="4">
                  <c:v>Government agencies</c:v>
                </c:pt>
                <c:pt idx="5">
                  <c:v>Government</c:v>
                </c:pt>
                <c:pt idx="6">
                  <c:v>Emerging markets</c:v>
                </c:pt>
                <c:pt idx="7">
                  <c:v>Supranational</c:v>
                </c:pt>
                <c:pt idx="8">
                  <c:v>Contingent convertible</c:v>
                </c:pt>
              </c:strCache>
            </c:strRef>
          </c:cat>
          <c:val>
            <c:numRef>
              <c:f>Sheet1!$C$2:$C$10</c:f>
              <c:numCache>
                <c:formatCode>0%</c:formatCode>
                <c:ptCount val="9"/>
                <c:pt idx="0">
                  <c:v>0</c:v>
                </c:pt>
                <c:pt idx="1">
                  <c:v>0.12</c:v>
                </c:pt>
                <c:pt idx="2">
                  <c:v>0</c:v>
                </c:pt>
                <c:pt idx="3">
                  <c:v>7.0000000000000007E-2</c:v>
                </c:pt>
                <c:pt idx="4">
                  <c:v>0.19</c:v>
                </c:pt>
                <c:pt idx="5">
                  <c:v>0.52</c:v>
                </c:pt>
                <c:pt idx="6">
                  <c:v>7.0000000000000007E-2</c:v>
                </c:pt>
                <c:pt idx="7">
                  <c:v>0.03</c:v>
                </c:pt>
                <c:pt idx="8">
                  <c:v>0</c:v>
                </c:pt>
              </c:numCache>
            </c:numRef>
          </c:val>
          <c:extLst>
            <c:ext xmlns:c16="http://schemas.microsoft.com/office/drawing/2014/chart" uri="{C3380CC4-5D6E-409C-BE32-E72D297353CC}">
              <c16:uniqueId val="{00000001-1F90-4ECD-A97C-17AB8B0B7BD6}"/>
            </c:ext>
          </c:extLst>
        </c:ser>
        <c:dLbls>
          <c:showLegendKey val="0"/>
          <c:showVal val="0"/>
          <c:showCatName val="0"/>
          <c:showSerName val="0"/>
          <c:showPercent val="0"/>
          <c:showBubbleSize val="0"/>
        </c:dLbls>
        <c:gapWidth val="219"/>
        <c:overlap val="-27"/>
        <c:axId val="478956512"/>
        <c:axId val="478956840"/>
      </c:barChart>
      <c:catAx>
        <c:axId val="47895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78956840"/>
        <c:crosses val="autoZero"/>
        <c:auto val="1"/>
        <c:lblAlgn val="ctr"/>
        <c:lblOffset val="100"/>
        <c:noMultiLvlLbl val="0"/>
      </c:catAx>
      <c:valAx>
        <c:axId val="478956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895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7EA1-F210-44AD-8846-30C8A7EF738F}" type="datetimeFigureOut">
              <a:rPr lang="en-AU" smtClean="0"/>
              <a:t>27/07/2022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B3C13-8830-4139-BEF1-7CD58A072009}" type="slidenum">
              <a:rPr lang="en-AU" smtClean="0"/>
              <a:t>‹#›</a:t>
            </a:fld>
            <a:endParaRPr lang="en-AU" dirty="0"/>
          </a:p>
        </p:txBody>
      </p:sp>
    </p:spTree>
    <p:extLst>
      <p:ext uri="{BB962C8B-B14F-4D97-AF65-F5344CB8AC3E}">
        <p14:creationId xmlns:p14="http://schemas.microsoft.com/office/powerpoint/2010/main" val="31611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a:t>
            </a:fld>
            <a:endParaRPr lang="en-AU" dirty="0"/>
          </a:p>
        </p:txBody>
      </p:sp>
    </p:spTree>
    <p:extLst>
      <p:ext uri="{BB962C8B-B14F-4D97-AF65-F5344CB8AC3E}">
        <p14:creationId xmlns:p14="http://schemas.microsoft.com/office/powerpoint/2010/main" val="556505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10</a:t>
            </a:fld>
            <a:endParaRPr lang="en-AU" dirty="0"/>
          </a:p>
        </p:txBody>
      </p:sp>
    </p:spTree>
    <p:extLst>
      <p:ext uri="{BB962C8B-B14F-4D97-AF65-F5344CB8AC3E}">
        <p14:creationId xmlns:p14="http://schemas.microsoft.com/office/powerpoint/2010/main" val="133174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a:t>
            </a:fld>
            <a:endParaRPr lang="en-AU" dirty="0"/>
          </a:p>
        </p:txBody>
      </p:sp>
    </p:spTree>
    <p:extLst>
      <p:ext uri="{BB962C8B-B14F-4D97-AF65-F5344CB8AC3E}">
        <p14:creationId xmlns:p14="http://schemas.microsoft.com/office/powerpoint/2010/main" val="34255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3</a:t>
            </a:fld>
            <a:endParaRPr lang="en-AU" dirty="0"/>
          </a:p>
        </p:txBody>
      </p:sp>
    </p:spTree>
    <p:extLst>
      <p:ext uri="{BB962C8B-B14F-4D97-AF65-F5344CB8AC3E}">
        <p14:creationId xmlns:p14="http://schemas.microsoft.com/office/powerpoint/2010/main" val="135447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200" b="0" i="0" u="none" strike="noStrike" kern="1200" baseline="0" dirty="0">
              <a:solidFill>
                <a:schemeClr val="tx1"/>
              </a:solidFill>
              <a:latin typeface="+mn-lt"/>
              <a:ea typeface="+mn-ea"/>
              <a:cs typeface="+mn-cs"/>
            </a:endParaRPr>
          </a:p>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4</a:t>
            </a:fld>
            <a:endParaRPr lang="en-AU" dirty="0"/>
          </a:p>
        </p:txBody>
      </p:sp>
    </p:spTree>
    <p:extLst>
      <p:ext uri="{BB962C8B-B14F-4D97-AF65-F5344CB8AC3E}">
        <p14:creationId xmlns:p14="http://schemas.microsoft.com/office/powerpoint/2010/main" val="419773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8B3C13-8830-4139-BEF1-7CD58A072009}" type="slidenum">
              <a:rPr lang="en-AU" smtClean="0"/>
              <a:t>5</a:t>
            </a:fld>
            <a:endParaRPr lang="en-AU" dirty="0"/>
          </a:p>
        </p:txBody>
      </p:sp>
    </p:spTree>
    <p:extLst>
      <p:ext uri="{BB962C8B-B14F-4D97-AF65-F5344CB8AC3E}">
        <p14:creationId xmlns:p14="http://schemas.microsoft.com/office/powerpoint/2010/main" val="91613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200" b="0" i="0" u="none" strike="noStrike" kern="1200" baseline="0" dirty="0">
              <a:solidFill>
                <a:schemeClr val="tx1"/>
              </a:solidFill>
              <a:latin typeface="+mn-lt"/>
              <a:ea typeface="+mn-ea"/>
              <a:cs typeface="+mn-cs"/>
            </a:endParaRPr>
          </a:p>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6</a:t>
            </a:fld>
            <a:endParaRPr lang="en-AU" dirty="0"/>
          </a:p>
        </p:txBody>
      </p:sp>
    </p:spTree>
    <p:extLst>
      <p:ext uri="{BB962C8B-B14F-4D97-AF65-F5344CB8AC3E}">
        <p14:creationId xmlns:p14="http://schemas.microsoft.com/office/powerpoint/2010/main" val="303277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200" b="0" i="0" u="none" strike="noStrike" kern="1200" baseline="0" dirty="0">
              <a:solidFill>
                <a:schemeClr val="tx1"/>
              </a:solidFill>
              <a:latin typeface="+mn-lt"/>
              <a:ea typeface="+mn-ea"/>
              <a:cs typeface="+mn-cs"/>
            </a:endParaRPr>
          </a:p>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7</a:t>
            </a:fld>
            <a:endParaRPr lang="en-AU" dirty="0"/>
          </a:p>
        </p:txBody>
      </p:sp>
    </p:spTree>
    <p:extLst>
      <p:ext uri="{BB962C8B-B14F-4D97-AF65-F5344CB8AC3E}">
        <p14:creationId xmlns:p14="http://schemas.microsoft.com/office/powerpoint/2010/main" val="950556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200" b="0" i="0" u="none" strike="noStrike" kern="1200" baseline="0" dirty="0">
              <a:solidFill>
                <a:schemeClr val="tx1"/>
              </a:solidFill>
              <a:latin typeface="+mn-lt"/>
              <a:ea typeface="+mn-ea"/>
              <a:cs typeface="+mn-cs"/>
            </a:endParaRPr>
          </a:p>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8</a:t>
            </a:fld>
            <a:endParaRPr lang="en-AU" dirty="0"/>
          </a:p>
        </p:txBody>
      </p:sp>
    </p:spTree>
    <p:extLst>
      <p:ext uri="{BB962C8B-B14F-4D97-AF65-F5344CB8AC3E}">
        <p14:creationId xmlns:p14="http://schemas.microsoft.com/office/powerpoint/2010/main" val="357775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200" b="0" i="0" u="none" strike="noStrike" kern="1200" baseline="0" dirty="0">
              <a:solidFill>
                <a:schemeClr val="tx1"/>
              </a:solidFill>
              <a:latin typeface="+mn-lt"/>
              <a:ea typeface="+mn-ea"/>
              <a:cs typeface="+mn-cs"/>
            </a:endParaRPr>
          </a:p>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9</a:t>
            </a:fld>
            <a:endParaRPr lang="en-AU" dirty="0"/>
          </a:p>
        </p:txBody>
      </p:sp>
    </p:spTree>
    <p:extLst>
      <p:ext uri="{BB962C8B-B14F-4D97-AF65-F5344CB8AC3E}">
        <p14:creationId xmlns:p14="http://schemas.microsoft.com/office/powerpoint/2010/main" val="141334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990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B5B167B-D18E-48A8-AECC-3806BE2F3F07}"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314385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59" y="1676404"/>
            <a:ext cx="6069748"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9657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CE4277-5BAC-4AA4-92C8-78692CDF08E1}"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hart Placeholder 8">
            <a:extLst>
              <a:ext uri="{FF2B5EF4-FFF2-40B4-BE49-F238E27FC236}">
                <a16:creationId xmlns:a16="http://schemas.microsoft.com/office/drawing/2014/main" id="{490C9A59-CC2D-4578-A146-C395EC81B9D3}"/>
              </a:ext>
            </a:extLst>
          </p:cNvPr>
          <p:cNvSpPr>
            <a:spLocks noGrp="1"/>
          </p:cNvSpPr>
          <p:nvPr>
            <p:ph type="chart" sz="quarter" idx="14"/>
          </p:nvPr>
        </p:nvSpPr>
        <p:spPr>
          <a:xfrm>
            <a:off x="1533001" y="1940944"/>
            <a:ext cx="9126000" cy="4236019"/>
          </a:xfrm>
        </p:spPr>
        <p:txBody>
          <a:bodyPr anchor="ctr" anchorCtr="0"/>
          <a:lstStyle>
            <a:lvl1pPr marL="0" indent="0" algn="ctr">
              <a:buNone/>
              <a:defRPr/>
            </a:lvl1pPr>
          </a:lstStyle>
          <a:p>
            <a:r>
              <a:rPr lang="en-US" dirty="0"/>
              <a:t>Click icon to add chart</a:t>
            </a:r>
            <a:endParaRPr lang="en-AU" dirty="0"/>
          </a:p>
        </p:txBody>
      </p:sp>
      <p:sp>
        <p:nvSpPr>
          <p:cNvPr id="11" name="Text Placeholder 2">
            <a:extLst>
              <a:ext uri="{FF2B5EF4-FFF2-40B4-BE49-F238E27FC236}">
                <a16:creationId xmlns:a16="http://schemas.microsoft.com/office/drawing/2014/main" id="{FE261E0B-C1A5-495E-969A-FF58508999A3}"/>
              </a:ext>
            </a:extLst>
          </p:cNvPr>
          <p:cNvSpPr>
            <a:spLocks noGrp="1"/>
          </p:cNvSpPr>
          <p:nvPr>
            <p:ph type="body" idx="13" hasCustomPrompt="1"/>
          </p:nvPr>
        </p:nvSpPr>
        <p:spPr>
          <a:xfrm>
            <a:off x="1533001" y="1676400"/>
            <a:ext cx="9126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303846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11" name="Chart Placeholder 8">
            <a:extLst>
              <a:ext uri="{FF2B5EF4-FFF2-40B4-BE49-F238E27FC236}">
                <a16:creationId xmlns:a16="http://schemas.microsoft.com/office/drawing/2014/main" id="{431F1B57-1B5A-4CED-949E-8535449B5B50}"/>
              </a:ext>
            </a:extLst>
          </p:cNvPr>
          <p:cNvSpPr>
            <a:spLocks noGrp="1"/>
          </p:cNvSpPr>
          <p:nvPr>
            <p:ph type="chart" sz="quarter" idx="14"/>
          </p:nvPr>
        </p:nvSpPr>
        <p:spPr>
          <a:xfrm>
            <a:off x="4589260" y="1940944"/>
            <a:ext cx="6828873" cy="4236019"/>
          </a:xfrm>
        </p:spPr>
        <p:txBody>
          <a:bodyPr anchor="ctr" anchorCtr="0"/>
          <a:lstStyle>
            <a:lvl1pPr marL="0" indent="0" algn="ctr">
              <a:buNone/>
              <a:defRPr/>
            </a:lvl1pPr>
          </a:lstStyle>
          <a:p>
            <a:r>
              <a:rPr lang="en-US" dirty="0"/>
              <a:t>Click icon to add chart</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3B924F7-D572-438F-8AB5-CC8DF6380D59}"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60" y="1676400"/>
            <a:ext cx="6828873"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4" name="Text Placeholder 10">
            <a:extLst>
              <a:ext uri="{FF2B5EF4-FFF2-40B4-BE49-F238E27FC236}">
                <a16:creationId xmlns:a16="http://schemas.microsoft.com/office/drawing/2014/main" id="{D7B1EA08-EA55-461B-8A9B-A398A732B6A4}"/>
              </a:ext>
            </a:extLst>
          </p:cNvPr>
          <p:cNvSpPr>
            <a:spLocks noGrp="1"/>
          </p:cNvSpPr>
          <p:nvPr>
            <p:ph type="body" sz="quarter" idx="16"/>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7191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4589252"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9CE0241-2DE0-42C5-919F-AFFC1113C040}"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52"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8178127"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8178127"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Text Placeholder 10">
            <a:extLst>
              <a:ext uri="{FF2B5EF4-FFF2-40B4-BE49-F238E27FC236}">
                <a16:creationId xmlns:a16="http://schemas.microsoft.com/office/drawing/2014/main" id="{82C31F2B-C266-490B-9609-D08B99689836}"/>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153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harts &amp; 2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9DBDF17-1311-4195-A4A9-4B1F47B28654}"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94228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harts (on grey) &amp; 2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F64D5F-250A-4878-8366-76EAA267EA6E}"/>
              </a:ext>
            </a:extLst>
          </p:cNvPr>
          <p:cNvSpPr/>
          <p:nvPr userDrawn="1"/>
        </p:nvSpPr>
        <p:spPr>
          <a:xfrm>
            <a:off x="759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3" name="Rectangle 12">
            <a:extLst>
              <a:ext uri="{FF2B5EF4-FFF2-40B4-BE49-F238E27FC236}">
                <a16:creationId xmlns:a16="http://schemas.microsoft.com/office/drawing/2014/main" id="{C9C94AE5-13A6-472F-BBC3-C440BC11D850}"/>
              </a:ext>
            </a:extLst>
          </p:cNvPr>
          <p:cNvSpPr/>
          <p:nvPr userDrawn="1"/>
        </p:nvSpPr>
        <p:spPr>
          <a:xfrm>
            <a:off x="6843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9ECB07B-DBC4-45A5-A24A-0184D9956638}"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150638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6A091A42-BA5B-40A5-AA58-174A46D6088B}"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260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harts (on grey)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9C501-22D6-4C9A-B46E-508BF0CC528C}"/>
              </a:ext>
            </a:extLst>
          </p:cNvPr>
          <p:cNvSpPr/>
          <p:nvPr userDrawn="1"/>
        </p:nvSpPr>
        <p:spPr>
          <a:xfrm>
            <a:off x="3925019"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7" name="Rectangle 16">
            <a:extLst>
              <a:ext uri="{FF2B5EF4-FFF2-40B4-BE49-F238E27FC236}">
                <a16:creationId xmlns:a16="http://schemas.microsoft.com/office/drawing/2014/main" id="{4A3A3A66-92CB-472E-B24A-8A51BF26D467}"/>
              </a:ext>
            </a:extLst>
          </p:cNvPr>
          <p:cNvSpPr/>
          <p:nvPr userDrawn="1"/>
        </p:nvSpPr>
        <p:spPr>
          <a:xfrm>
            <a:off x="3925019"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22" name="Rectangle 21">
            <a:extLst>
              <a:ext uri="{FF2B5EF4-FFF2-40B4-BE49-F238E27FC236}">
                <a16:creationId xmlns:a16="http://schemas.microsoft.com/office/drawing/2014/main" id="{F689A78C-D96F-4A9B-8175-FF89999333C1}"/>
              </a:ext>
            </a:extLst>
          </p:cNvPr>
          <p:cNvSpPr/>
          <p:nvPr userDrawn="1"/>
        </p:nvSpPr>
        <p:spPr>
          <a:xfrm>
            <a:off x="7818127"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24" name="Rectangle 23">
            <a:extLst>
              <a:ext uri="{FF2B5EF4-FFF2-40B4-BE49-F238E27FC236}">
                <a16:creationId xmlns:a16="http://schemas.microsoft.com/office/drawing/2014/main" id="{F37EEC7F-AB01-41A8-92DF-19E2AFC151AC}"/>
              </a:ext>
            </a:extLst>
          </p:cNvPr>
          <p:cNvSpPr/>
          <p:nvPr userDrawn="1"/>
        </p:nvSpPr>
        <p:spPr>
          <a:xfrm>
            <a:off x="7818127"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B791A034-7D9C-4111-B7E4-53357559EC0C}"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9332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graphic">
    <p:bg>
      <p:bgPr>
        <a:solidFill>
          <a:srgbClr val="161818"/>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21CFA4C-1F09-4286-9E2C-41675C2750D5}"/>
              </a:ext>
            </a:extLst>
          </p:cNvPr>
          <p:cNvSpPr>
            <a:spLocks noGrp="1"/>
          </p:cNvSpPr>
          <p:nvPr>
            <p:ph type="pic" sz="quarter" idx="31" hasCustomPrompt="1"/>
          </p:nvPr>
        </p:nvSpPr>
        <p:spPr>
          <a:xfrm>
            <a:off x="9144000" y="342900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1" name="Picture Placeholder 8">
            <a:extLst>
              <a:ext uri="{FF2B5EF4-FFF2-40B4-BE49-F238E27FC236}">
                <a16:creationId xmlns:a16="http://schemas.microsoft.com/office/drawing/2014/main" id="{81B87C67-486C-48FF-9B3D-EE58045C5027}"/>
              </a:ext>
            </a:extLst>
          </p:cNvPr>
          <p:cNvSpPr>
            <a:spLocks noGrp="1"/>
          </p:cNvSpPr>
          <p:nvPr>
            <p:ph type="pic" sz="quarter" idx="32" hasCustomPrompt="1"/>
          </p:nvPr>
        </p:nvSpPr>
        <p:spPr>
          <a:xfrm>
            <a:off x="0" y="3429000"/>
            <a:ext cx="6096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2" name="Rectangle 11">
            <a:extLst>
              <a:ext uri="{FF2B5EF4-FFF2-40B4-BE49-F238E27FC236}">
                <a16:creationId xmlns:a16="http://schemas.microsoft.com/office/drawing/2014/main" id="{4B72BA0A-FC28-48D2-989D-7F55CC55DE27}"/>
              </a:ext>
            </a:extLst>
          </p:cNvPr>
          <p:cNvSpPr/>
          <p:nvPr userDrawn="1"/>
        </p:nvSpPr>
        <p:spPr>
          <a:xfrm>
            <a:off x="3048006" y="0"/>
            <a:ext cx="30474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5" name="Text Placeholder 2">
            <a:extLst>
              <a:ext uri="{FF2B5EF4-FFF2-40B4-BE49-F238E27FC236}">
                <a16:creationId xmlns:a16="http://schemas.microsoft.com/office/drawing/2014/main" id="{69485B5C-12AA-4DEC-839A-4C0AFC69B76D}"/>
              </a:ext>
            </a:extLst>
          </p:cNvPr>
          <p:cNvSpPr>
            <a:spLocks noGrp="1"/>
          </p:cNvSpPr>
          <p:nvPr>
            <p:ph type="body" idx="33" hasCustomPrompt="1"/>
          </p:nvPr>
        </p:nvSpPr>
        <p:spPr>
          <a:xfrm>
            <a:off x="3046800" y="0"/>
            <a:ext cx="3048000" cy="3429000"/>
          </a:xfrm>
        </p:spPr>
        <p:txBody>
          <a:bodyPr lIns="360000" rIns="360000" anchor="ctr" anchorCtr="0"/>
          <a:lstStyle>
            <a:lvl1pPr marL="0" indent="0" algn="ctr">
              <a:lnSpc>
                <a:spcPct val="100000"/>
              </a:lnSpc>
              <a:spcBef>
                <a:spcPts val="900"/>
              </a:spcBef>
              <a:buNone/>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Click to add text and if you want to add a heading increase the font size to 28pt</a:t>
            </a:r>
          </a:p>
        </p:txBody>
      </p:sp>
      <p:sp>
        <p:nvSpPr>
          <p:cNvPr id="13" name="Rectangle 12">
            <a:extLst>
              <a:ext uri="{FF2B5EF4-FFF2-40B4-BE49-F238E27FC236}">
                <a16:creationId xmlns:a16="http://schemas.microsoft.com/office/drawing/2014/main" id="{DB37CDB6-C28E-45C3-B47E-C806888BE361}"/>
              </a:ext>
            </a:extLst>
          </p:cNvPr>
          <p:cNvSpPr/>
          <p:nvPr userDrawn="1"/>
        </p:nvSpPr>
        <p:spPr>
          <a:xfrm>
            <a:off x="9144605" y="0"/>
            <a:ext cx="3047401" cy="3429000"/>
          </a:xfrm>
          <a:prstGeom prst="rect">
            <a:avLst/>
          </a:prstGeom>
          <a:solidFill>
            <a:srgbClr val="1618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solidFill>
                <a:schemeClr val="accent1"/>
              </a:solidFill>
            </a:endParaRP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751F3D3B-285D-4468-9BAC-3475055B510C}"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
        <p:nvSpPr>
          <p:cNvPr id="9" name="Picture Placeholder 8">
            <a:extLst>
              <a:ext uri="{FF2B5EF4-FFF2-40B4-BE49-F238E27FC236}">
                <a16:creationId xmlns:a16="http://schemas.microsoft.com/office/drawing/2014/main" id="{03C0A9C8-ABDD-48F5-BE57-B527AB1FEF1A}"/>
              </a:ext>
            </a:extLst>
          </p:cNvPr>
          <p:cNvSpPr>
            <a:spLocks noGrp="1"/>
          </p:cNvSpPr>
          <p:nvPr>
            <p:ph type="pic" sz="quarter" idx="30" hasCustomPrompt="1"/>
          </p:nvPr>
        </p:nvSpPr>
        <p:spPr>
          <a:xfrm>
            <a:off x="6096000" y="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4" name="Text Placeholder 2">
            <a:extLst>
              <a:ext uri="{FF2B5EF4-FFF2-40B4-BE49-F238E27FC236}">
                <a16:creationId xmlns:a16="http://schemas.microsoft.com/office/drawing/2014/main" id="{B342483B-965A-45F9-BD9F-E53A2477E83B}"/>
              </a:ext>
            </a:extLst>
          </p:cNvPr>
          <p:cNvSpPr>
            <a:spLocks noGrp="1"/>
          </p:cNvSpPr>
          <p:nvPr>
            <p:ph type="body" idx="13" hasCustomPrompt="1"/>
          </p:nvPr>
        </p:nvSpPr>
        <p:spPr>
          <a:xfrm>
            <a:off x="6095401" y="342900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6" name="Text Placeholder 2">
            <a:extLst>
              <a:ext uri="{FF2B5EF4-FFF2-40B4-BE49-F238E27FC236}">
                <a16:creationId xmlns:a16="http://schemas.microsoft.com/office/drawing/2014/main" id="{0FB02AA9-3CFD-42F6-A89B-0E9879820066}"/>
              </a:ext>
            </a:extLst>
          </p:cNvPr>
          <p:cNvSpPr>
            <a:spLocks noGrp="1"/>
          </p:cNvSpPr>
          <p:nvPr>
            <p:ph type="body" idx="34" hasCustomPrompt="1"/>
          </p:nvPr>
        </p:nvSpPr>
        <p:spPr>
          <a:xfrm>
            <a:off x="9144000" y="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7" name="Text Placeholder 2">
            <a:extLst>
              <a:ext uri="{FF2B5EF4-FFF2-40B4-BE49-F238E27FC236}">
                <a16:creationId xmlns:a16="http://schemas.microsoft.com/office/drawing/2014/main" id="{74ECC1D4-01DB-4731-B9CC-9FB487D4251C}"/>
              </a:ext>
            </a:extLst>
          </p:cNvPr>
          <p:cNvSpPr>
            <a:spLocks noGrp="1"/>
          </p:cNvSpPr>
          <p:nvPr>
            <p:ph type="body" idx="35" hasCustomPrompt="1"/>
          </p:nvPr>
        </p:nvSpPr>
        <p:spPr>
          <a:xfrm>
            <a:off x="0" y="0"/>
            <a:ext cx="3048000" cy="3429000"/>
          </a:xfrm>
        </p:spPr>
        <p:txBody>
          <a:bodyPr lIns="360000" rIns="360000" anchor="ctr" anchorCtr="0">
            <a:normAutofit/>
          </a:bodyPr>
          <a:lstStyle>
            <a:lvl1pPr marL="0" indent="0" algn="ctr">
              <a:lnSpc>
                <a:spcPct val="100000"/>
              </a:lnSpc>
              <a:spcBef>
                <a:spcPts val="601"/>
              </a:spcBef>
              <a:buNone/>
              <a:defRPr sz="110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X%</a:t>
            </a:r>
          </a:p>
        </p:txBody>
      </p:sp>
    </p:spTree>
    <p:extLst>
      <p:ext uri="{BB962C8B-B14F-4D97-AF65-F5344CB8AC3E}">
        <p14:creationId xmlns:p14="http://schemas.microsoft.com/office/powerpoint/2010/main" val="246941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dirty="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FED32FA7-F17F-4455-ADE8-8D80A2059FEE}" type="datetime1">
              <a:rPr lang="en-AU" smtClean="0"/>
              <a:t>27/07/2022</a:t>
            </a:fld>
            <a:endParaRPr lang="en-AU" dirty="0"/>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dirty="0"/>
              <a:t>Presentation title</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dirty="0"/>
          </a:p>
        </p:txBody>
      </p:sp>
    </p:spTree>
    <p:extLst>
      <p:ext uri="{BB962C8B-B14F-4D97-AF65-F5344CB8AC3E}">
        <p14:creationId xmlns:p14="http://schemas.microsoft.com/office/powerpoint/2010/main" val="112368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47344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781A-9133-4B2B-BBE1-07AEC1B6D6B6}"/>
              </a:ext>
            </a:extLst>
          </p:cNvPr>
          <p:cNvSpPr>
            <a:spLocks noGrp="1"/>
          </p:cNvSpPr>
          <p:nvPr>
            <p:ph type="dt" sz="half" idx="10"/>
          </p:nvPr>
        </p:nvSpPr>
        <p:spPr/>
        <p:txBody>
          <a:bodyPr/>
          <a:lstStyle/>
          <a:p>
            <a:fld id="{CCB55D8D-6DF1-4B68-9E5D-16BC82C5BF4F}" type="datetime1">
              <a:rPr lang="en-AU" smtClean="0"/>
              <a:t>27/07/2022</a:t>
            </a:fld>
            <a:endParaRPr lang="en-AU" dirty="0"/>
          </a:p>
        </p:txBody>
      </p:sp>
      <p:sp>
        <p:nvSpPr>
          <p:cNvPr id="3" name="Footer Placeholder 2">
            <a:extLst>
              <a:ext uri="{FF2B5EF4-FFF2-40B4-BE49-F238E27FC236}">
                <a16:creationId xmlns:a16="http://schemas.microsoft.com/office/drawing/2014/main" id="{D7F52EC3-9C09-446D-B2DA-292FFB5BABB5}"/>
              </a:ext>
            </a:extLst>
          </p:cNvPr>
          <p:cNvSpPr>
            <a:spLocks noGrp="1"/>
          </p:cNvSpPr>
          <p:nvPr>
            <p:ph type="ftr" sz="quarter" idx="11"/>
          </p:nvPr>
        </p:nvSpPr>
        <p:spPr/>
        <p:txBody>
          <a:bodyPr/>
          <a:lstStyle/>
          <a:p>
            <a:r>
              <a:rPr lang="en-AU" dirty="0"/>
              <a:t>Presentation title</a:t>
            </a:r>
          </a:p>
        </p:txBody>
      </p:sp>
      <p:sp>
        <p:nvSpPr>
          <p:cNvPr id="4" name="Slide Number Placeholder 3">
            <a:extLst>
              <a:ext uri="{FF2B5EF4-FFF2-40B4-BE49-F238E27FC236}">
                <a16:creationId xmlns:a16="http://schemas.microsoft.com/office/drawing/2014/main" id="{A61A54E2-78FF-4846-A79D-8C6297C910B1}"/>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5" name="Rectangle 4">
            <a:extLst>
              <a:ext uri="{FF2B5EF4-FFF2-40B4-BE49-F238E27FC236}">
                <a16:creationId xmlns:a16="http://schemas.microsoft.com/office/drawing/2014/main" id="{D01E817B-98CD-4DB6-81C7-C295F0412C0A}"/>
              </a:ext>
            </a:extLst>
          </p:cNvPr>
          <p:cNvSpPr/>
          <p:nvPr userDrawn="1"/>
        </p:nvSpPr>
        <p:spPr>
          <a:xfrm>
            <a:off x="6" y="0"/>
            <a:ext cx="3047401" cy="1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Tree>
    <p:extLst>
      <p:ext uri="{BB962C8B-B14F-4D97-AF65-F5344CB8AC3E}">
        <p14:creationId xmlns:p14="http://schemas.microsoft.com/office/powerpoint/2010/main" val="3090154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548754"/>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DE02BE54-9347-418F-B966-146E1D40F16C}" type="slidenum">
              <a:rPr/>
              <a:pPr>
                <a:defRPr/>
              </a:pPr>
              <a:t>‹#›</a:t>
            </a:fld>
            <a:endParaRPr dirty="0"/>
          </a:p>
        </p:txBody>
      </p:sp>
    </p:spTree>
    <p:extLst>
      <p:ext uri="{BB962C8B-B14F-4D97-AF65-F5344CB8AC3E}">
        <p14:creationId xmlns:p14="http://schemas.microsoft.com/office/powerpoint/2010/main" val="87272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grpSp>
        <p:nvGrpSpPr>
          <p:cNvPr id="37" name="Group 36">
            <a:extLst>
              <a:ext uri="{FF2B5EF4-FFF2-40B4-BE49-F238E27FC236}">
                <a16:creationId xmlns:a16="http://schemas.microsoft.com/office/drawing/2014/main" id="{C3D9AEF8-8EB2-443C-9607-53B8A3041DB0}"/>
              </a:ext>
            </a:extLst>
          </p:cNvPr>
          <p:cNvGrpSpPr/>
          <p:nvPr userDrawn="1"/>
        </p:nvGrpSpPr>
        <p:grpSpPr>
          <a:xfrm>
            <a:off x="1466975" y="1323574"/>
            <a:ext cx="3162180" cy="4153311"/>
            <a:chOff x="8469313" y="1968500"/>
            <a:chExt cx="7445375" cy="9779000"/>
          </a:xfrm>
        </p:grpSpPr>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8469313" y="1968500"/>
              <a:ext cx="7445375" cy="97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9" name="Freeform 5">
              <a:extLst>
                <a:ext uri="{FF2B5EF4-FFF2-40B4-BE49-F238E27FC236}">
                  <a16:creationId xmlns:a16="http://schemas.microsoft.com/office/drawing/2014/main" id="{FBACB17F-67A3-4A1E-9CF2-44A893C1A810}"/>
                </a:ext>
              </a:extLst>
            </p:cNvPr>
            <p:cNvSpPr>
              <a:spLocks/>
            </p:cNvSpPr>
            <p:nvPr userDrawn="1"/>
          </p:nvSpPr>
          <p:spPr bwMode="auto">
            <a:xfrm>
              <a:off x="12039601" y="8234363"/>
              <a:ext cx="214313" cy="309563"/>
            </a:xfrm>
            <a:custGeom>
              <a:avLst/>
              <a:gdLst>
                <a:gd name="T0" fmla="*/ 0 w 57"/>
                <a:gd name="T1" fmla="*/ 34 h 83"/>
                <a:gd name="T2" fmla="*/ 29 w 57"/>
                <a:gd name="T3" fmla="*/ 0 h 83"/>
                <a:gd name="T4" fmla="*/ 57 w 57"/>
                <a:gd name="T5" fmla="*/ 34 h 83"/>
                <a:gd name="T6" fmla="*/ 57 w 57"/>
                <a:gd name="T7" fmla="*/ 50 h 83"/>
                <a:gd name="T8" fmla="*/ 29 w 57"/>
                <a:gd name="T9" fmla="*/ 83 h 83"/>
                <a:gd name="T10" fmla="*/ 0 w 57"/>
                <a:gd name="T11" fmla="*/ 50 h 83"/>
                <a:gd name="T12" fmla="*/ 0 w 57"/>
                <a:gd name="T13" fmla="*/ 34 h 83"/>
              </a:gdLst>
              <a:ahLst/>
              <a:cxnLst>
                <a:cxn ang="0">
                  <a:pos x="T0" y="T1"/>
                </a:cxn>
                <a:cxn ang="0">
                  <a:pos x="T2" y="T3"/>
                </a:cxn>
                <a:cxn ang="0">
                  <a:pos x="T4" y="T5"/>
                </a:cxn>
                <a:cxn ang="0">
                  <a:pos x="T6" y="T7"/>
                </a:cxn>
                <a:cxn ang="0">
                  <a:pos x="T8" y="T9"/>
                </a:cxn>
                <a:cxn ang="0">
                  <a:pos x="T10" y="T11"/>
                </a:cxn>
                <a:cxn ang="0">
                  <a:pos x="T12" y="T13"/>
                </a:cxn>
              </a:cxnLst>
              <a:rect l="0" t="0" r="r" b="b"/>
              <a:pathLst>
                <a:path w="57" h="83">
                  <a:moveTo>
                    <a:pt x="0" y="34"/>
                  </a:moveTo>
                  <a:cubicBezTo>
                    <a:pt x="0" y="15"/>
                    <a:pt x="13" y="0"/>
                    <a:pt x="29" y="0"/>
                  </a:cubicBezTo>
                  <a:cubicBezTo>
                    <a:pt x="44" y="0"/>
                    <a:pt x="57" y="15"/>
                    <a:pt x="57" y="34"/>
                  </a:cubicBezTo>
                  <a:cubicBezTo>
                    <a:pt x="57" y="50"/>
                    <a:pt x="57" y="50"/>
                    <a:pt x="57" y="50"/>
                  </a:cubicBezTo>
                  <a:cubicBezTo>
                    <a:pt x="57" y="68"/>
                    <a:pt x="44" y="83"/>
                    <a:pt x="29" y="83"/>
                  </a:cubicBezTo>
                  <a:cubicBezTo>
                    <a:pt x="13" y="83"/>
                    <a:pt x="0" y="68"/>
                    <a:pt x="0" y="50"/>
                  </a:cubicBezTo>
                  <a:lnTo>
                    <a:pt x="0" y="3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0" name="Freeform 6">
              <a:extLst>
                <a:ext uri="{FF2B5EF4-FFF2-40B4-BE49-F238E27FC236}">
                  <a16:creationId xmlns:a16="http://schemas.microsoft.com/office/drawing/2014/main" id="{8FEE4D53-8DE0-4E9F-B368-EE48062A969D}"/>
                </a:ext>
              </a:extLst>
            </p:cNvPr>
            <p:cNvSpPr>
              <a:spLocks/>
            </p:cNvSpPr>
            <p:nvPr userDrawn="1"/>
          </p:nvSpPr>
          <p:spPr bwMode="auto">
            <a:xfrm>
              <a:off x="11107738" y="8480425"/>
              <a:ext cx="2085975" cy="339725"/>
            </a:xfrm>
            <a:custGeom>
              <a:avLst/>
              <a:gdLst>
                <a:gd name="T0" fmla="*/ 312 w 557"/>
                <a:gd name="T1" fmla="*/ 3 h 91"/>
                <a:gd name="T2" fmla="*/ 246 w 557"/>
                <a:gd name="T3" fmla="*/ 3 h 91"/>
                <a:gd name="T4" fmla="*/ 33 w 557"/>
                <a:gd name="T5" fmla="*/ 45 h 91"/>
                <a:gd name="T6" fmla="*/ 0 w 557"/>
                <a:gd name="T7" fmla="*/ 71 h 91"/>
                <a:gd name="T8" fmla="*/ 34 w 557"/>
                <a:gd name="T9" fmla="*/ 91 h 91"/>
                <a:gd name="T10" fmla="*/ 524 w 557"/>
                <a:gd name="T11" fmla="*/ 91 h 91"/>
                <a:gd name="T12" fmla="*/ 557 w 557"/>
                <a:gd name="T13" fmla="*/ 71 h 91"/>
                <a:gd name="T14" fmla="*/ 524 w 557"/>
                <a:gd name="T15" fmla="*/ 45 h 91"/>
                <a:gd name="T16" fmla="*/ 312 w 557"/>
                <a:gd name="T17"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91">
                  <a:moveTo>
                    <a:pt x="312" y="3"/>
                  </a:moveTo>
                  <a:cubicBezTo>
                    <a:pt x="294" y="0"/>
                    <a:pt x="264" y="0"/>
                    <a:pt x="246" y="3"/>
                  </a:cubicBezTo>
                  <a:cubicBezTo>
                    <a:pt x="33" y="45"/>
                    <a:pt x="33" y="45"/>
                    <a:pt x="33" y="45"/>
                  </a:cubicBezTo>
                  <a:cubicBezTo>
                    <a:pt x="15" y="48"/>
                    <a:pt x="0" y="60"/>
                    <a:pt x="0" y="71"/>
                  </a:cubicBezTo>
                  <a:cubicBezTo>
                    <a:pt x="0" y="82"/>
                    <a:pt x="16" y="91"/>
                    <a:pt x="34" y="91"/>
                  </a:cubicBezTo>
                  <a:cubicBezTo>
                    <a:pt x="524" y="91"/>
                    <a:pt x="524" y="91"/>
                    <a:pt x="524" y="91"/>
                  </a:cubicBezTo>
                  <a:cubicBezTo>
                    <a:pt x="542" y="91"/>
                    <a:pt x="557" y="82"/>
                    <a:pt x="557" y="71"/>
                  </a:cubicBezTo>
                  <a:cubicBezTo>
                    <a:pt x="557" y="60"/>
                    <a:pt x="542" y="48"/>
                    <a:pt x="524" y="45"/>
                  </a:cubicBezTo>
                  <a:lnTo>
                    <a:pt x="312" y="3"/>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3" name="Freeform 7">
              <a:extLst>
                <a:ext uri="{FF2B5EF4-FFF2-40B4-BE49-F238E27FC236}">
                  <a16:creationId xmlns:a16="http://schemas.microsoft.com/office/drawing/2014/main" id="{1C41073A-E812-4740-8596-25B58CDA03BA}"/>
                </a:ext>
              </a:extLst>
            </p:cNvPr>
            <p:cNvSpPr>
              <a:spLocks/>
            </p:cNvSpPr>
            <p:nvPr userDrawn="1"/>
          </p:nvSpPr>
          <p:spPr bwMode="auto">
            <a:xfrm>
              <a:off x="10707688" y="5597525"/>
              <a:ext cx="931863" cy="935038"/>
            </a:xfrm>
            <a:custGeom>
              <a:avLst/>
              <a:gdLst>
                <a:gd name="T0" fmla="*/ 0 w 587"/>
                <a:gd name="T1" fmla="*/ 24 h 589"/>
                <a:gd name="T2" fmla="*/ 564 w 587"/>
                <a:gd name="T3" fmla="*/ 589 h 589"/>
                <a:gd name="T4" fmla="*/ 587 w 587"/>
                <a:gd name="T5" fmla="*/ 535 h 589"/>
                <a:gd name="T6" fmla="*/ 54 w 587"/>
                <a:gd name="T7" fmla="*/ 0 h 589"/>
                <a:gd name="T8" fmla="*/ 0 w 587"/>
                <a:gd name="T9" fmla="*/ 24 h 589"/>
              </a:gdLst>
              <a:ahLst/>
              <a:cxnLst>
                <a:cxn ang="0">
                  <a:pos x="T0" y="T1"/>
                </a:cxn>
                <a:cxn ang="0">
                  <a:pos x="T2" y="T3"/>
                </a:cxn>
                <a:cxn ang="0">
                  <a:pos x="T4" y="T5"/>
                </a:cxn>
                <a:cxn ang="0">
                  <a:pos x="T6" y="T7"/>
                </a:cxn>
                <a:cxn ang="0">
                  <a:pos x="T8" y="T9"/>
                </a:cxn>
              </a:cxnLst>
              <a:rect l="0" t="0" r="r" b="b"/>
              <a:pathLst>
                <a:path w="587" h="589">
                  <a:moveTo>
                    <a:pt x="0" y="24"/>
                  </a:moveTo>
                  <a:lnTo>
                    <a:pt x="564" y="589"/>
                  </a:lnTo>
                  <a:lnTo>
                    <a:pt x="587" y="535"/>
                  </a:lnTo>
                  <a:lnTo>
                    <a:pt x="54" y="0"/>
                  </a:lnTo>
                  <a:lnTo>
                    <a:pt x="0" y="2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4" name="Freeform 8">
              <a:extLst>
                <a:ext uri="{FF2B5EF4-FFF2-40B4-BE49-F238E27FC236}">
                  <a16:creationId xmlns:a16="http://schemas.microsoft.com/office/drawing/2014/main" id="{47EC8435-45F5-4D23-8AD2-6D8437108997}"/>
                </a:ext>
              </a:extLst>
            </p:cNvPr>
            <p:cNvSpPr>
              <a:spLocks/>
            </p:cNvSpPr>
            <p:nvPr userDrawn="1"/>
          </p:nvSpPr>
          <p:spPr bwMode="auto">
            <a:xfrm>
              <a:off x="10583863" y="5635625"/>
              <a:ext cx="1019175" cy="1020763"/>
            </a:xfrm>
            <a:custGeom>
              <a:avLst/>
              <a:gdLst>
                <a:gd name="T0" fmla="*/ 19 w 272"/>
                <a:gd name="T1" fmla="*/ 6 h 273"/>
                <a:gd name="T2" fmla="*/ 12 w 272"/>
                <a:gd name="T3" fmla="*/ 43 h 273"/>
                <a:gd name="T4" fmla="*/ 229 w 272"/>
                <a:gd name="T5" fmla="*/ 260 h 273"/>
                <a:gd name="T6" fmla="*/ 266 w 272"/>
                <a:gd name="T7" fmla="*/ 253 h 273"/>
                <a:gd name="T8" fmla="*/ 272 w 272"/>
                <a:gd name="T9" fmla="*/ 240 h 273"/>
                <a:gd name="T10" fmla="*/ 33 w 272"/>
                <a:gd name="T11" fmla="*/ 0 h 273"/>
                <a:gd name="T12" fmla="*/ 19 w 272"/>
                <a:gd name="T13" fmla="*/ 6 h 273"/>
              </a:gdLst>
              <a:ahLst/>
              <a:cxnLst>
                <a:cxn ang="0">
                  <a:pos x="T0" y="T1"/>
                </a:cxn>
                <a:cxn ang="0">
                  <a:pos x="T2" y="T3"/>
                </a:cxn>
                <a:cxn ang="0">
                  <a:pos x="T4" y="T5"/>
                </a:cxn>
                <a:cxn ang="0">
                  <a:pos x="T6" y="T7"/>
                </a:cxn>
                <a:cxn ang="0">
                  <a:pos x="T8" y="T9"/>
                </a:cxn>
                <a:cxn ang="0">
                  <a:pos x="T10" y="T11"/>
                </a:cxn>
                <a:cxn ang="0">
                  <a:pos x="T12" y="T13"/>
                </a:cxn>
              </a:cxnLst>
              <a:rect l="0" t="0" r="r" b="b"/>
              <a:pathLst>
                <a:path w="272" h="273">
                  <a:moveTo>
                    <a:pt x="19" y="6"/>
                  </a:moveTo>
                  <a:cubicBezTo>
                    <a:pt x="3" y="13"/>
                    <a:pt x="0" y="30"/>
                    <a:pt x="12" y="43"/>
                  </a:cubicBezTo>
                  <a:cubicBezTo>
                    <a:pt x="229" y="260"/>
                    <a:pt x="229" y="260"/>
                    <a:pt x="229" y="260"/>
                  </a:cubicBezTo>
                  <a:cubicBezTo>
                    <a:pt x="242" y="273"/>
                    <a:pt x="259" y="270"/>
                    <a:pt x="266" y="253"/>
                  </a:cubicBezTo>
                  <a:cubicBezTo>
                    <a:pt x="272" y="240"/>
                    <a:pt x="272" y="240"/>
                    <a:pt x="272" y="240"/>
                  </a:cubicBezTo>
                  <a:cubicBezTo>
                    <a:pt x="33" y="0"/>
                    <a:pt x="33" y="0"/>
                    <a:pt x="33" y="0"/>
                  </a:cubicBezTo>
                  <a:lnTo>
                    <a:pt x="1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5" name="Freeform 9">
              <a:extLst>
                <a:ext uri="{FF2B5EF4-FFF2-40B4-BE49-F238E27FC236}">
                  <a16:creationId xmlns:a16="http://schemas.microsoft.com/office/drawing/2014/main" id="{291B8BE0-0F0B-4F15-AAAE-4CA7171ECAE3}"/>
                </a:ext>
              </a:extLst>
            </p:cNvPr>
            <p:cNvSpPr>
              <a:spLocks/>
            </p:cNvSpPr>
            <p:nvPr userDrawn="1"/>
          </p:nvSpPr>
          <p:spPr bwMode="auto">
            <a:xfrm>
              <a:off x="12126913" y="6854825"/>
              <a:ext cx="1089025" cy="1128713"/>
            </a:xfrm>
            <a:custGeom>
              <a:avLst/>
              <a:gdLst>
                <a:gd name="T0" fmla="*/ 13 w 291"/>
                <a:gd name="T1" fmla="*/ 302 h 302"/>
                <a:gd name="T2" fmla="*/ 5 w 291"/>
                <a:gd name="T3" fmla="*/ 298 h 302"/>
                <a:gd name="T4" fmla="*/ 4 w 291"/>
                <a:gd name="T5" fmla="*/ 282 h 302"/>
                <a:gd name="T6" fmla="*/ 269 w 291"/>
                <a:gd name="T7" fmla="*/ 5 h 302"/>
                <a:gd name="T8" fmla="*/ 286 w 291"/>
                <a:gd name="T9" fmla="*/ 5 h 302"/>
                <a:gd name="T10" fmla="*/ 286 w 291"/>
                <a:gd name="T11" fmla="*/ 22 h 302"/>
                <a:gd name="T12" fmla="*/ 21 w 291"/>
                <a:gd name="T13" fmla="*/ 298 h 302"/>
                <a:gd name="T14" fmla="*/ 13 w 29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2">
                  <a:moveTo>
                    <a:pt x="13" y="302"/>
                  </a:moveTo>
                  <a:cubicBezTo>
                    <a:pt x="10" y="302"/>
                    <a:pt x="7" y="301"/>
                    <a:pt x="5" y="298"/>
                  </a:cubicBezTo>
                  <a:cubicBezTo>
                    <a:pt x="0" y="294"/>
                    <a:pt x="0" y="286"/>
                    <a:pt x="4" y="282"/>
                  </a:cubicBezTo>
                  <a:cubicBezTo>
                    <a:pt x="269" y="5"/>
                    <a:pt x="269" y="5"/>
                    <a:pt x="269" y="5"/>
                  </a:cubicBezTo>
                  <a:cubicBezTo>
                    <a:pt x="274" y="1"/>
                    <a:pt x="281" y="0"/>
                    <a:pt x="286" y="5"/>
                  </a:cubicBezTo>
                  <a:cubicBezTo>
                    <a:pt x="290" y="10"/>
                    <a:pt x="291" y="17"/>
                    <a:pt x="286" y="22"/>
                  </a:cubicBezTo>
                  <a:cubicBezTo>
                    <a:pt x="21" y="298"/>
                    <a:pt x="21" y="298"/>
                    <a:pt x="21" y="298"/>
                  </a:cubicBezTo>
                  <a:cubicBezTo>
                    <a:pt x="19" y="301"/>
                    <a:pt x="16" y="302"/>
                    <a:pt x="13" y="302"/>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7" name="Freeform 10">
              <a:extLst>
                <a:ext uri="{FF2B5EF4-FFF2-40B4-BE49-F238E27FC236}">
                  <a16:creationId xmlns:a16="http://schemas.microsoft.com/office/drawing/2014/main" id="{FA82D773-62B1-47EC-9CAE-2DC1CA1E3990}"/>
                </a:ext>
              </a:extLst>
            </p:cNvPr>
            <p:cNvSpPr>
              <a:spLocks/>
            </p:cNvSpPr>
            <p:nvPr userDrawn="1"/>
          </p:nvSpPr>
          <p:spPr bwMode="auto">
            <a:xfrm>
              <a:off x="12249151" y="6970713"/>
              <a:ext cx="1090613" cy="1123950"/>
            </a:xfrm>
            <a:custGeom>
              <a:avLst/>
              <a:gdLst>
                <a:gd name="T0" fmla="*/ 13 w 291"/>
                <a:gd name="T1" fmla="*/ 301 h 301"/>
                <a:gd name="T2" fmla="*/ 5 w 291"/>
                <a:gd name="T3" fmla="*/ 297 h 301"/>
                <a:gd name="T4" fmla="*/ 4 w 291"/>
                <a:gd name="T5" fmla="*/ 281 h 301"/>
                <a:gd name="T6" fmla="*/ 269 w 291"/>
                <a:gd name="T7" fmla="*/ 4 h 301"/>
                <a:gd name="T8" fmla="*/ 286 w 291"/>
                <a:gd name="T9" fmla="*/ 4 h 301"/>
                <a:gd name="T10" fmla="*/ 286 w 291"/>
                <a:gd name="T11" fmla="*/ 21 h 301"/>
                <a:gd name="T12" fmla="*/ 21 w 291"/>
                <a:gd name="T13" fmla="*/ 297 h 301"/>
                <a:gd name="T14" fmla="*/ 13 w 291"/>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1">
                  <a:moveTo>
                    <a:pt x="13" y="301"/>
                  </a:moveTo>
                  <a:cubicBezTo>
                    <a:pt x="10" y="301"/>
                    <a:pt x="7" y="300"/>
                    <a:pt x="5" y="297"/>
                  </a:cubicBezTo>
                  <a:cubicBezTo>
                    <a:pt x="0" y="293"/>
                    <a:pt x="0" y="286"/>
                    <a:pt x="4" y="281"/>
                  </a:cubicBezTo>
                  <a:cubicBezTo>
                    <a:pt x="269" y="4"/>
                    <a:pt x="269" y="4"/>
                    <a:pt x="269" y="4"/>
                  </a:cubicBezTo>
                  <a:cubicBezTo>
                    <a:pt x="274" y="0"/>
                    <a:pt x="281" y="0"/>
                    <a:pt x="286" y="4"/>
                  </a:cubicBezTo>
                  <a:cubicBezTo>
                    <a:pt x="291" y="9"/>
                    <a:pt x="291" y="16"/>
                    <a:pt x="286" y="21"/>
                  </a:cubicBezTo>
                  <a:cubicBezTo>
                    <a:pt x="21" y="297"/>
                    <a:pt x="21" y="297"/>
                    <a:pt x="21" y="297"/>
                  </a:cubicBezTo>
                  <a:cubicBezTo>
                    <a:pt x="19" y="300"/>
                    <a:pt x="16" y="301"/>
                    <a:pt x="13" y="301"/>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9" name="Freeform 11">
              <a:extLst>
                <a:ext uri="{FF2B5EF4-FFF2-40B4-BE49-F238E27FC236}">
                  <a16:creationId xmlns:a16="http://schemas.microsoft.com/office/drawing/2014/main" id="{F61394F7-C384-438C-8347-A5766D8E56AC}"/>
                </a:ext>
              </a:extLst>
            </p:cNvPr>
            <p:cNvSpPr>
              <a:spLocks/>
            </p:cNvSpPr>
            <p:nvPr userDrawn="1"/>
          </p:nvSpPr>
          <p:spPr bwMode="auto">
            <a:xfrm>
              <a:off x="12111038" y="5784850"/>
              <a:ext cx="1130300" cy="1084263"/>
            </a:xfrm>
            <a:custGeom>
              <a:avLst/>
              <a:gdLst>
                <a:gd name="T0" fmla="*/ 289 w 302"/>
                <a:gd name="T1" fmla="*/ 290 h 290"/>
                <a:gd name="T2" fmla="*/ 281 w 302"/>
                <a:gd name="T3" fmla="*/ 286 h 290"/>
                <a:gd name="T4" fmla="*/ 5 w 302"/>
                <a:gd name="T5" fmla="*/ 21 h 290"/>
                <a:gd name="T6" fmla="*/ 4 w 302"/>
                <a:gd name="T7" fmla="*/ 5 h 290"/>
                <a:gd name="T8" fmla="*/ 21 w 302"/>
                <a:gd name="T9" fmla="*/ 4 h 290"/>
                <a:gd name="T10" fmla="*/ 297 w 302"/>
                <a:gd name="T11" fmla="*/ 269 h 290"/>
                <a:gd name="T12" fmla="*/ 298 w 302"/>
                <a:gd name="T13" fmla="*/ 286 h 290"/>
                <a:gd name="T14" fmla="*/ 289 w 302"/>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0">
                  <a:moveTo>
                    <a:pt x="289" y="290"/>
                  </a:moveTo>
                  <a:cubicBezTo>
                    <a:pt x="286" y="290"/>
                    <a:pt x="283" y="288"/>
                    <a:pt x="281" y="286"/>
                  </a:cubicBezTo>
                  <a:cubicBezTo>
                    <a:pt x="5" y="21"/>
                    <a:pt x="5" y="21"/>
                    <a:pt x="5" y="21"/>
                  </a:cubicBezTo>
                  <a:cubicBezTo>
                    <a:pt x="0" y="17"/>
                    <a:pt x="0" y="9"/>
                    <a:pt x="4" y="5"/>
                  </a:cubicBezTo>
                  <a:cubicBezTo>
                    <a:pt x="9" y="0"/>
                    <a:pt x="16" y="0"/>
                    <a:pt x="21" y="4"/>
                  </a:cubicBezTo>
                  <a:cubicBezTo>
                    <a:pt x="297" y="269"/>
                    <a:pt x="297" y="269"/>
                    <a:pt x="297" y="269"/>
                  </a:cubicBezTo>
                  <a:cubicBezTo>
                    <a:pt x="302" y="274"/>
                    <a:pt x="302" y="281"/>
                    <a:pt x="298" y="286"/>
                  </a:cubicBezTo>
                  <a:cubicBezTo>
                    <a:pt x="296" y="288"/>
                    <a:pt x="292" y="290"/>
                    <a:pt x="289"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0" name="Freeform 12">
              <a:extLst>
                <a:ext uri="{FF2B5EF4-FFF2-40B4-BE49-F238E27FC236}">
                  <a16:creationId xmlns:a16="http://schemas.microsoft.com/office/drawing/2014/main" id="{EC8A732B-3BAF-4090-8A06-8CCEACBC6DF9}"/>
                </a:ext>
              </a:extLst>
            </p:cNvPr>
            <p:cNvSpPr>
              <a:spLocks/>
            </p:cNvSpPr>
            <p:nvPr userDrawn="1"/>
          </p:nvSpPr>
          <p:spPr bwMode="auto">
            <a:xfrm>
              <a:off x="12220576" y="5665788"/>
              <a:ext cx="1133475" cy="1084263"/>
            </a:xfrm>
            <a:custGeom>
              <a:avLst/>
              <a:gdLst>
                <a:gd name="T0" fmla="*/ 290 w 303"/>
                <a:gd name="T1" fmla="*/ 290 h 290"/>
                <a:gd name="T2" fmla="*/ 282 w 303"/>
                <a:gd name="T3" fmla="*/ 287 h 290"/>
                <a:gd name="T4" fmla="*/ 5 w 303"/>
                <a:gd name="T5" fmla="*/ 22 h 290"/>
                <a:gd name="T6" fmla="*/ 5 w 303"/>
                <a:gd name="T7" fmla="*/ 5 h 290"/>
                <a:gd name="T8" fmla="*/ 22 w 303"/>
                <a:gd name="T9" fmla="*/ 5 h 290"/>
                <a:gd name="T10" fmla="*/ 298 w 303"/>
                <a:gd name="T11" fmla="*/ 269 h 290"/>
                <a:gd name="T12" fmla="*/ 298 w 303"/>
                <a:gd name="T13" fmla="*/ 286 h 290"/>
                <a:gd name="T14" fmla="*/ 290 w 303"/>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90">
                  <a:moveTo>
                    <a:pt x="290" y="290"/>
                  </a:moveTo>
                  <a:cubicBezTo>
                    <a:pt x="287" y="290"/>
                    <a:pt x="284" y="289"/>
                    <a:pt x="282" y="287"/>
                  </a:cubicBezTo>
                  <a:cubicBezTo>
                    <a:pt x="5" y="22"/>
                    <a:pt x="5" y="22"/>
                    <a:pt x="5" y="22"/>
                  </a:cubicBezTo>
                  <a:cubicBezTo>
                    <a:pt x="1" y="17"/>
                    <a:pt x="0" y="10"/>
                    <a:pt x="5" y="5"/>
                  </a:cubicBezTo>
                  <a:cubicBezTo>
                    <a:pt x="9" y="0"/>
                    <a:pt x="17" y="0"/>
                    <a:pt x="22" y="5"/>
                  </a:cubicBezTo>
                  <a:cubicBezTo>
                    <a:pt x="298" y="269"/>
                    <a:pt x="298" y="269"/>
                    <a:pt x="298" y="269"/>
                  </a:cubicBezTo>
                  <a:cubicBezTo>
                    <a:pt x="303" y="274"/>
                    <a:pt x="303" y="282"/>
                    <a:pt x="298" y="286"/>
                  </a:cubicBezTo>
                  <a:cubicBezTo>
                    <a:pt x="296" y="289"/>
                    <a:pt x="293" y="290"/>
                    <a:pt x="290"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1" name="Freeform 13">
              <a:extLst>
                <a:ext uri="{FF2B5EF4-FFF2-40B4-BE49-F238E27FC236}">
                  <a16:creationId xmlns:a16="http://schemas.microsoft.com/office/drawing/2014/main" id="{60713F4F-9653-40D7-B39D-6A839FB17333}"/>
                </a:ext>
              </a:extLst>
            </p:cNvPr>
            <p:cNvSpPr>
              <a:spLocks noEditPoints="1"/>
            </p:cNvSpPr>
            <p:nvPr userDrawn="1"/>
          </p:nvSpPr>
          <p:spPr bwMode="auto">
            <a:xfrm>
              <a:off x="13119101" y="6656388"/>
              <a:ext cx="384175" cy="384175"/>
            </a:xfrm>
            <a:custGeom>
              <a:avLst/>
              <a:gdLst>
                <a:gd name="T0" fmla="*/ 51 w 103"/>
                <a:gd name="T1" fmla="*/ 35 h 103"/>
                <a:gd name="T2" fmla="*/ 35 w 103"/>
                <a:gd name="T3" fmla="*/ 51 h 103"/>
                <a:gd name="T4" fmla="*/ 51 w 103"/>
                <a:gd name="T5" fmla="*/ 67 h 103"/>
                <a:gd name="T6" fmla="*/ 67 w 103"/>
                <a:gd name="T7" fmla="*/ 51 h 103"/>
                <a:gd name="T8" fmla="*/ 51 w 103"/>
                <a:gd name="T9" fmla="*/ 35 h 103"/>
                <a:gd name="T10" fmla="*/ 51 w 103"/>
                <a:gd name="T11" fmla="*/ 103 h 103"/>
                <a:gd name="T12" fmla="*/ 0 w 103"/>
                <a:gd name="T13" fmla="*/ 51 h 103"/>
                <a:gd name="T14" fmla="*/ 51 w 103"/>
                <a:gd name="T15" fmla="*/ 0 h 103"/>
                <a:gd name="T16" fmla="*/ 103 w 103"/>
                <a:gd name="T17" fmla="*/ 51 h 103"/>
                <a:gd name="T18" fmla="*/ 51 w 103"/>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35"/>
                  </a:moveTo>
                  <a:cubicBezTo>
                    <a:pt x="42" y="35"/>
                    <a:pt x="35" y="43"/>
                    <a:pt x="35" y="51"/>
                  </a:cubicBezTo>
                  <a:cubicBezTo>
                    <a:pt x="35" y="60"/>
                    <a:pt x="42" y="67"/>
                    <a:pt x="51" y="67"/>
                  </a:cubicBezTo>
                  <a:cubicBezTo>
                    <a:pt x="60" y="67"/>
                    <a:pt x="67" y="60"/>
                    <a:pt x="67" y="51"/>
                  </a:cubicBezTo>
                  <a:cubicBezTo>
                    <a:pt x="67" y="43"/>
                    <a:pt x="60" y="35"/>
                    <a:pt x="51" y="35"/>
                  </a:cubicBezTo>
                  <a:moveTo>
                    <a:pt x="51" y="103"/>
                  </a:moveTo>
                  <a:cubicBezTo>
                    <a:pt x="23" y="103"/>
                    <a:pt x="0" y="80"/>
                    <a:pt x="0" y="51"/>
                  </a:cubicBezTo>
                  <a:cubicBezTo>
                    <a:pt x="0" y="23"/>
                    <a:pt x="23" y="0"/>
                    <a:pt x="51" y="0"/>
                  </a:cubicBezTo>
                  <a:cubicBezTo>
                    <a:pt x="80" y="0"/>
                    <a:pt x="103" y="23"/>
                    <a:pt x="103" y="51"/>
                  </a:cubicBezTo>
                  <a:cubicBezTo>
                    <a:pt x="103" y="80"/>
                    <a:pt x="80" y="103"/>
                    <a:pt x="51"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2" name="Freeform 14">
              <a:extLst>
                <a:ext uri="{FF2B5EF4-FFF2-40B4-BE49-F238E27FC236}">
                  <a16:creationId xmlns:a16="http://schemas.microsoft.com/office/drawing/2014/main" id="{AACCD0AE-33B5-4647-8E2F-74D4AC7E9302}"/>
                </a:ext>
              </a:extLst>
            </p:cNvPr>
            <p:cNvSpPr>
              <a:spLocks noEditPoints="1"/>
            </p:cNvSpPr>
            <p:nvPr userDrawn="1"/>
          </p:nvSpPr>
          <p:spPr bwMode="auto">
            <a:xfrm>
              <a:off x="11950701" y="7915275"/>
              <a:ext cx="385763" cy="388938"/>
            </a:xfrm>
            <a:custGeom>
              <a:avLst/>
              <a:gdLst>
                <a:gd name="T0" fmla="*/ 51 w 103"/>
                <a:gd name="T1" fmla="*/ 36 h 104"/>
                <a:gd name="T2" fmla="*/ 35 w 103"/>
                <a:gd name="T3" fmla="*/ 52 h 104"/>
                <a:gd name="T4" fmla="*/ 51 w 103"/>
                <a:gd name="T5" fmla="*/ 68 h 104"/>
                <a:gd name="T6" fmla="*/ 67 w 103"/>
                <a:gd name="T7" fmla="*/ 52 h 104"/>
                <a:gd name="T8" fmla="*/ 51 w 103"/>
                <a:gd name="T9" fmla="*/ 36 h 104"/>
                <a:gd name="T10" fmla="*/ 51 w 103"/>
                <a:gd name="T11" fmla="*/ 104 h 104"/>
                <a:gd name="T12" fmla="*/ 0 w 103"/>
                <a:gd name="T13" fmla="*/ 52 h 104"/>
                <a:gd name="T14" fmla="*/ 51 w 103"/>
                <a:gd name="T15" fmla="*/ 0 h 104"/>
                <a:gd name="T16" fmla="*/ 103 w 103"/>
                <a:gd name="T17" fmla="*/ 52 h 104"/>
                <a:gd name="T18" fmla="*/ 51 w 10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36"/>
                  </a:moveTo>
                  <a:cubicBezTo>
                    <a:pt x="43" y="36"/>
                    <a:pt x="35" y="43"/>
                    <a:pt x="35" y="52"/>
                  </a:cubicBezTo>
                  <a:cubicBezTo>
                    <a:pt x="35" y="61"/>
                    <a:pt x="43" y="68"/>
                    <a:pt x="51" y="68"/>
                  </a:cubicBezTo>
                  <a:cubicBezTo>
                    <a:pt x="60" y="68"/>
                    <a:pt x="67" y="61"/>
                    <a:pt x="67" y="52"/>
                  </a:cubicBezTo>
                  <a:cubicBezTo>
                    <a:pt x="67" y="43"/>
                    <a:pt x="60" y="36"/>
                    <a:pt x="51" y="36"/>
                  </a:cubicBezTo>
                  <a:moveTo>
                    <a:pt x="51" y="104"/>
                  </a:moveTo>
                  <a:cubicBezTo>
                    <a:pt x="23" y="104"/>
                    <a:pt x="0" y="80"/>
                    <a:pt x="0" y="52"/>
                  </a:cubicBezTo>
                  <a:cubicBezTo>
                    <a:pt x="0" y="24"/>
                    <a:pt x="23" y="0"/>
                    <a:pt x="51" y="0"/>
                  </a:cubicBezTo>
                  <a:cubicBezTo>
                    <a:pt x="80" y="0"/>
                    <a:pt x="103" y="24"/>
                    <a:pt x="103" y="52"/>
                  </a:cubicBezTo>
                  <a:cubicBezTo>
                    <a:pt x="103" y="80"/>
                    <a:pt x="80" y="104"/>
                    <a:pt x="51"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3" name="Freeform 15">
              <a:extLst>
                <a:ext uri="{FF2B5EF4-FFF2-40B4-BE49-F238E27FC236}">
                  <a16:creationId xmlns:a16="http://schemas.microsoft.com/office/drawing/2014/main" id="{DF566B14-B982-43C6-AB60-BA34CEFB3782}"/>
                </a:ext>
              </a:extLst>
            </p:cNvPr>
            <p:cNvSpPr>
              <a:spLocks/>
            </p:cNvSpPr>
            <p:nvPr userDrawn="1"/>
          </p:nvSpPr>
          <p:spPr bwMode="auto">
            <a:xfrm>
              <a:off x="11845926" y="5411788"/>
              <a:ext cx="523875" cy="522288"/>
            </a:xfrm>
            <a:custGeom>
              <a:avLst/>
              <a:gdLst>
                <a:gd name="T0" fmla="*/ 127 w 140"/>
                <a:gd name="T1" fmla="*/ 61 h 140"/>
                <a:gd name="T2" fmla="*/ 127 w 140"/>
                <a:gd name="T3" fmla="*/ 109 h 140"/>
                <a:gd name="T4" fmla="*/ 109 w 140"/>
                <a:gd name="T5" fmla="*/ 127 h 140"/>
                <a:gd name="T6" fmla="*/ 62 w 140"/>
                <a:gd name="T7" fmla="*/ 127 h 140"/>
                <a:gd name="T8" fmla="*/ 14 w 140"/>
                <a:gd name="T9" fmla="*/ 78 h 140"/>
                <a:gd name="T10" fmla="*/ 14 w 140"/>
                <a:gd name="T11" fmla="*/ 31 h 140"/>
                <a:gd name="T12" fmla="*/ 31 w 140"/>
                <a:gd name="T13" fmla="*/ 13 h 140"/>
                <a:gd name="T14" fmla="*/ 79 w 140"/>
                <a:gd name="T15" fmla="*/ 13 h 140"/>
                <a:gd name="T16" fmla="*/ 127 w 140"/>
                <a:gd name="T1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27" y="61"/>
                  </a:moveTo>
                  <a:cubicBezTo>
                    <a:pt x="140" y="75"/>
                    <a:pt x="140" y="96"/>
                    <a:pt x="127" y="109"/>
                  </a:cubicBezTo>
                  <a:cubicBezTo>
                    <a:pt x="109" y="127"/>
                    <a:pt x="109" y="127"/>
                    <a:pt x="109" y="127"/>
                  </a:cubicBezTo>
                  <a:cubicBezTo>
                    <a:pt x="96" y="140"/>
                    <a:pt x="75" y="140"/>
                    <a:pt x="62" y="127"/>
                  </a:cubicBezTo>
                  <a:cubicBezTo>
                    <a:pt x="14" y="78"/>
                    <a:pt x="14" y="78"/>
                    <a:pt x="14" y="78"/>
                  </a:cubicBezTo>
                  <a:cubicBezTo>
                    <a:pt x="0" y="65"/>
                    <a:pt x="0" y="44"/>
                    <a:pt x="14" y="31"/>
                  </a:cubicBezTo>
                  <a:cubicBezTo>
                    <a:pt x="31" y="13"/>
                    <a:pt x="31" y="13"/>
                    <a:pt x="31" y="13"/>
                  </a:cubicBezTo>
                  <a:cubicBezTo>
                    <a:pt x="44" y="0"/>
                    <a:pt x="66" y="0"/>
                    <a:pt x="79" y="13"/>
                  </a:cubicBezTo>
                  <a:lnTo>
                    <a:pt x="1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4" name="Freeform 16">
              <a:extLst>
                <a:ext uri="{FF2B5EF4-FFF2-40B4-BE49-F238E27FC236}">
                  <a16:creationId xmlns:a16="http://schemas.microsoft.com/office/drawing/2014/main" id="{46AB7AAB-88AB-4252-B983-19AFBFB30893}"/>
                </a:ext>
              </a:extLst>
            </p:cNvPr>
            <p:cNvSpPr>
              <a:spLocks/>
            </p:cNvSpPr>
            <p:nvPr userDrawn="1"/>
          </p:nvSpPr>
          <p:spPr bwMode="auto">
            <a:xfrm>
              <a:off x="11906251" y="5075238"/>
              <a:ext cx="254000" cy="254000"/>
            </a:xfrm>
            <a:custGeom>
              <a:avLst/>
              <a:gdLst>
                <a:gd name="T0" fmla="*/ 18 w 68"/>
                <a:gd name="T1" fmla="*/ 16 h 68"/>
                <a:gd name="T2" fmla="*/ 58 w 68"/>
                <a:gd name="T3" fmla="*/ 9 h 68"/>
                <a:gd name="T4" fmla="*/ 52 w 68"/>
                <a:gd name="T5" fmla="*/ 50 h 68"/>
                <a:gd name="T6" fmla="*/ 50 w 68"/>
                <a:gd name="T7" fmla="*/ 52 h 68"/>
                <a:gd name="T8" fmla="*/ 9 w 68"/>
                <a:gd name="T9" fmla="*/ 59 h 68"/>
                <a:gd name="T10" fmla="*/ 16 w 68"/>
                <a:gd name="T11" fmla="*/ 18 h 68"/>
                <a:gd name="T12" fmla="*/ 18 w 68"/>
                <a:gd name="T13" fmla="*/ 16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18" y="16"/>
                  </a:moveTo>
                  <a:cubicBezTo>
                    <a:pt x="31" y="3"/>
                    <a:pt x="49" y="0"/>
                    <a:pt x="58" y="9"/>
                  </a:cubicBezTo>
                  <a:cubicBezTo>
                    <a:pt x="68" y="19"/>
                    <a:pt x="65" y="37"/>
                    <a:pt x="52" y="50"/>
                  </a:cubicBezTo>
                  <a:cubicBezTo>
                    <a:pt x="50" y="52"/>
                    <a:pt x="50" y="52"/>
                    <a:pt x="50" y="52"/>
                  </a:cubicBezTo>
                  <a:cubicBezTo>
                    <a:pt x="36" y="65"/>
                    <a:pt x="18" y="68"/>
                    <a:pt x="9" y="59"/>
                  </a:cubicBezTo>
                  <a:cubicBezTo>
                    <a:pt x="0" y="50"/>
                    <a:pt x="3" y="31"/>
                    <a:pt x="16" y="18"/>
                  </a:cubicBezTo>
                  <a:lnTo>
                    <a:pt x="18" y="16"/>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5" name="Freeform 17">
              <a:extLst>
                <a:ext uri="{FF2B5EF4-FFF2-40B4-BE49-F238E27FC236}">
                  <a16:creationId xmlns:a16="http://schemas.microsoft.com/office/drawing/2014/main" id="{69DFBCAE-7C6C-4307-9391-4241244EB275}"/>
                </a:ext>
              </a:extLst>
            </p:cNvPr>
            <p:cNvSpPr>
              <a:spLocks/>
            </p:cNvSpPr>
            <p:nvPr userDrawn="1"/>
          </p:nvSpPr>
          <p:spPr bwMode="auto">
            <a:xfrm>
              <a:off x="10793413" y="4981575"/>
              <a:ext cx="1463675" cy="1465263"/>
            </a:xfrm>
            <a:custGeom>
              <a:avLst/>
              <a:gdLst>
                <a:gd name="T0" fmla="*/ 378 w 391"/>
                <a:gd name="T1" fmla="*/ 90 h 392"/>
                <a:gd name="T2" fmla="*/ 301 w 391"/>
                <a:gd name="T3" fmla="*/ 13 h 392"/>
                <a:gd name="T4" fmla="*/ 253 w 391"/>
                <a:gd name="T5" fmla="*/ 13 h 392"/>
                <a:gd name="T6" fmla="*/ 206 w 391"/>
                <a:gd name="T7" fmla="*/ 61 h 392"/>
                <a:gd name="T8" fmla="*/ 151 w 391"/>
                <a:gd name="T9" fmla="*/ 99 h 392"/>
                <a:gd name="T10" fmla="*/ 0 w 391"/>
                <a:gd name="T11" fmla="*/ 165 h 392"/>
                <a:gd name="T12" fmla="*/ 226 w 391"/>
                <a:gd name="T13" fmla="*/ 392 h 392"/>
                <a:gd name="T14" fmla="*/ 293 w 391"/>
                <a:gd name="T15" fmla="*/ 240 h 392"/>
                <a:gd name="T16" fmla="*/ 330 w 391"/>
                <a:gd name="T17" fmla="*/ 186 h 392"/>
                <a:gd name="T18" fmla="*/ 378 w 391"/>
                <a:gd name="T19" fmla="*/ 138 h 392"/>
                <a:gd name="T20" fmla="*/ 378 w 391"/>
                <a:gd name="T21"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378" y="90"/>
                  </a:moveTo>
                  <a:cubicBezTo>
                    <a:pt x="301" y="13"/>
                    <a:pt x="301" y="13"/>
                    <a:pt x="301" y="13"/>
                  </a:cubicBezTo>
                  <a:cubicBezTo>
                    <a:pt x="288" y="0"/>
                    <a:pt x="267" y="0"/>
                    <a:pt x="253" y="13"/>
                  </a:cubicBezTo>
                  <a:cubicBezTo>
                    <a:pt x="206" y="61"/>
                    <a:pt x="206" y="61"/>
                    <a:pt x="206" y="61"/>
                  </a:cubicBezTo>
                  <a:cubicBezTo>
                    <a:pt x="192" y="74"/>
                    <a:pt x="168" y="91"/>
                    <a:pt x="151" y="99"/>
                  </a:cubicBezTo>
                  <a:cubicBezTo>
                    <a:pt x="0" y="165"/>
                    <a:pt x="0" y="165"/>
                    <a:pt x="0" y="165"/>
                  </a:cubicBezTo>
                  <a:cubicBezTo>
                    <a:pt x="226" y="392"/>
                    <a:pt x="226" y="392"/>
                    <a:pt x="226" y="392"/>
                  </a:cubicBezTo>
                  <a:cubicBezTo>
                    <a:pt x="293" y="240"/>
                    <a:pt x="293" y="240"/>
                    <a:pt x="293" y="240"/>
                  </a:cubicBezTo>
                  <a:cubicBezTo>
                    <a:pt x="300" y="223"/>
                    <a:pt x="317" y="199"/>
                    <a:pt x="330" y="186"/>
                  </a:cubicBezTo>
                  <a:cubicBezTo>
                    <a:pt x="378" y="138"/>
                    <a:pt x="378" y="138"/>
                    <a:pt x="378" y="138"/>
                  </a:cubicBezTo>
                  <a:cubicBezTo>
                    <a:pt x="391" y="125"/>
                    <a:pt x="391" y="103"/>
                    <a:pt x="378" y="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8601076" y="2076450"/>
              <a:ext cx="7175500" cy="9659938"/>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grpSp>
      <p:sp>
        <p:nvSpPr>
          <p:cNvPr id="24" name="Text Placeholder 4">
            <a:extLst>
              <a:ext uri="{FF2B5EF4-FFF2-40B4-BE49-F238E27FC236}">
                <a16:creationId xmlns:a16="http://schemas.microsoft.com/office/drawing/2014/main" id="{0408CBF9-18B9-471E-A1CF-D0DEEB3851B1}"/>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28" name="Picture 27">
            <a:extLst>
              <a:ext uri="{FF2B5EF4-FFF2-40B4-BE49-F238E27FC236}">
                <a16:creationId xmlns:a16="http://schemas.microsoft.com/office/drawing/2014/main" id="{A18307F2-92F0-4A4D-B4A7-E20AA7FC9DA4}"/>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416077364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6181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297460-DE67-483D-96FB-EE25F84B1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0" name="Picture 9">
            <a:extLst>
              <a:ext uri="{FF2B5EF4-FFF2-40B4-BE49-F238E27FC236}">
                <a16:creationId xmlns:a16="http://schemas.microsoft.com/office/drawing/2014/main" id="{5520B4BB-8BB2-DB4F-BBBD-0A4A4A721341}"/>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0221747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0612-59C7-41B5-B05E-6A6E6570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AF48D228-F37C-4E80-8E19-1B6D07078580}"/>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3" name="Picture 12">
            <a:extLst>
              <a:ext uri="{FF2B5EF4-FFF2-40B4-BE49-F238E27FC236}">
                <a16:creationId xmlns:a16="http://schemas.microsoft.com/office/drawing/2014/main" id="{5D21670E-CA9C-9A45-A49B-B15818448EBE}"/>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9252431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DD5A93D9-DF57-456A-B06E-8381F7257435}"/>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6" name="Picture 5">
            <a:extLst>
              <a:ext uri="{FF2B5EF4-FFF2-40B4-BE49-F238E27FC236}">
                <a16:creationId xmlns:a16="http://schemas.microsoft.com/office/drawing/2014/main" id="{56CC1DEF-13B3-4EA4-9725-9EEB29004308}"/>
              </a:ext>
            </a:extLst>
          </p:cNvPr>
          <p:cNvPicPr>
            <a:picLocks noChangeAspect="1"/>
          </p:cNvPicPr>
          <p:nvPr userDrawn="1"/>
        </p:nvPicPr>
        <p:blipFill>
          <a:blip r:embed="rId2"/>
          <a:srcRect/>
          <a:stretch/>
        </p:blipFill>
        <p:spPr>
          <a:xfrm>
            <a:off x="0" y="0"/>
            <a:ext cx="6096000" cy="6858000"/>
          </a:xfrm>
          <a:prstGeom prst="rect">
            <a:avLst/>
          </a:prstGeom>
        </p:spPr>
      </p:pic>
      <p:pic>
        <p:nvPicPr>
          <p:cNvPr id="13" name="Picture 12">
            <a:extLst>
              <a:ext uri="{FF2B5EF4-FFF2-40B4-BE49-F238E27FC236}">
                <a16:creationId xmlns:a16="http://schemas.microsoft.com/office/drawing/2014/main" id="{045FB1D4-6818-DB41-9CDA-BA102528E7FB}"/>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10" name="Freeform 18">
            <a:extLst>
              <a:ext uri="{FF2B5EF4-FFF2-40B4-BE49-F238E27FC236}">
                <a16:creationId xmlns:a16="http://schemas.microsoft.com/office/drawing/2014/main" id="{26F64AC2-2F46-4B45-9758-B6DCB955F9E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Tree>
    <p:extLst>
      <p:ext uri="{BB962C8B-B14F-4D97-AF65-F5344CB8AC3E}">
        <p14:creationId xmlns:p14="http://schemas.microsoft.com/office/powerpoint/2010/main" val="1626426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1466975" y="1323574"/>
            <a:ext cx="3162180" cy="41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10" name="Text Placeholder 4">
            <a:extLst>
              <a:ext uri="{FF2B5EF4-FFF2-40B4-BE49-F238E27FC236}">
                <a16:creationId xmlns:a16="http://schemas.microsoft.com/office/drawing/2014/main" id="{606CE715-E4CF-440D-B12B-4FCB003A1342}"/>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4" name="Picture 13">
            <a:extLst>
              <a:ext uri="{FF2B5EF4-FFF2-40B4-BE49-F238E27FC236}">
                <a16:creationId xmlns:a16="http://schemas.microsoft.com/office/drawing/2014/main" id="{148427DC-FB39-5548-AFFB-098A757099B7}"/>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35715742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1">
    <p:bg>
      <p:bgPr>
        <a:solidFill>
          <a:srgbClr val="F5F5F5"/>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844822A-2ED2-4CC9-AA3E-C1B1908DF4CC}"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AU" noProof="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9714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rgbClr val="161818"/>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44858701-3FAE-41B9-8409-B0B6B4B20DD8}"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lvl1pPr>
              <a:defRPr>
                <a:solidFill>
                  <a:schemeClr val="accent1"/>
                </a:solidFill>
              </a:defRPr>
            </a:lvl1pPr>
          </a:lstStyle>
          <a:p>
            <a:r>
              <a:rPr lang="en-AU" noProof="0" dirty="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9" name="Rectangle 8">
            <a:extLst>
              <a:ext uri="{FF2B5EF4-FFF2-40B4-BE49-F238E27FC236}">
                <a16:creationId xmlns:a16="http://schemas.microsoft.com/office/drawing/2014/main" id="{F9805777-452A-4C6C-A9CE-2B0DD65F98BF}"/>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320EA90A-3375-E443-B217-34267C6D577E}"/>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532643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pic>
        <p:nvPicPr>
          <p:cNvPr id="6" name="Picture 5">
            <a:extLst>
              <a:ext uri="{FF2B5EF4-FFF2-40B4-BE49-F238E27FC236}">
                <a16:creationId xmlns:a16="http://schemas.microsoft.com/office/drawing/2014/main" id="{DADFD7D5-179A-9B48-8C8B-B525E2D65A0F}"/>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5" name="Freeform 18">
            <a:extLst>
              <a:ext uri="{FF2B5EF4-FFF2-40B4-BE49-F238E27FC236}">
                <a16:creationId xmlns:a16="http://schemas.microsoft.com/office/drawing/2014/main" id="{0D55BB62-D980-BC46-9BB9-EB35712CDEE5}"/>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Tree>
    <p:extLst>
      <p:ext uri="{BB962C8B-B14F-4D97-AF65-F5344CB8AC3E}">
        <p14:creationId xmlns:p14="http://schemas.microsoft.com/office/powerpoint/2010/main" val="20665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1521003"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1B25FDA-DE11-4AF7-9783-09AAEC56A642}"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472766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793582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3044676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5" name="Picture 4">
            <a:extLst>
              <a:ext uri="{FF2B5EF4-FFF2-40B4-BE49-F238E27FC236}">
                <a16:creationId xmlns:a16="http://schemas.microsoft.com/office/drawing/2014/main" id="{C50020F0-DF68-D34C-84CB-B7EE760A86D0}"/>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1655336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951827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sp>
        <p:nvSpPr>
          <p:cNvPr id="5" name="Freeform 18">
            <a:extLst>
              <a:ext uri="{FF2B5EF4-FFF2-40B4-BE49-F238E27FC236}">
                <a16:creationId xmlns:a16="http://schemas.microsoft.com/office/drawing/2014/main" id="{4221DC36-C994-FE44-AACD-45744E8A22D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
        <p:nvSpPr>
          <p:cNvPr id="7" name="Rectangle 6">
            <a:extLst>
              <a:ext uri="{FF2B5EF4-FFF2-40B4-BE49-F238E27FC236}">
                <a16:creationId xmlns:a16="http://schemas.microsoft.com/office/drawing/2014/main" id="{32FC823E-E13E-9E41-A547-0F265303543A}"/>
              </a:ext>
            </a:extLst>
          </p:cNvPr>
          <p:cNvSpPr/>
          <p:nvPr userDrawn="1"/>
        </p:nvSpPr>
        <p:spPr>
          <a:xfrm>
            <a:off x="7688074"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10" name="TextBox 9">
            <a:extLst>
              <a:ext uri="{FF2B5EF4-FFF2-40B4-BE49-F238E27FC236}">
                <a16:creationId xmlns:a16="http://schemas.microsoft.com/office/drawing/2014/main" id="{DF800832-1CA3-C54F-8EAA-547C1F1B23B4}"/>
              </a:ext>
            </a:extLst>
          </p:cNvPr>
          <p:cNvSpPr txBox="1"/>
          <p:nvPr userDrawn="1"/>
        </p:nvSpPr>
        <p:spPr>
          <a:xfrm>
            <a:off x="6740077"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8" name="Picture 7">
            <a:extLst>
              <a:ext uri="{FF2B5EF4-FFF2-40B4-BE49-F238E27FC236}">
                <a16:creationId xmlns:a16="http://schemas.microsoft.com/office/drawing/2014/main" id="{E63C7740-BA1D-C74D-8464-D147DA0D1BD8}"/>
              </a:ext>
            </a:extLst>
          </p:cNvPr>
          <p:cNvPicPr>
            <a:picLocks noChangeAspect="1"/>
          </p:cNvPicPr>
          <p:nvPr userDrawn="1"/>
        </p:nvPicPr>
        <p:blipFill>
          <a:blip r:embed="rId3"/>
          <a:srcRect/>
          <a:stretch/>
        </p:blipFill>
        <p:spPr>
          <a:xfrm>
            <a:off x="11030400" y="205200"/>
            <a:ext cx="792000" cy="511500"/>
          </a:xfrm>
          <a:prstGeom prst="rect">
            <a:avLst/>
          </a:prstGeom>
        </p:spPr>
      </p:pic>
    </p:spTree>
    <p:extLst>
      <p:ext uri="{BB962C8B-B14F-4D97-AF65-F5344CB8AC3E}">
        <p14:creationId xmlns:p14="http://schemas.microsoft.com/office/powerpoint/2010/main" val="990678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sp>
        <p:nvSpPr>
          <p:cNvPr id="8" name="Rectangle 7">
            <a:extLst>
              <a:ext uri="{FF2B5EF4-FFF2-40B4-BE49-F238E27FC236}">
                <a16:creationId xmlns:a16="http://schemas.microsoft.com/office/drawing/2014/main" id="{7B4B2065-8431-C440-A2E1-ABF46E2E7041}"/>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9" name="TextBox 8">
            <a:extLst>
              <a:ext uri="{FF2B5EF4-FFF2-40B4-BE49-F238E27FC236}">
                <a16:creationId xmlns:a16="http://schemas.microsoft.com/office/drawing/2014/main" id="{0C640670-C78D-564C-BB95-4AF4B7B7FA95}"/>
              </a:ext>
            </a:extLst>
          </p:cNvPr>
          <p:cNvSpPr txBox="1"/>
          <p:nvPr userDrawn="1"/>
        </p:nvSpPr>
        <p:spPr>
          <a:xfrm>
            <a:off x="652016"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6" name="Picture 5">
            <a:extLst>
              <a:ext uri="{FF2B5EF4-FFF2-40B4-BE49-F238E27FC236}">
                <a16:creationId xmlns:a16="http://schemas.microsoft.com/office/drawing/2014/main" id="{1EB8C990-808B-E24A-832C-352C55CB83D7}"/>
              </a:ext>
            </a:extLst>
          </p:cNvPr>
          <p:cNvPicPr>
            <a:picLocks noChangeAspect="1"/>
          </p:cNvPicPr>
          <p:nvPr userDrawn="1"/>
        </p:nvPicPr>
        <p:blipFill>
          <a:blip r:embed="rId2"/>
          <a:srcRect/>
          <a:stretch/>
        </p:blipFill>
        <p:spPr>
          <a:xfrm>
            <a:off x="11030400" y="205200"/>
            <a:ext cx="792000" cy="511500"/>
          </a:xfrm>
          <a:prstGeom prst="rect">
            <a:avLst/>
          </a:prstGeom>
        </p:spPr>
      </p:pic>
    </p:spTree>
    <p:extLst>
      <p:ext uri="{BB962C8B-B14F-4D97-AF65-F5344CB8AC3E}">
        <p14:creationId xmlns:p14="http://schemas.microsoft.com/office/powerpoint/2010/main" val="2494790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5997"/>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9"/>
            </a:lvl1pPr>
            <a:lvl2pPr marL="457000" indent="0" algn="ctr">
              <a:buNone/>
              <a:defRPr sz="1999"/>
            </a:lvl2pPr>
            <a:lvl3pPr marL="914000" indent="0" algn="ctr">
              <a:buNone/>
              <a:defRPr sz="1799"/>
            </a:lvl3pPr>
            <a:lvl4pPr marL="1371000" indent="0" algn="ctr">
              <a:buNone/>
              <a:defRPr sz="1599"/>
            </a:lvl4pPr>
            <a:lvl5pPr marL="1828000" indent="0" algn="ctr">
              <a:buNone/>
              <a:defRPr sz="1599"/>
            </a:lvl5pPr>
            <a:lvl6pPr marL="2285000" indent="0" algn="ctr">
              <a:buNone/>
              <a:defRPr sz="1599"/>
            </a:lvl6pPr>
            <a:lvl7pPr marL="2742000" indent="0" algn="ctr">
              <a:buNone/>
              <a:defRPr sz="1599"/>
            </a:lvl7pPr>
            <a:lvl8pPr marL="3198999" indent="0" algn="ctr">
              <a:buNone/>
              <a:defRPr sz="1599"/>
            </a:lvl8pPr>
            <a:lvl9pPr marL="3655999" indent="0" algn="ctr">
              <a:buNone/>
              <a:defRPr sz="159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E7FFB2F-2495-3243-916D-B74B6B39CED4}" type="datetimeFigureOut">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C60132-90F0-EC46-9ED6-011B16F3C6CF}" type="slidenum">
              <a:rPr lang="en-US" smtClean="0"/>
              <a:t>‹#›</a:t>
            </a:fld>
            <a:endParaRPr lang="en-US" dirty="0"/>
          </a:p>
        </p:txBody>
      </p:sp>
    </p:spTree>
    <p:extLst>
      <p:ext uri="{BB962C8B-B14F-4D97-AF65-F5344CB8AC3E}">
        <p14:creationId xmlns:p14="http://schemas.microsoft.com/office/powerpoint/2010/main" val="279225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pPr/>
              <a:t>27/07/2022</a:t>
            </a:fld>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60" y="1676409"/>
            <a:ext cx="6828873"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9"/>
            <a:ext cx="3552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095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endParaRPr lang="en-AU"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95520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hig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036321"/>
            <a:ext cx="12199295" cy="5828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3996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rey-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765300"/>
            <a:ext cx="12199295" cy="5099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endParaRPr lang="en-AU" noProof="0"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F886CC72-B436-894D-A582-B15855BA11CC}"/>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0" name="TextBox 9">
            <a:extLst>
              <a:ext uri="{FF2B5EF4-FFF2-40B4-BE49-F238E27FC236}">
                <a16:creationId xmlns:a16="http://schemas.microsoft.com/office/drawing/2014/main" id="{90F74474-7CAB-B74F-A4C8-08CFA15A29A8}"/>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spTree>
    <p:extLst>
      <p:ext uri="{BB962C8B-B14F-4D97-AF65-F5344CB8AC3E}">
        <p14:creationId xmlns:p14="http://schemas.microsoft.com/office/powerpoint/2010/main" val="21250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02A8422-0A02-4862-BD87-E40679D56DBA}"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3537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6315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2">
            <a:extLst>
              <a:ext uri="{FF2B5EF4-FFF2-40B4-BE49-F238E27FC236}">
                <a16:creationId xmlns:a16="http://schemas.microsoft.com/office/drawing/2014/main" id="{BF96E834-413C-4129-9AB4-2C4A3364BAE4}"/>
              </a:ext>
            </a:extLst>
          </p:cNvPr>
          <p:cNvSpPr>
            <a:spLocks noGrp="1"/>
          </p:cNvSpPr>
          <p:nvPr>
            <p:ph idx="15"/>
          </p:nvPr>
        </p:nvSpPr>
        <p:spPr>
          <a:xfrm>
            <a:off x="9093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36298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C429910-EC8E-4DA5-B227-8444CA02670A}"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46"/>
            <a:ext cx="4089236" cy="371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198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mp; Text Box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75BBBB-DD64-4A66-8B92-BE7071BE1B8B}"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2">
            <a:extLst>
              <a:ext uri="{FF2B5EF4-FFF2-40B4-BE49-F238E27FC236}">
                <a16:creationId xmlns:a16="http://schemas.microsoft.com/office/drawing/2014/main" id="{99E442A8-C66B-4250-A8C1-98F88A7C5770}"/>
              </a:ext>
            </a:extLst>
          </p:cNvPr>
          <p:cNvSpPr>
            <a:spLocks noGrp="1"/>
          </p:cNvSpPr>
          <p:nvPr>
            <p:ph type="body" idx="15" hasCustomPrompt="1"/>
          </p:nvPr>
        </p:nvSpPr>
        <p:spPr>
          <a:xfrm>
            <a:off x="7237255" y="1855046"/>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2" name="Text Placeholder 2">
            <a:extLst>
              <a:ext uri="{FF2B5EF4-FFF2-40B4-BE49-F238E27FC236}">
                <a16:creationId xmlns:a16="http://schemas.microsoft.com/office/drawing/2014/main" id="{4DB3D364-B73F-46BC-8078-DD6095E5BD8F}"/>
              </a:ext>
            </a:extLst>
          </p:cNvPr>
          <p:cNvSpPr>
            <a:spLocks noGrp="1"/>
          </p:cNvSpPr>
          <p:nvPr>
            <p:ph type="body" idx="37"/>
          </p:nvPr>
        </p:nvSpPr>
        <p:spPr>
          <a:xfrm>
            <a:off x="7237255" y="2170447"/>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4" name="Text Placeholder 2">
            <a:extLst>
              <a:ext uri="{FF2B5EF4-FFF2-40B4-BE49-F238E27FC236}">
                <a16:creationId xmlns:a16="http://schemas.microsoft.com/office/drawing/2014/main" id="{2EB9E29A-5917-4977-A633-BF2A57730177}"/>
              </a:ext>
            </a:extLst>
          </p:cNvPr>
          <p:cNvSpPr>
            <a:spLocks noGrp="1"/>
          </p:cNvSpPr>
          <p:nvPr>
            <p:ph type="body" idx="38" hasCustomPrompt="1"/>
          </p:nvPr>
        </p:nvSpPr>
        <p:spPr>
          <a:xfrm>
            <a:off x="7237255" y="3102821"/>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5" name="Text Placeholder 2">
            <a:extLst>
              <a:ext uri="{FF2B5EF4-FFF2-40B4-BE49-F238E27FC236}">
                <a16:creationId xmlns:a16="http://schemas.microsoft.com/office/drawing/2014/main" id="{7237C762-2DFA-47F8-B14A-4A53D04CB04E}"/>
              </a:ext>
            </a:extLst>
          </p:cNvPr>
          <p:cNvSpPr>
            <a:spLocks noGrp="1"/>
          </p:cNvSpPr>
          <p:nvPr>
            <p:ph type="body" idx="39"/>
          </p:nvPr>
        </p:nvSpPr>
        <p:spPr>
          <a:xfrm>
            <a:off x="7237255" y="3418222"/>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6" name="Text Placeholder 2">
            <a:extLst>
              <a:ext uri="{FF2B5EF4-FFF2-40B4-BE49-F238E27FC236}">
                <a16:creationId xmlns:a16="http://schemas.microsoft.com/office/drawing/2014/main" id="{487554EF-853F-4DDE-B674-163BDF773E84}"/>
              </a:ext>
            </a:extLst>
          </p:cNvPr>
          <p:cNvSpPr>
            <a:spLocks noGrp="1"/>
          </p:cNvSpPr>
          <p:nvPr>
            <p:ph type="body" idx="40" hasCustomPrompt="1"/>
          </p:nvPr>
        </p:nvSpPr>
        <p:spPr>
          <a:xfrm>
            <a:off x="7237255" y="4344930"/>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7" name="Text Placeholder 2">
            <a:extLst>
              <a:ext uri="{FF2B5EF4-FFF2-40B4-BE49-F238E27FC236}">
                <a16:creationId xmlns:a16="http://schemas.microsoft.com/office/drawing/2014/main" id="{A3020AD4-42BE-4C7C-9F29-B974E95E80EF}"/>
              </a:ext>
            </a:extLst>
          </p:cNvPr>
          <p:cNvSpPr>
            <a:spLocks noGrp="1"/>
          </p:cNvSpPr>
          <p:nvPr>
            <p:ph type="body" idx="41"/>
          </p:nvPr>
        </p:nvSpPr>
        <p:spPr>
          <a:xfrm>
            <a:off x="7237255" y="4660331"/>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8" name="Picture Placeholder 8">
            <a:extLst>
              <a:ext uri="{FF2B5EF4-FFF2-40B4-BE49-F238E27FC236}">
                <a16:creationId xmlns:a16="http://schemas.microsoft.com/office/drawing/2014/main" id="{825EE3D2-680B-4CC6-87FE-427C1ABC0525}"/>
              </a:ext>
            </a:extLst>
          </p:cNvPr>
          <p:cNvSpPr>
            <a:spLocks noGrp="1"/>
          </p:cNvSpPr>
          <p:nvPr>
            <p:ph type="pic" sz="quarter" idx="42" hasCustomPrompt="1"/>
          </p:nvPr>
        </p:nvSpPr>
        <p:spPr>
          <a:xfrm>
            <a:off x="6477548" y="1855046"/>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5" name="Picture Placeholder 8">
            <a:extLst>
              <a:ext uri="{FF2B5EF4-FFF2-40B4-BE49-F238E27FC236}">
                <a16:creationId xmlns:a16="http://schemas.microsoft.com/office/drawing/2014/main" id="{61713E0F-DB4E-45C8-A68A-EEABDCC7C708}"/>
              </a:ext>
            </a:extLst>
          </p:cNvPr>
          <p:cNvSpPr>
            <a:spLocks noGrp="1"/>
          </p:cNvSpPr>
          <p:nvPr>
            <p:ph type="pic" sz="quarter" idx="43" hasCustomPrompt="1"/>
          </p:nvPr>
        </p:nvSpPr>
        <p:spPr>
          <a:xfrm>
            <a:off x="6477548" y="3102821"/>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6" name="Picture Placeholder 8">
            <a:extLst>
              <a:ext uri="{FF2B5EF4-FFF2-40B4-BE49-F238E27FC236}">
                <a16:creationId xmlns:a16="http://schemas.microsoft.com/office/drawing/2014/main" id="{BE30AE3B-E355-4F23-A6A1-BD315B96E3EA}"/>
              </a:ext>
            </a:extLst>
          </p:cNvPr>
          <p:cNvSpPr>
            <a:spLocks noGrp="1"/>
          </p:cNvSpPr>
          <p:nvPr>
            <p:ph type="pic" sz="quarter" idx="44" hasCustomPrompt="1"/>
          </p:nvPr>
        </p:nvSpPr>
        <p:spPr>
          <a:xfrm>
            <a:off x="6477548" y="4344930"/>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Tree>
    <p:extLst>
      <p:ext uri="{BB962C8B-B14F-4D97-AF65-F5344CB8AC3E}">
        <p14:creationId xmlns:p14="http://schemas.microsoft.com/office/powerpoint/2010/main" val="58410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1526876"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D875FD5B-5FF9-4E9A-B4EF-CB23596CFF9A}"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4" name="Picture Placeholder 8">
            <a:extLst>
              <a:ext uri="{FF2B5EF4-FFF2-40B4-BE49-F238E27FC236}">
                <a16:creationId xmlns:a16="http://schemas.microsoft.com/office/drawing/2014/main" id="{9E5AA7F1-BA4D-49C9-BB7A-DFE1CDF3E9F1}"/>
              </a:ext>
            </a:extLst>
          </p:cNvPr>
          <p:cNvSpPr>
            <a:spLocks noGrp="1"/>
          </p:cNvSpPr>
          <p:nvPr>
            <p:ph type="pic" sz="quarter" idx="32" hasCustomPrompt="1"/>
          </p:nvPr>
        </p:nvSpPr>
        <p:spPr>
          <a:xfrm>
            <a:off x="4728000"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7" name="Picture Placeholder 8">
            <a:extLst>
              <a:ext uri="{FF2B5EF4-FFF2-40B4-BE49-F238E27FC236}">
                <a16:creationId xmlns:a16="http://schemas.microsoft.com/office/drawing/2014/main" id="{925FF6ED-2E4F-4553-8A25-F05B818050B0}"/>
              </a:ext>
            </a:extLst>
          </p:cNvPr>
          <p:cNvSpPr>
            <a:spLocks noGrp="1"/>
          </p:cNvSpPr>
          <p:nvPr>
            <p:ph type="pic" sz="quarter" idx="34" hasCustomPrompt="1"/>
          </p:nvPr>
        </p:nvSpPr>
        <p:spPr>
          <a:xfrm>
            <a:off x="7923001"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20" name="Text Placeholder 2">
            <a:extLst>
              <a:ext uri="{FF2B5EF4-FFF2-40B4-BE49-F238E27FC236}">
                <a16:creationId xmlns:a16="http://schemas.microsoft.com/office/drawing/2014/main" id="{A9BFBFBD-70A4-47F9-959F-47B95F0FB554}"/>
              </a:ext>
            </a:extLst>
          </p:cNvPr>
          <p:cNvSpPr>
            <a:spLocks noGrp="1"/>
          </p:cNvSpPr>
          <p:nvPr>
            <p:ph type="body" idx="15" hasCustomPrompt="1"/>
          </p:nvPr>
        </p:nvSpPr>
        <p:spPr>
          <a:xfrm>
            <a:off x="1712900"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1" name="Text Placeholder 2">
            <a:extLst>
              <a:ext uri="{FF2B5EF4-FFF2-40B4-BE49-F238E27FC236}">
                <a16:creationId xmlns:a16="http://schemas.microsoft.com/office/drawing/2014/main" id="{CD4CC27A-D741-4F4B-AD5D-5C4EF162BBBE}"/>
              </a:ext>
            </a:extLst>
          </p:cNvPr>
          <p:cNvSpPr>
            <a:spLocks noGrp="1"/>
          </p:cNvSpPr>
          <p:nvPr>
            <p:ph type="body" idx="37"/>
          </p:nvPr>
        </p:nvSpPr>
        <p:spPr>
          <a:xfrm>
            <a:off x="1712900"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2" name="Text Placeholder 2">
            <a:extLst>
              <a:ext uri="{FF2B5EF4-FFF2-40B4-BE49-F238E27FC236}">
                <a16:creationId xmlns:a16="http://schemas.microsoft.com/office/drawing/2014/main" id="{6DD71538-55EB-4B57-89CC-EE800CAFF823}"/>
              </a:ext>
            </a:extLst>
          </p:cNvPr>
          <p:cNvSpPr>
            <a:spLocks noGrp="1"/>
          </p:cNvSpPr>
          <p:nvPr>
            <p:ph type="body" idx="38" hasCustomPrompt="1"/>
          </p:nvPr>
        </p:nvSpPr>
        <p:spPr>
          <a:xfrm>
            <a:off x="4914024"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3" name="Text Placeholder 2">
            <a:extLst>
              <a:ext uri="{FF2B5EF4-FFF2-40B4-BE49-F238E27FC236}">
                <a16:creationId xmlns:a16="http://schemas.microsoft.com/office/drawing/2014/main" id="{92C274DC-F7ED-4B19-BC25-BD7D06CD0762}"/>
              </a:ext>
            </a:extLst>
          </p:cNvPr>
          <p:cNvSpPr>
            <a:spLocks noGrp="1"/>
          </p:cNvSpPr>
          <p:nvPr>
            <p:ph type="body" idx="39"/>
          </p:nvPr>
        </p:nvSpPr>
        <p:spPr>
          <a:xfrm>
            <a:off x="4914024"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4" name="Text Placeholder 2">
            <a:extLst>
              <a:ext uri="{FF2B5EF4-FFF2-40B4-BE49-F238E27FC236}">
                <a16:creationId xmlns:a16="http://schemas.microsoft.com/office/drawing/2014/main" id="{91C4954C-7F0B-4A2B-91C9-9B0AE22F994F}"/>
              </a:ext>
            </a:extLst>
          </p:cNvPr>
          <p:cNvSpPr>
            <a:spLocks noGrp="1"/>
          </p:cNvSpPr>
          <p:nvPr>
            <p:ph type="body" idx="40" hasCustomPrompt="1"/>
          </p:nvPr>
        </p:nvSpPr>
        <p:spPr>
          <a:xfrm>
            <a:off x="8109025"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5" name="Text Placeholder 2">
            <a:extLst>
              <a:ext uri="{FF2B5EF4-FFF2-40B4-BE49-F238E27FC236}">
                <a16:creationId xmlns:a16="http://schemas.microsoft.com/office/drawing/2014/main" id="{FC9F7672-C606-433A-B31B-E8C81E8CDE3A}"/>
              </a:ext>
            </a:extLst>
          </p:cNvPr>
          <p:cNvSpPr>
            <a:spLocks noGrp="1"/>
          </p:cNvSpPr>
          <p:nvPr>
            <p:ph type="body" idx="41"/>
          </p:nvPr>
        </p:nvSpPr>
        <p:spPr>
          <a:xfrm>
            <a:off x="8109025"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68159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E921377-CC3F-4A04-8154-536BF75F3012}"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23" name="Picture Placeholder 8">
            <a:extLst>
              <a:ext uri="{FF2B5EF4-FFF2-40B4-BE49-F238E27FC236}">
                <a16:creationId xmlns:a16="http://schemas.microsoft.com/office/drawing/2014/main" id="{016E4335-48CE-49B6-81CB-7C4F4C005396}"/>
              </a:ext>
            </a:extLst>
          </p:cNvPr>
          <p:cNvSpPr>
            <a:spLocks noGrp="1"/>
          </p:cNvSpPr>
          <p:nvPr>
            <p:ph type="pic" sz="quarter" idx="30" hasCustomPrompt="1"/>
          </p:nvPr>
        </p:nvSpPr>
        <p:spPr>
          <a:xfrm>
            <a:off x="2092538"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4" name="Picture Placeholder 8">
            <a:extLst>
              <a:ext uri="{FF2B5EF4-FFF2-40B4-BE49-F238E27FC236}">
                <a16:creationId xmlns:a16="http://schemas.microsoft.com/office/drawing/2014/main" id="{C4415AC5-885D-4A6F-972C-5D123733A7BF}"/>
              </a:ext>
            </a:extLst>
          </p:cNvPr>
          <p:cNvSpPr>
            <a:spLocks noGrp="1"/>
          </p:cNvSpPr>
          <p:nvPr>
            <p:ph type="pic" sz="quarter" idx="32" hasCustomPrompt="1"/>
          </p:nvPr>
        </p:nvSpPr>
        <p:spPr>
          <a:xfrm>
            <a:off x="5293662"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5" name="Picture Placeholder 8">
            <a:extLst>
              <a:ext uri="{FF2B5EF4-FFF2-40B4-BE49-F238E27FC236}">
                <a16:creationId xmlns:a16="http://schemas.microsoft.com/office/drawing/2014/main" id="{DF5C8943-1C3E-4386-98B9-FDFA251E0750}"/>
              </a:ext>
            </a:extLst>
          </p:cNvPr>
          <p:cNvSpPr>
            <a:spLocks noGrp="1"/>
          </p:cNvSpPr>
          <p:nvPr>
            <p:ph type="pic" sz="quarter" idx="34" hasCustomPrompt="1"/>
          </p:nvPr>
        </p:nvSpPr>
        <p:spPr>
          <a:xfrm>
            <a:off x="8488663"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6" name="Text Placeholder 2">
            <a:extLst>
              <a:ext uri="{FF2B5EF4-FFF2-40B4-BE49-F238E27FC236}">
                <a16:creationId xmlns:a16="http://schemas.microsoft.com/office/drawing/2014/main" id="{B7CDE7F4-084A-44DD-8D1D-8061092A957C}"/>
              </a:ext>
            </a:extLst>
          </p:cNvPr>
          <p:cNvSpPr>
            <a:spLocks noGrp="1"/>
          </p:cNvSpPr>
          <p:nvPr>
            <p:ph type="body" idx="15" hasCustomPrompt="1"/>
          </p:nvPr>
        </p:nvSpPr>
        <p:spPr>
          <a:xfrm>
            <a:off x="1712900"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7" name="Text Placeholder 2">
            <a:extLst>
              <a:ext uri="{FF2B5EF4-FFF2-40B4-BE49-F238E27FC236}">
                <a16:creationId xmlns:a16="http://schemas.microsoft.com/office/drawing/2014/main" id="{5CF6B0D6-8655-4571-9D47-6F4F2B4D5C39}"/>
              </a:ext>
            </a:extLst>
          </p:cNvPr>
          <p:cNvSpPr>
            <a:spLocks noGrp="1"/>
          </p:cNvSpPr>
          <p:nvPr>
            <p:ph type="body" idx="37"/>
          </p:nvPr>
        </p:nvSpPr>
        <p:spPr>
          <a:xfrm>
            <a:off x="1712900"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8" name="Text Placeholder 2">
            <a:extLst>
              <a:ext uri="{FF2B5EF4-FFF2-40B4-BE49-F238E27FC236}">
                <a16:creationId xmlns:a16="http://schemas.microsoft.com/office/drawing/2014/main" id="{226045A4-F481-4EAA-B226-01581092EC4C}"/>
              </a:ext>
            </a:extLst>
          </p:cNvPr>
          <p:cNvSpPr>
            <a:spLocks noGrp="1"/>
          </p:cNvSpPr>
          <p:nvPr>
            <p:ph type="body" idx="38" hasCustomPrompt="1"/>
          </p:nvPr>
        </p:nvSpPr>
        <p:spPr>
          <a:xfrm>
            <a:off x="4914024"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9" name="Text Placeholder 2">
            <a:extLst>
              <a:ext uri="{FF2B5EF4-FFF2-40B4-BE49-F238E27FC236}">
                <a16:creationId xmlns:a16="http://schemas.microsoft.com/office/drawing/2014/main" id="{4676AAB4-58D8-4218-BF2F-EA9C881CF8A7}"/>
              </a:ext>
            </a:extLst>
          </p:cNvPr>
          <p:cNvSpPr>
            <a:spLocks noGrp="1"/>
          </p:cNvSpPr>
          <p:nvPr>
            <p:ph type="body" idx="39"/>
          </p:nvPr>
        </p:nvSpPr>
        <p:spPr>
          <a:xfrm>
            <a:off x="4914024"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30" name="Text Placeholder 2">
            <a:extLst>
              <a:ext uri="{FF2B5EF4-FFF2-40B4-BE49-F238E27FC236}">
                <a16:creationId xmlns:a16="http://schemas.microsoft.com/office/drawing/2014/main" id="{804CBB58-B398-43CA-8326-64CFC908AD96}"/>
              </a:ext>
            </a:extLst>
          </p:cNvPr>
          <p:cNvSpPr>
            <a:spLocks noGrp="1"/>
          </p:cNvSpPr>
          <p:nvPr>
            <p:ph type="body" idx="40" hasCustomPrompt="1"/>
          </p:nvPr>
        </p:nvSpPr>
        <p:spPr>
          <a:xfrm>
            <a:off x="8109025"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31" name="Text Placeholder 2">
            <a:extLst>
              <a:ext uri="{FF2B5EF4-FFF2-40B4-BE49-F238E27FC236}">
                <a16:creationId xmlns:a16="http://schemas.microsoft.com/office/drawing/2014/main" id="{908901B4-BF83-4702-AF91-FAB50DA8B153}"/>
              </a:ext>
            </a:extLst>
          </p:cNvPr>
          <p:cNvSpPr>
            <a:spLocks noGrp="1"/>
          </p:cNvSpPr>
          <p:nvPr>
            <p:ph type="body" idx="41"/>
          </p:nvPr>
        </p:nvSpPr>
        <p:spPr>
          <a:xfrm>
            <a:off x="8109025"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40756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54D6FD8-43DE-4131-850E-424ED107B9F1}" type="datetime1">
              <a:rPr lang="en-AU" smtClean="0"/>
              <a:t>27/07/2022</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able Placeholder 9">
            <a:extLst>
              <a:ext uri="{FF2B5EF4-FFF2-40B4-BE49-F238E27FC236}">
                <a16:creationId xmlns:a16="http://schemas.microsoft.com/office/drawing/2014/main" id="{BE1EFC3B-05E2-4AA1-9F8B-C3151325DE6B}"/>
              </a:ext>
            </a:extLst>
          </p:cNvPr>
          <p:cNvSpPr>
            <a:spLocks noGrp="1"/>
          </p:cNvSpPr>
          <p:nvPr>
            <p:ph type="tbl" sz="quarter" idx="13"/>
          </p:nvPr>
        </p:nvSpPr>
        <p:spPr>
          <a:xfrm>
            <a:off x="1533001" y="1676404"/>
            <a:ext cx="9126000" cy="4500563"/>
          </a:xfrm>
        </p:spPr>
        <p:txBody>
          <a:bodyPr anchor="ctr" anchorCtr="0"/>
          <a:lstStyle>
            <a:lvl1pPr marL="0" indent="0" algn="ctr">
              <a:buNone/>
              <a:defRPr/>
            </a:lvl1pPr>
          </a:lstStyle>
          <a:p>
            <a:r>
              <a:rPr lang="en-US" dirty="0"/>
              <a:t>Click icon to add table</a:t>
            </a:r>
            <a:endParaRPr lang="en-AU" dirty="0"/>
          </a:p>
        </p:txBody>
      </p:sp>
    </p:spTree>
    <p:extLst>
      <p:ext uri="{BB962C8B-B14F-4D97-AF65-F5344CB8AC3E}">
        <p14:creationId xmlns:p14="http://schemas.microsoft.com/office/powerpoint/2010/main" val="119099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60212A-A6EE-4349-8A44-D272422D9284}"/>
              </a:ext>
            </a:extLst>
          </p:cNvPr>
          <p:cNvPicPr>
            <a:picLocks noChangeAspect="1"/>
          </p:cNvPicPr>
          <p:nvPr userDrawn="1"/>
        </p:nvPicPr>
        <p:blipFill>
          <a:blip r:embed="rId23"/>
          <a:srcRect/>
          <a:stretch/>
        </p:blipFill>
        <p:spPr>
          <a:xfrm>
            <a:off x="10487552" y="205200"/>
            <a:ext cx="1417349" cy="692194"/>
          </a:xfrm>
          <a:prstGeom prst="rect">
            <a:avLst/>
          </a:prstGeom>
        </p:spPr>
      </p:pic>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79F9EB7E-828C-4046-99D2-F8A8F582D2DF}" type="datetime1">
              <a:rPr lang="en-AU" smtClean="0"/>
              <a:t>27/07/2022</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Tree>
    <p:extLst>
      <p:ext uri="{BB962C8B-B14F-4D97-AF65-F5344CB8AC3E}">
        <p14:creationId xmlns:p14="http://schemas.microsoft.com/office/powerpoint/2010/main" val="24315207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709" r:id="rId21"/>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158E4E69-34F3-4E55-AFEA-A4F10151A8EF}" type="datetime1">
              <a:rPr lang="en-AU" smtClean="0"/>
              <a:t>27/07/2022</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A374F581-341A-354E-971A-74884F3D51B8}"/>
              </a:ext>
            </a:extLst>
          </p:cNvPr>
          <p:cNvPicPr>
            <a:picLocks noChangeAspect="1"/>
          </p:cNvPicPr>
          <p:nvPr userDrawn="1"/>
        </p:nvPicPr>
        <p:blipFill>
          <a:blip r:embed="rId7"/>
          <a:srcRect/>
          <a:stretch/>
        </p:blipFill>
        <p:spPr>
          <a:xfrm>
            <a:off x="10487552" y="205200"/>
            <a:ext cx="1417349" cy="692194"/>
          </a:xfrm>
          <a:prstGeom prst="rect">
            <a:avLst/>
          </a:prstGeom>
        </p:spPr>
      </p:pic>
    </p:spTree>
    <p:extLst>
      <p:ext uri="{BB962C8B-B14F-4D97-AF65-F5344CB8AC3E}">
        <p14:creationId xmlns:p14="http://schemas.microsoft.com/office/powerpoint/2010/main" val="17270151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8" r:id="rId4"/>
    <p:sldLayoutId id="2147483689" r:id="rId5"/>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E4E80A7-1EE2-4E8A-A8C8-15FC741958F0}" type="datetime1">
              <a:rPr lang="en-AU" smtClean="0"/>
              <a:t>27/07/2022</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453C1757-88DB-A040-8B93-45CDA35D580A}"/>
              </a:ext>
            </a:extLst>
          </p:cNvPr>
          <p:cNvPicPr>
            <a:picLocks noChangeAspect="1"/>
          </p:cNvPicPr>
          <p:nvPr userDrawn="1"/>
        </p:nvPicPr>
        <p:blipFill>
          <a:blip r:embed="rId4"/>
          <a:srcRect/>
          <a:stretch/>
        </p:blipFill>
        <p:spPr>
          <a:xfrm>
            <a:off x="10487552" y="205200"/>
            <a:ext cx="1417349" cy="692194"/>
          </a:xfrm>
          <a:prstGeom prst="rect">
            <a:avLst/>
          </a:prstGeom>
        </p:spPr>
      </p:pic>
    </p:spTree>
    <p:extLst>
      <p:ext uri="{BB962C8B-B14F-4D97-AF65-F5344CB8AC3E}">
        <p14:creationId xmlns:p14="http://schemas.microsoft.com/office/powerpoint/2010/main" val="64731489"/>
      </p:ext>
    </p:extLst>
  </p:cSld>
  <p:clrMap bg1="lt1" tx1="dk1" bg2="lt2" tx2="dk2" accent1="accent1" accent2="accent2" accent3="accent3" accent4="accent4" accent5="accent5" accent6="accent6" hlink="hlink" folHlink="folHlink"/>
  <p:sldLayoutIdLst>
    <p:sldLayoutId id="2147483691" r:id="rId1"/>
    <p:sldLayoutId id="2147483693" r:id="rId2"/>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27/07/2022</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C51E19A0-6109-FC4B-B017-5BAB81C4313D}"/>
              </a:ext>
            </a:extLst>
          </p:cNvPr>
          <p:cNvPicPr>
            <a:picLocks noChangeAspect="1"/>
          </p:cNvPicPr>
          <p:nvPr userDrawn="1"/>
        </p:nvPicPr>
        <p:blipFill>
          <a:blip r:embed="rId5"/>
          <a:srcRect/>
          <a:stretch/>
        </p:blipFill>
        <p:spPr>
          <a:xfrm>
            <a:off x="10487552" y="205200"/>
            <a:ext cx="1417349" cy="692194"/>
          </a:xfrm>
          <a:prstGeom prst="rect">
            <a:avLst/>
          </a:prstGeom>
        </p:spPr>
      </p:pic>
    </p:spTree>
    <p:extLst>
      <p:ext uri="{BB962C8B-B14F-4D97-AF65-F5344CB8AC3E}">
        <p14:creationId xmlns:p14="http://schemas.microsoft.com/office/powerpoint/2010/main" val="1599349729"/>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07" r:id="rId3"/>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90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27/07/2022</a:t>
            </a:fld>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
        <p:nvSpPr>
          <p:cNvPr id="13" name="Rectangle 12">
            <a:extLst>
              <a:ext uri="{FF2B5EF4-FFF2-40B4-BE49-F238E27FC236}">
                <a16:creationId xmlns:a16="http://schemas.microsoft.com/office/drawing/2014/main" id="{1BE08DFC-9DB1-874D-A7A7-92DD2CBD18E7}"/>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4" name="TextBox 13">
            <a:extLst>
              <a:ext uri="{FF2B5EF4-FFF2-40B4-BE49-F238E27FC236}">
                <a16:creationId xmlns:a16="http://schemas.microsoft.com/office/drawing/2014/main" id="{0437B3A2-73F2-DC40-9DE5-800221EBC300}"/>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pic>
        <p:nvPicPr>
          <p:cNvPr id="10" name="Picture 9">
            <a:extLst>
              <a:ext uri="{FF2B5EF4-FFF2-40B4-BE49-F238E27FC236}">
                <a16:creationId xmlns:a16="http://schemas.microsoft.com/office/drawing/2014/main" id="{586F46CC-B6A3-264B-B4AC-87603A85F4B9}"/>
              </a:ext>
            </a:extLst>
          </p:cNvPr>
          <p:cNvPicPr>
            <a:picLocks noChangeAspect="1"/>
          </p:cNvPicPr>
          <p:nvPr userDrawn="1"/>
        </p:nvPicPr>
        <p:blipFill>
          <a:blip r:embed="rId9"/>
          <a:srcRect/>
          <a:stretch/>
        </p:blipFill>
        <p:spPr>
          <a:xfrm>
            <a:off x="11030400" y="205200"/>
            <a:ext cx="792000" cy="511500"/>
          </a:xfrm>
          <a:prstGeom prst="rect">
            <a:avLst/>
          </a:prstGeom>
        </p:spPr>
      </p:pic>
    </p:spTree>
    <p:extLst>
      <p:ext uri="{BB962C8B-B14F-4D97-AF65-F5344CB8AC3E}">
        <p14:creationId xmlns:p14="http://schemas.microsoft.com/office/powerpoint/2010/main" val="26903147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126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1pPr>
      <a:lvl2pPr marL="252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2pPr>
      <a:lvl3pPr marL="378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3pPr>
      <a:lvl4pPr marL="50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4pPr>
      <a:lvl5pPr marL="630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5pPr>
      <a:lvl6pPr marL="756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6pPr>
      <a:lvl7pPr marL="882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7pPr>
      <a:lvl8pPr marL="1006475" indent="-125413"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8pPr>
      <a:lvl9pPr marL="113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https://www.mlc.com.au/adviser/investments/prices-and-performance/strategy-updates" TargetMode="External"/><Relationship Id="rId7" Type="http://schemas.openxmlformats.org/officeDocument/2006/relationships/hyperlink" Target="https://www.mlcam.com.au/institutional-clients/mlc-wholesale/about" TargetMode="External"/><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hyperlink" Target="https://www.mlc.com.au/fundprofile/flow/fundProfile?execution=e1s1" TargetMode="External"/><Relationship Id="rId5" Type="http://schemas.openxmlformats.org/officeDocument/2006/relationships/hyperlink" Target="https://www.mlc.com.au/content/dam/mlc/documents/ppt/investments/mlc_investments_quarterly_update.pptx" TargetMode="External"/><Relationship Id="rId4" Type="http://schemas.openxmlformats.org/officeDocument/2006/relationships/hyperlink" Target="https://www.mlcam.com.au/our-investment-managers/mlc/resources/adviser-onl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60B99-2CEC-42B4-AEDC-B5259906122D}"/>
              </a:ext>
            </a:extLst>
          </p:cNvPr>
          <p:cNvSpPr>
            <a:spLocks noGrp="1"/>
          </p:cNvSpPr>
          <p:nvPr>
            <p:ph type="ctrTitle"/>
          </p:nvPr>
        </p:nvSpPr>
        <p:spPr>
          <a:xfrm>
            <a:off x="5450288" y="2493045"/>
            <a:ext cx="5402187" cy="930665"/>
          </a:xfrm>
        </p:spPr>
        <p:txBody>
          <a:bodyPr/>
          <a:lstStyle/>
          <a:p>
            <a:r>
              <a:rPr lang="en-AU" sz="2300" dirty="0"/>
              <a:t>Changes to MLC’s fixed income strategies and Diversified Debt Fund</a:t>
            </a:r>
          </a:p>
        </p:txBody>
      </p:sp>
      <p:sp>
        <p:nvSpPr>
          <p:cNvPr id="5" name="Subtitle 4">
            <a:extLst>
              <a:ext uri="{FF2B5EF4-FFF2-40B4-BE49-F238E27FC236}">
                <a16:creationId xmlns:a16="http://schemas.microsoft.com/office/drawing/2014/main" id="{52B21BF3-22C2-473F-8BF0-F0AED6D4718C}"/>
              </a:ext>
            </a:extLst>
          </p:cNvPr>
          <p:cNvSpPr>
            <a:spLocks noGrp="1"/>
          </p:cNvSpPr>
          <p:nvPr>
            <p:ph type="subTitle" idx="1"/>
          </p:nvPr>
        </p:nvSpPr>
        <p:spPr>
          <a:xfrm>
            <a:off x="5461204" y="3452950"/>
            <a:ext cx="4569125" cy="930665"/>
          </a:xfrm>
        </p:spPr>
        <p:txBody>
          <a:bodyPr/>
          <a:lstStyle/>
          <a:p>
            <a:r>
              <a:rPr lang="en-AU" sz="2400" dirty="0"/>
              <a:t>for financial advisers</a:t>
            </a:r>
          </a:p>
        </p:txBody>
      </p:sp>
      <p:sp>
        <p:nvSpPr>
          <p:cNvPr id="6" name="Text Placeholder 5">
            <a:extLst>
              <a:ext uri="{FF2B5EF4-FFF2-40B4-BE49-F238E27FC236}">
                <a16:creationId xmlns:a16="http://schemas.microsoft.com/office/drawing/2014/main" id="{5B7608D8-8C64-418B-937A-7923EEF38F86}"/>
              </a:ext>
            </a:extLst>
          </p:cNvPr>
          <p:cNvSpPr>
            <a:spLocks noGrp="1"/>
          </p:cNvSpPr>
          <p:nvPr>
            <p:ph type="body" idx="13"/>
          </p:nvPr>
        </p:nvSpPr>
        <p:spPr>
          <a:xfrm>
            <a:off x="5461204" y="5483505"/>
            <a:ext cx="1725281" cy="589503"/>
          </a:xfrm>
        </p:spPr>
        <p:txBody>
          <a:bodyPr/>
          <a:lstStyle/>
          <a:p>
            <a:r>
              <a:rPr lang="en-AU" dirty="0"/>
              <a:t>May 2022</a:t>
            </a:r>
          </a:p>
        </p:txBody>
      </p:sp>
      <p:sp>
        <p:nvSpPr>
          <p:cNvPr id="7" name="Text Placeholder 6">
            <a:extLst>
              <a:ext uri="{FF2B5EF4-FFF2-40B4-BE49-F238E27FC236}">
                <a16:creationId xmlns:a16="http://schemas.microsoft.com/office/drawing/2014/main" id="{EA477136-DD33-4DEB-97EF-0D44257E080F}"/>
              </a:ext>
            </a:extLst>
          </p:cNvPr>
          <p:cNvSpPr>
            <a:spLocks noGrp="1"/>
          </p:cNvSpPr>
          <p:nvPr>
            <p:ph type="body" idx="14"/>
          </p:nvPr>
        </p:nvSpPr>
        <p:spPr>
          <a:xfrm>
            <a:off x="7471151" y="5483505"/>
            <a:ext cx="2559172" cy="589503"/>
          </a:xfrm>
        </p:spPr>
        <p:txBody>
          <a:bodyPr/>
          <a:lstStyle/>
          <a:p>
            <a:r>
              <a:rPr lang="en-AU" dirty="0"/>
              <a:t>This material is not for circulation to retail investors</a:t>
            </a:r>
          </a:p>
        </p:txBody>
      </p:sp>
      <p:sp>
        <p:nvSpPr>
          <p:cNvPr id="10" name="Text Placeholder 9">
            <a:extLst>
              <a:ext uri="{FF2B5EF4-FFF2-40B4-BE49-F238E27FC236}">
                <a16:creationId xmlns:a16="http://schemas.microsoft.com/office/drawing/2014/main" id="{70A2FDC7-4329-48F9-810F-18786B05724B}"/>
              </a:ext>
            </a:extLst>
          </p:cNvPr>
          <p:cNvSpPr>
            <a:spLocks noGrp="1"/>
          </p:cNvSpPr>
          <p:nvPr>
            <p:ph type="body" sz="quarter" idx="3"/>
          </p:nvPr>
        </p:nvSpPr>
        <p:spPr>
          <a:xfrm>
            <a:off x="7294713" y="5486484"/>
            <a:ext cx="25400" cy="522000"/>
          </a:xfrm>
        </p:spPr>
        <p:txBody>
          <a:bodyPr/>
          <a:lstStyle/>
          <a:p>
            <a:r>
              <a:rPr lang="en-AU" sz="3200" dirty="0"/>
              <a:t> </a:t>
            </a:r>
          </a:p>
        </p:txBody>
      </p:sp>
    </p:spTree>
    <p:extLst>
      <p:ext uri="{BB962C8B-B14F-4D97-AF65-F5344CB8AC3E}">
        <p14:creationId xmlns:p14="http://schemas.microsoft.com/office/powerpoint/2010/main" val="167436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7295" y="1401182"/>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fld id="{E6316B6A-336A-44FF-82DA-A4D1594FA055}" type="slidenum">
              <a:rPr lang="en-AU" smtClean="0"/>
              <a:t>10</a:t>
            </a:fld>
            <a:endParaRPr lang="en-AU" dirty="0"/>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80703"/>
            <a:ext cx="9720000" cy="516637"/>
          </a:xfrm>
        </p:spPr>
        <p:txBody>
          <a:bodyPr/>
          <a:lstStyle/>
          <a:p>
            <a:r>
              <a:rPr lang="en-AU" sz="2400" dirty="0">
                <a:solidFill>
                  <a:schemeClr val="tx1"/>
                </a:solidFill>
                <a:latin typeface="Arial" charset="0"/>
                <a:cs typeface="Arial" charset="0"/>
              </a:rPr>
              <a:t>Communication plan</a:t>
            </a:r>
            <a:endParaRPr lang="en-AU" sz="2400" dirty="0">
              <a:solidFill>
                <a:schemeClr val="tx1"/>
              </a:solidFill>
            </a:endParaRPr>
          </a:p>
        </p:txBody>
      </p:sp>
      <p:graphicFrame>
        <p:nvGraphicFramePr>
          <p:cNvPr id="13" name="Table 12">
            <a:extLst>
              <a:ext uri="{FF2B5EF4-FFF2-40B4-BE49-F238E27FC236}">
                <a16:creationId xmlns:a16="http://schemas.microsoft.com/office/drawing/2014/main" id="{89A46F92-90A5-4831-9D06-FCE1F057E0AE}"/>
              </a:ext>
            </a:extLst>
          </p:cNvPr>
          <p:cNvGraphicFramePr>
            <a:graphicFrameLocks noGrp="1"/>
          </p:cNvGraphicFramePr>
          <p:nvPr>
            <p:extLst>
              <p:ext uri="{D42A27DB-BD31-4B8C-83A1-F6EECF244321}">
                <p14:modId xmlns:p14="http://schemas.microsoft.com/office/powerpoint/2010/main" val="1139872000"/>
              </p:ext>
            </p:extLst>
          </p:nvPr>
        </p:nvGraphicFramePr>
        <p:xfrm>
          <a:off x="1099271" y="2056617"/>
          <a:ext cx="9617347" cy="3445921"/>
        </p:xfrm>
        <a:graphic>
          <a:graphicData uri="http://schemas.openxmlformats.org/drawingml/2006/table">
            <a:tbl>
              <a:tblPr firstRow="1" bandRow="1"/>
              <a:tblGrid>
                <a:gridCol w="1476688">
                  <a:extLst>
                    <a:ext uri="{9D8B030D-6E8A-4147-A177-3AD203B41FA5}">
                      <a16:colId xmlns:a16="http://schemas.microsoft.com/office/drawing/2014/main" val="2439156919"/>
                    </a:ext>
                  </a:extLst>
                </a:gridCol>
                <a:gridCol w="983412">
                  <a:extLst>
                    <a:ext uri="{9D8B030D-6E8A-4147-A177-3AD203B41FA5}">
                      <a16:colId xmlns:a16="http://schemas.microsoft.com/office/drawing/2014/main" val="20000"/>
                    </a:ext>
                  </a:extLst>
                </a:gridCol>
                <a:gridCol w="3183147">
                  <a:extLst>
                    <a:ext uri="{9D8B030D-6E8A-4147-A177-3AD203B41FA5}">
                      <a16:colId xmlns:a16="http://schemas.microsoft.com/office/drawing/2014/main" val="3114331619"/>
                    </a:ext>
                  </a:extLst>
                </a:gridCol>
                <a:gridCol w="3974100">
                  <a:extLst>
                    <a:ext uri="{9D8B030D-6E8A-4147-A177-3AD203B41FA5}">
                      <a16:colId xmlns:a16="http://schemas.microsoft.com/office/drawing/2014/main" val="20002"/>
                    </a:ext>
                  </a:extLst>
                </a:gridCol>
              </a:tblGrid>
              <a:tr h="434618">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When</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Who</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tc>
                  <a:txBody>
                    <a:body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What</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Where</a:t>
                      </a:r>
                    </a:p>
                  </a:txBody>
                  <a:tcPr marL="72000" marR="72000" marT="72000" marB="72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64800">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Mid-late May</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600"/>
                        </a:spcAft>
                        <a:buClrTx/>
                        <a:buSzTx/>
                        <a:buFontTx/>
                        <a:buNone/>
                        <a:tabLst/>
                        <a:defRPr/>
                      </a:pPr>
                      <a:r>
                        <a:rPr lang="en-AU" sz="1200" kern="1200" dirty="0">
                          <a:solidFill>
                            <a:schemeClr val="tx1"/>
                          </a:solidFill>
                          <a:latin typeface="+mn-lt"/>
                          <a:ea typeface="+mn-ea"/>
                          <a:cs typeface="Arial" pitchFamily="34" charset="0"/>
                        </a:rPr>
                        <a:t>This presentation outlining the changes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rPr>
                        <a:t>Internal mlcamcomms email to BDMs</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rPr>
                        <a:t>Included in Adviser Bulletin email to advisers</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Published in adviser sections of </a:t>
                      </a:r>
                      <a:r>
                        <a:rPr lang="en-AU" sz="1200" kern="1200" dirty="0">
                          <a:solidFill>
                            <a:schemeClr val="tx1"/>
                          </a:solidFill>
                          <a:latin typeface="Arial"/>
                          <a:ea typeface="+mn-ea"/>
                          <a:cs typeface="Arial" pitchFamily="34" charset="0"/>
                          <a:hlinkClick r:id="rId3"/>
                        </a:rPr>
                        <a:t>mlc.com.au</a:t>
                      </a:r>
                      <a:r>
                        <a:rPr lang="en-AU" sz="1200" kern="1200" dirty="0">
                          <a:solidFill>
                            <a:schemeClr val="tx1"/>
                          </a:solidFill>
                          <a:latin typeface="Arial"/>
                          <a:ea typeface="+mn-ea"/>
                          <a:cs typeface="Arial" pitchFamily="34" charset="0"/>
                        </a:rPr>
                        <a:t> and </a:t>
                      </a:r>
                      <a:r>
                        <a:rPr lang="en-AU" sz="1200" kern="1200" dirty="0">
                          <a:solidFill>
                            <a:schemeClr val="tx1"/>
                          </a:solidFill>
                          <a:latin typeface="Arial"/>
                          <a:ea typeface="+mn-ea"/>
                          <a:cs typeface="Arial" pitchFamily="34" charset="0"/>
                          <a:hlinkClick r:id="rId4"/>
                        </a:rPr>
                        <a:t>mlcam.com.au</a:t>
                      </a:r>
                      <a:r>
                        <a:rPr lang="en-AU" sz="1200" kern="1200" dirty="0">
                          <a:solidFill>
                            <a:schemeClr val="tx1"/>
                          </a:solidFill>
                          <a:latin typeface="Arial"/>
                          <a:ea typeface="+mn-ea"/>
                          <a:cs typeface="Arial" pitchFamily="34" charset="0"/>
                        </a:rPr>
                        <a:t> (in ‘Strategy updates’ section)</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488980"/>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Late July</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Advisers</a:t>
                      </a:r>
                    </a:p>
                    <a:p>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Investment update for financial advisers</a:t>
                      </a:r>
                    </a:p>
                    <a:p>
                      <a:pPr>
                        <a:spcBef>
                          <a:spcPts val="300"/>
                        </a:spcBef>
                        <a:spcAft>
                          <a:spcPts val="600"/>
                        </a:spcAft>
                      </a:pPr>
                      <a:r>
                        <a:rPr lang="en-AU" sz="1200" kern="1200" dirty="0">
                          <a:solidFill>
                            <a:schemeClr val="tx1"/>
                          </a:solidFill>
                          <a:latin typeface="+mn-lt"/>
                          <a:ea typeface="+mn-ea"/>
                          <a:cs typeface="Arial" pitchFamily="34" charset="0"/>
                        </a:rPr>
                        <a:t>MLC’s scenario insights &amp; portfolio positioning</a:t>
                      </a:r>
                    </a:p>
                    <a:p>
                      <a:pPr>
                        <a:spcBef>
                          <a:spcPts val="300"/>
                        </a:spcBef>
                        <a:spcAft>
                          <a:spcPts val="600"/>
                        </a:spcAft>
                      </a:pPr>
                      <a:r>
                        <a:rPr lang="en-AU" sz="1200" kern="1200" dirty="0">
                          <a:solidFill>
                            <a:schemeClr val="tx1"/>
                          </a:solidFill>
                          <a:latin typeface="+mn-lt"/>
                          <a:ea typeface="+mn-ea"/>
                          <a:cs typeface="Arial" pitchFamily="34" charset="0"/>
                        </a:rPr>
                        <a:t>MLC wholesale fixed income funds update</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Published on </a:t>
                      </a:r>
                      <a:r>
                        <a:rPr lang="en-AU" sz="1200" kern="1200" dirty="0">
                          <a:solidFill>
                            <a:schemeClr val="tx1"/>
                          </a:solidFill>
                          <a:latin typeface="+mn-lt"/>
                          <a:ea typeface="+mn-ea"/>
                          <a:cs typeface="Arial" pitchFamily="34" charset="0"/>
                          <a:hlinkClick r:id="rId5"/>
                        </a:rPr>
                        <a:t>mlc.com.au</a:t>
                      </a:r>
                      <a:r>
                        <a:rPr lang="en-AU" sz="1200" kern="1200" dirty="0">
                          <a:solidFill>
                            <a:schemeClr val="tx1"/>
                          </a:solidFill>
                          <a:latin typeface="+mn-lt"/>
                          <a:ea typeface="+mn-ea"/>
                          <a:cs typeface="Arial" pitchFamily="34" charset="0"/>
                        </a:rPr>
                        <a:t> (in Fund Commentaries, under Prices and Performance accessed from Adviser tab) </a:t>
                      </a:r>
                      <a:r>
                        <a:rPr lang="en-AU" sz="1200" kern="1200" dirty="0">
                          <a:solidFill>
                            <a:schemeClr val="tx1"/>
                          </a:solidFill>
                          <a:latin typeface="Arial"/>
                          <a:ea typeface="+mn-ea"/>
                          <a:cs typeface="Arial" pitchFamily="34" charset="0"/>
                        </a:rPr>
                        <a:t>and </a:t>
                      </a:r>
                      <a:r>
                        <a:rPr lang="en-AU" sz="1200" kern="1200" dirty="0">
                          <a:solidFill>
                            <a:schemeClr val="tx1"/>
                          </a:solidFill>
                          <a:latin typeface="Arial"/>
                          <a:ea typeface="+mn-ea"/>
                          <a:cs typeface="Arial" pitchFamily="34" charset="0"/>
                          <a:hlinkClick r:id="rId4"/>
                        </a:rPr>
                        <a:t>mlcam.com.au</a:t>
                      </a:r>
                      <a:r>
                        <a:rPr lang="en-AU" sz="1200" kern="1200" dirty="0">
                          <a:solidFill>
                            <a:schemeClr val="tx1"/>
                          </a:solidFill>
                          <a:latin typeface="Arial"/>
                          <a:ea typeface="+mn-ea"/>
                          <a:cs typeface="Arial" pitchFamily="34" charset="0"/>
                        </a:rPr>
                        <a:t> (under ‘Latest quarterly reporting resources’ in ‘Adviser only’ section)</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extLst>
                  <a:ext uri="{0D108BD9-81ED-4DB2-BD59-A6C34878D82A}">
                    <a16:rowId xmlns:a16="http://schemas.microsoft.com/office/drawing/2014/main" val="1693179808"/>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Arial"/>
                          <a:ea typeface="+mn-ea"/>
                          <a:cs typeface="Arial" pitchFamily="34" charset="0"/>
                        </a:rPr>
                        <a:t>Late July</a:t>
                      </a:r>
                    </a:p>
                    <a:p>
                      <a:pPr marL="0" marR="0" lvl="0" indent="0" algn="l" defTabSz="914400" rtl="0" eaLnBrk="1" fontAlgn="t" latinLnBrk="0" hangingPunct="1">
                        <a:lnSpc>
                          <a:spcPct val="100000"/>
                        </a:lnSpc>
                        <a:spcBef>
                          <a:spcPts val="0"/>
                        </a:spcBef>
                        <a:spcAft>
                          <a:spcPts val="0"/>
                        </a:spcAft>
                        <a:buClrTx/>
                        <a:buSzTx/>
                        <a:buFontTx/>
                        <a:buNone/>
                        <a:tabLst/>
                        <a:defRPr/>
                      </a:pPr>
                      <a:endParaRPr lang="en-AU" sz="1200" kern="1200" dirty="0">
                        <a:solidFill>
                          <a:schemeClr val="tx1"/>
                        </a:solidFill>
                        <a:latin typeface="Arial"/>
                        <a:ea typeface="+mn-ea"/>
                        <a:cs typeface="Arial"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 and clients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Fund commentaries</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6"/>
                        </a:rPr>
                        <a:t>mlc.com.au/fundprofiletool</a:t>
                      </a:r>
                      <a:endParaRPr lang="en-AU" sz="1200" kern="1200" dirty="0">
                        <a:solidFill>
                          <a:schemeClr val="tx1"/>
                        </a:solidFill>
                        <a:latin typeface="+mn-lt"/>
                        <a:ea typeface="+mn-ea"/>
                        <a:cs typeface="Arial" pitchFamily="34" charset="0"/>
                      </a:endParaRP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7"/>
                        </a:rPr>
                        <a:t>mlcam.com.au/MLCWholesale</a:t>
                      </a:r>
                      <a:r>
                        <a:rPr lang="en-AU" sz="1200" kern="1200" dirty="0">
                          <a:solidFill>
                            <a:schemeClr val="tx1"/>
                          </a:solidFill>
                          <a:latin typeface="+mn-lt"/>
                          <a:ea typeface="+mn-ea"/>
                          <a:cs typeface="Arial" pitchFamily="34" charset="0"/>
                        </a:rPr>
                        <a:t>, select </a:t>
                      </a:r>
                      <a:r>
                        <a:rPr lang="en-AU" sz="1200" kern="1200" dirty="0">
                          <a:solidFill>
                            <a:schemeClr val="tx1"/>
                          </a:solidFill>
                          <a:latin typeface="Arial"/>
                          <a:ea typeface="+mn-ea"/>
                          <a:cs typeface="Arial" pitchFamily="34" charset="0"/>
                        </a:rPr>
                        <a:t>Fund Profile Tool</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7441985"/>
                  </a:ext>
                </a:extLst>
              </a:tr>
            </a:tbl>
          </a:graphicData>
        </a:graphic>
      </p:graphicFrame>
      <p:sp>
        <p:nvSpPr>
          <p:cNvPr id="9" name="Footer Placeholder 1">
            <a:extLst>
              <a:ext uri="{FF2B5EF4-FFF2-40B4-BE49-F238E27FC236}">
                <a16:creationId xmlns:a16="http://schemas.microsoft.com/office/drawing/2014/main" id="{CCB6466F-1CEE-4405-87FE-E60B700036EA}"/>
              </a:ext>
            </a:extLst>
          </p:cNvPr>
          <p:cNvSpPr txBox="1">
            <a:spLocks/>
          </p:cNvSpPr>
          <p:nvPr/>
        </p:nvSpPr>
        <p:spPr>
          <a:xfrm>
            <a:off x="165420" y="6596854"/>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MLC’s fixed income strategies and Diversified Debt Fund</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17456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759001" y="499344"/>
            <a:ext cx="9720000" cy="516637"/>
          </a:xfrm>
        </p:spPr>
        <p:txBody>
          <a:bodyPr/>
          <a:lstStyle/>
          <a:p>
            <a:r>
              <a:rPr lang="en-US" sz="2400" dirty="0"/>
              <a:t>Important information</a:t>
            </a:r>
            <a:endParaRPr lang="en-AU" sz="2400" dirty="0"/>
          </a:p>
        </p:txBody>
      </p:sp>
      <p:sp>
        <p:nvSpPr>
          <p:cNvPr id="9" name="Content Placeholder 8">
            <a:extLst>
              <a:ext uri="{FF2B5EF4-FFF2-40B4-BE49-F238E27FC236}">
                <a16:creationId xmlns:a16="http://schemas.microsoft.com/office/drawing/2014/main" id="{22AFB3CD-94E1-4CDD-AB81-505FF19DB430}"/>
              </a:ext>
            </a:extLst>
          </p:cNvPr>
          <p:cNvSpPr>
            <a:spLocks noGrp="1"/>
          </p:cNvSpPr>
          <p:nvPr>
            <p:ph idx="1"/>
          </p:nvPr>
        </p:nvSpPr>
        <p:spPr>
          <a:xfrm>
            <a:off x="759001" y="938157"/>
            <a:ext cx="10982467" cy="4500563"/>
          </a:xfrm>
        </p:spPr>
        <p:txBody>
          <a:bodyPr/>
          <a:lstStyle/>
          <a:p>
            <a:pPr marL="0" lvl="1" indent="0" defTabSz="457119">
              <a:spcBef>
                <a:spcPts val="100"/>
              </a:spcBef>
              <a:spcAft>
                <a:spcPts val="100"/>
              </a:spcAft>
              <a:buNone/>
            </a:pPr>
            <a:r>
              <a:rPr lang="en-AU" sz="1000" dirty="0">
                <a:solidFill>
                  <a:srgbClr val="2C2A29"/>
                </a:solidFill>
              </a:rPr>
              <a:t>This information has been provided for the funds in the table below by Navigator Australia Limited (ABN 45 006 302 987 AFSL 236466), MLC Investments Limited (ABN 30 002 641 661 AFSL 230705) as Responsible Entity for the MLC Investment Trust, NULIS Nominees (Australia) Limited (ABN 80 008 515 633, AFSL 236465) as trustee of the MLC MasterKey Fundamentals Super and Pension and MLC MasterKey Business Super products which are a part of the MLC Super Fund (ABN 70 732 426 024), part of the Insignia Financial Group of companies (comprising Insignia Financial Ltd ABN 49 100 103 722 and its related bodies corporate) (‘Insignia Financial Group’). The capital value, </a:t>
            </a:r>
            <a:r>
              <a:rPr lang="en-AU" sz="1000" dirty="0"/>
              <a:t>payment of income, and performance of the Funds are not guaranteed.  An investment in the Funds is subject to investment risk, including possible delays in repayment of capital and loss of income and principal invested.  No member of the </a:t>
            </a:r>
            <a:r>
              <a:rPr lang="en-AU" sz="1000" dirty="0">
                <a:solidFill>
                  <a:srgbClr val="2C2A29"/>
                </a:solidFill>
              </a:rPr>
              <a:t>Insignia Financial</a:t>
            </a:r>
            <a:r>
              <a:rPr lang="en-AU" sz="1000" dirty="0"/>
              <a:t> Group guarantees or otherwise accepts any liability in respect of any financial product referred to in this communication.</a:t>
            </a:r>
            <a:endParaRPr lang="en-AU" sz="1000" dirty="0">
              <a:solidFill>
                <a:srgbClr val="2C2A29"/>
              </a:solidFill>
            </a:endParaRPr>
          </a:p>
          <a:p>
            <a:pPr marL="0" lvl="1" indent="0" defTabSz="457119">
              <a:spcBef>
                <a:spcPts val="100"/>
              </a:spcBef>
              <a:spcAft>
                <a:spcPts val="100"/>
              </a:spcAft>
              <a:buNone/>
            </a:pPr>
            <a:r>
              <a:rPr lang="en-AU" sz="1000" b="1" dirty="0"/>
              <a:t>This presentation has been prepared for licensed financial advisers only. This document must not be distributed to “retail clients” (as defined in the Corporations Act 2001 (Cth)) or any other persons. This information is directed to and prepared for Australian residents only.</a:t>
            </a:r>
          </a:p>
          <a:p>
            <a:pPr marL="0" indent="0" defTabSz="457119">
              <a:spcBef>
                <a:spcPts val="100"/>
              </a:spcBef>
              <a:spcAft>
                <a:spcPts val="100"/>
              </a:spcAft>
              <a:buNone/>
            </a:pPr>
            <a:r>
              <a:rPr lang="en-AU" sz="1000" dirty="0"/>
              <a:t>Some information contained in this presentation may constitute general advice. 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 Investors should obtain a Product Disclosure Statement or other disclosure document relating to any financial product which is issued by MLC and consider it before making any decision about whether to acquire or continue to hold the product. A copy of the Product Disclosure Statement or other disclosure document is available upon request by phoning the MLC call centre on 132 652 or on our website at mlc.com.au. </a:t>
            </a:r>
          </a:p>
          <a:p>
            <a:pPr marL="0" indent="0" defTabSz="457119">
              <a:spcBef>
                <a:spcPts val="100"/>
              </a:spcBef>
              <a:spcAft>
                <a:spcPts val="100"/>
              </a:spcAft>
              <a:buNone/>
            </a:pPr>
            <a:r>
              <a:rPr lang="en-AU" sz="1000" dirty="0">
                <a:solidFill>
                  <a:srgbClr val="2C2A29"/>
                </a:solidFill>
              </a:rPr>
              <a:t>Past performance is not a reliable indicator of future performance. </a:t>
            </a:r>
            <a:r>
              <a:rPr lang="en-AU" sz="1000" dirty="0"/>
              <a:t>The value of an investment may rise or fall with the changes in the market. Any projection or other forward-looking statement (‘Projection’) in this document is provided for information purposes only. Whilst reasonably formed, no representation is made as to the accuracy of any such Projection or that it will be met. Actual events may vary materially.</a:t>
            </a:r>
          </a:p>
          <a:p>
            <a:pPr marL="0" indent="0" defTabSz="457119">
              <a:spcBef>
                <a:spcPts val="100"/>
              </a:spcBef>
              <a:spcAft>
                <a:spcPts val="100"/>
              </a:spcAft>
              <a:buNone/>
            </a:pPr>
            <a:r>
              <a:rPr lang="en-AU" sz="1000" dirty="0"/>
              <a:t>The information in this communication is indicative and prepared for information purposes only and does not purport to contain all matters relevant to any particular investment or financial instrument. Any opinions expressed in this communication constitute our judgement at the time of issue. We believe that the information contained in this communication is correct and that any estimates, opinions, conclusions or recommendations are reasonably held or made at the time of compilation. However, no warranty is made as to their accuracy or reliability. The information in this communication is subject to change without notice, and we shall not be under any duty to update or correct it. All statements as to future matters are not guaranteed to be accurate and any statements as to past performance do not represent future performance. We may rely on third parties to provide certain information. We are not responsible for its accuracy or liable for any loss arising from person relying on information provided by third parties. Subject to any terms implied by law and which cannot be excluded, we shall not be liable for any errors, omissions, defects or misrepresentations in this communication (including by reasons of negligence, negligent misstatement or otherwise) or for any loss or damage (whether direct or indirect) suffered by persons who use or rely on the communication.</a:t>
            </a:r>
          </a:p>
          <a:p>
            <a:pPr marL="0" indent="0" defTabSz="457119">
              <a:spcBef>
                <a:spcPts val="100"/>
              </a:spcBef>
              <a:spcAft>
                <a:spcPts val="100"/>
              </a:spcAft>
              <a:buNone/>
            </a:pPr>
            <a:r>
              <a:rPr lang="en-AU" sz="1000" dirty="0"/>
              <a:t>While MLC has taken all reasonable care in producing this communication, subsequent changes in circumstances may occur and impact on its accuracy. The investment managers are current as at the date this communication was prepared. Investment managers are regularly reviewed and may be appointed or removed at any time without prior notice to you.</a:t>
            </a:r>
          </a:p>
          <a:p>
            <a:pPr marL="0" indent="0" defTabSz="457119">
              <a:spcBef>
                <a:spcPts val="100"/>
              </a:spcBef>
              <a:spcAft>
                <a:spcPts val="100"/>
              </a:spcAft>
              <a:buNone/>
            </a:pPr>
            <a:r>
              <a:rPr lang="en-AU" sz="1000" dirty="0"/>
              <a:t>The following funds are affected by the changes to MLC’s fixed income strategy. These funds appear on MLC’s platforms, in addition to a number of external platforms:</a:t>
            </a:r>
            <a:r>
              <a:rPr lang="en-US" sz="1000" dirty="0"/>
              <a:t>	</a:t>
            </a:r>
          </a:p>
          <a:p>
            <a:pPr marL="0" indent="0">
              <a:spcBef>
                <a:spcPts val="100"/>
              </a:spcBef>
              <a:spcAft>
                <a:spcPts val="100"/>
              </a:spcAft>
              <a:buNone/>
            </a:pPr>
            <a:r>
              <a:rPr lang="en-US" sz="1000" dirty="0"/>
              <a:t>MLC Horizon 2 Capital Stable Portfolio 		MLC Wholesale Horizon 2 Income Portfolio		 MLC Pre Select Conservative Fund 	</a:t>
            </a:r>
          </a:p>
          <a:p>
            <a:pPr marL="0" indent="0">
              <a:spcBef>
                <a:spcPts val="100"/>
              </a:spcBef>
              <a:spcAft>
                <a:spcPts val="100"/>
              </a:spcAft>
              <a:buNone/>
            </a:pPr>
            <a:r>
              <a:rPr lang="en-US" sz="1000" dirty="0"/>
              <a:t>MLC Horizon 2 Income Portfolio			MLC Wholesale Horizon 3 Conservative Growth Portfolio	 MLC Pre Select Balanced Fund</a:t>
            </a:r>
          </a:p>
          <a:p>
            <a:pPr marL="0" indent="0">
              <a:spcBef>
                <a:spcPts val="100"/>
              </a:spcBef>
              <a:spcAft>
                <a:spcPts val="100"/>
              </a:spcAft>
              <a:buNone/>
            </a:pPr>
            <a:r>
              <a:rPr lang="en-US" sz="1000" dirty="0"/>
              <a:t>MLC Horizon 3 Conservative Growth Portfolio		MLC Wholesale Horizon 4 Balanced Portfolio		 MLC Pre Select Growth Fund</a:t>
            </a:r>
          </a:p>
          <a:p>
            <a:pPr marL="0" indent="0">
              <a:spcBef>
                <a:spcPts val="100"/>
              </a:spcBef>
              <a:spcAft>
                <a:spcPts val="100"/>
              </a:spcAft>
              <a:buNone/>
            </a:pPr>
            <a:r>
              <a:rPr lang="en-US" sz="1000" dirty="0"/>
              <a:t>MLC Horizon 4 Balanced Portfolio 		</a:t>
            </a:r>
            <a:r>
              <a:rPr lang="en-AU" sz="1000" dirty="0"/>
              <a:t>MLC Wholesale Horizon 5 Growth Portfolio 	</a:t>
            </a:r>
            <a:r>
              <a:rPr lang="en-US" sz="1000" dirty="0"/>
              <a:t>	 MLC Diversified Debt Fund</a:t>
            </a:r>
          </a:p>
          <a:p>
            <a:pPr marL="0" indent="0">
              <a:spcBef>
                <a:spcPts val="100"/>
              </a:spcBef>
              <a:spcAft>
                <a:spcPts val="100"/>
              </a:spcAft>
              <a:buNone/>
            </a:pPr>
            <a:r>
              <a:rPr lang="en-AU" sz="1000" dirty="0"/>
              <a:t>MLC Horizon 5 Growth Portfolio			</a:t>
            </a:r>
            <a:r>
              <a:rPr lang="en-US" sz="1000" dirty="0"/>
              <a:t>MLC Wholesale Index Plus Conservative Growth Portfolio	 MLC Wholesale Diversified Debt Fund</a:t>
            </a:r>
            <a:endParaRPr lang="en-AU" sz="1000" dirty="0"/>
          </a:p>
          <a:p>
            <a:pPr marL="0" indent="0">
              <a:spcBef>
                <a:spcPts val="100"/>
              </a:spcBef>
              <a:spcAft>
                <a:spcPts val="100"/>
              </a:spcAft>
              <a:buNone/>
            </a:pPr>
            <a:r>
              <a:rPr lang="en-AU" sz="1000" dirty="0"/>
              <a:t>MLC Index Plus Conservative Growth Portfolio</a:t>
            </a:r>
            <a:r>
              <a:rPr lang="en-US" sz="1000" dirty="0"/>
              <a:t>		</a:t>
            </a:r>
            <a:r>
              <a:rPr lang="en-AU" sz="1000" dirty="0"/>
              <a:t>MLC Wholesale Index Plus Balanced Portfolio</a:t>
            </a:r>
            <a:r>
              <a:rPr lang="en-US" sz="1000" dirty="0"/>
              <a:t>	</a:t>
            </a:r>
          </a:p>
          <a:p>
            <a:pPr marL="0" indent="0">
              <a:spcBef>
                <a:spcPts val="100"/>
              </a:spcBef>
              <a:spcAft>
                <a:spcPts val="100"/>
              </a:spcAft>
              <a:buNone/>
            </a:pPr>
            <a:r>
              <a:rPr lang="en-AU" sz="1000" dirty="0"/>
              <a:t>MLC Index Plus Balanced Portfolio </a:t>
            </a:r>
            <a:r>
              <a:rPr lang="en-US" sz="1000" dirty="0"/>
              <a:t>		MLC Wholesale Index Plus Growth Portfolio 	</a:t>
            </a:r>
          </a:p>
          <a:p>
            <a:pPr marL="0" indent="0">
              <a:spcBef>
                <a:spcPts val="100"/>
              </a:spcBef>
              <a:spcAft>
                <a:spcPts val="100"/>
              </a:spcAft>
              <a:buNone/>
            </a:pPr>
            <a:r>
              <a:rPr lang="en-US" sz="1000" dirty="0"/>
              <a:t>MLC Index Plus Growth Portfolio </a:t>
            </a:r>
          </a:p>
          <a:p>
            <a:pPr marL="0" indent="0">
              <a:spcBef>
                <a:spcPts val="100"/>
              </a:spcBef>
              <a:spcAft>
                <a:spcPts val="100"/>
              </a:spcAft>
              <a:buNone/>
            </a:pPr>
            <a:r>
              <a:rPr lang="en-US" sz="1000" dirty="0"/>
              <a:t>										</a:t>
            </a:r>
          </a:p>
        </p:txBody>
      </p:sp>
      <p:sp>
        <p:nvSpPr>
          <p:cNvPr id="6" name="Footer Placeholder 1">
            <a:extLst>
              <a:ext uri="{FF2B5EF4-FFF2-40B4-BE49-F238E27FC236}">
                <a16:creationId xmlns:a16="http://schemas.microsoft.com/office/drawing/2014/main" id="{06E1DB6C-AAD2-4B5A-BAC7-5D57C1757DCB}"/>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MLC’s fixed income strategies and Diversified Debt Fund</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316551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2B7333-6E47-4B05-ADD6-51B3BE40AD14}"/>
              </a:ext>
            </a:extLst>
          </p:cNvPr>
          <p:cNvSpPr/>
          <p:nvPr/>
        </p:nvSpPr>
        <p:spPr>
          <a:xfrm>
            <a:off x="753327" y="4930117"/>
            <a:ext cx="5199709" cy="1653508"/>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26" name="TextBox 25">
            <a:extLst>
              <a:ext uri="{FF2B5EF4-FFF2-40B4-BE49-F238E27FC236}">
                <a16:creationId xmlns:a16="http://schemas.microsoft.com/office/drawing/2014/main" id="{7977703B-6F6F-4D5C-A8C1-4B4B938E2377}"/>
              </a:ext>
            </a:extLst>
          </p:cNvPr>
          <p:cNvSpPr txBox="1"/>
          <p:nvPr/>
        </p:nvSpPr>
        <p:spPr>
          <a:xfrm>
            <a:off x="753327" y="4793924"/>
            <a:ext cx="5199042" cy="356774"/>
          </a:xfrm>
          <a:prstGeom prst="rect">
            <a:avLst/>
          </a:prstGeom>
          <a:solidFill>
            <a:schemeClr val="accent6"/>
          </a:solidFill>
        </p:spPr>
        <p:txBody>
          <a:bodyPr wrap="square" rtlCol="0" anchor="ctr">
            <a:noAutofit/>
          </a:bodyPr>
          <a:lstStyle/>
          <a:p>
            <a:r>
              <a:rPr lang="en-AU" sz="1600" b="1" dirty="0">
                <a:solidFill>
                  <a:schemeClr val="bg1"/>
                </a:solidFill>
              </a:rPr>
              <a:t>Client benefits</a:t>
            </a:r>
          </a:p>
        </p:txBody>
      </p:sp>
      <p:sp>
        <p:nvSpPr>
          <p:cNvPr id="23" name="Rectangle 22">
            <a:extLst>
              <a:ext uri="{FF2B5EF4-FFF2-40B4-BE49-F238E27FC236}">
                <a16:creationId xmlns:a16="http://schemas.microsoft.com/office/drawing/2014/main" id="{3C57E184-2422-4A20-9C8F-D5A18E70DD3A}"/>
              </a:ext>
            </a:extLst>
          </p:cNvPr>
          <p:cNvSpPr/>
          <p:nvPr/>
        </p:nvSpPr>
        <p:spPr>
          <a:xfrm>
            <a:off x="753327" y="1304844"/>
            <a:ext cx="5199709" cy="3488954"/>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p:txBody>
          <a:bodyPr/>
          <a:lstStyle/>
          <a:p>
            <a:fld id="{3EACEC80-2DA9-47D6-BF0A-26037FE2FE4F}" type="slidenum">
              <a:rPr lang="en-AU" smtClean="0"/>
              <a:pPr/>
              <a:t>3</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What’s changed and why?</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36219" y="6504326"/>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6" name="Rectangle 15">
            <a:extLst>
              <a:ext uri="{FF2B5EF4-FFF2-40B4-BE49-F238E27FC236}">
                <a16:creationId xmlns:a16="http://schemas.microsoft.com/office/drawing/2014/main" id="{471ABA16-FF8D-4759-A725-B2603DFB3853}"/>
              </a:ext>
            </a:extLst>
          </p:cNvPr>
          <p:cNvSpPr/>
          <p:nvPr/>
        </p:nvSpPr>
        <p:spPr>
          <a:xfrm>
            <a:off x="6184455" y="1324313"/>
            <a:ext cx="5293933" cy="5371292"/>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18" name="TextBox 17">
            <a:extLst>
              <a:ext uri="{FF2B5EF4-FFF2-40B4-BE49-F238E27FC236}">
                <a16:creationId xmlns:a16="http://schemas.microsoft.com/office/drawing/2014/main" id="{378F7303-B688-4245-B259-A9A8559FA674}"/>
              </a:ext>
            </a:extLst>
          </p:cNvPr>
          <p:cNvSpPr txBox="1"/>
          <p:nvPr/>
        </p:nvSpPr>
        <p:spPr>
          <a:xfrm>
            <a:off x="730807" y="1300534"/>
            <a:ext cx="5221561" cy="3493264"/>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Appointed Ardea Investment Management and Janus Henderson Investors as Australian bond managers in the all maturities strategy, and removed UBS Asset Management</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Appointed Brandywine Global Investment Management and PGIM Fixed Income as global bond managers in the all maturities strategy, and removed Amundi Asset Management, Insight Investment Management, Loomis Sayles and Wellington Management.</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Funds affected are: </a:t>
            </a:r>
          </a:p>
          <a:p>
            <a:pPr marL="742950" lvl="1" indent="-285750">
              <a:spcBef>
                <a:spcPts val="300"/>
              </a:spcBef>
              <a:buClr>
                <a:schemeClr val="accent1">
                  <a:lumMod val="75000"/>
                </a:schemeClr>
              </a:buClr>
              <a:buFont typeface="Courier New" panose="02070309020205020404" pitchFamily="49" charset="0"/>
              <a:buChar char="o"/>
            </a:pPr>
            <a:r>
              <a:rPr lang="en-AU" sz="1400" dirty="0"/>
              <a:t>MLC Diversified Debt Fund</a:t>
            </a:r>
          </a:p>
          <a:p>
            <a:pPr marL="742950" lvl="1" indent="-285750">
              <a:spcBef>
                <a:spcPts val="300"/>
              </a:spcBef>
              <a:buClr>
                <a:schemeClr val="accent1">
                  <a:lumMod val="75000"/>
                </a:schemeClr>
              </a:buClr>
              <a:buFont typeface="Courier New" panose="02070309020205020404" pitchFamily="49" charset="0"/>
              <a:buChar char="o"/>
            </a:pPr>
            <a:r>
              <a:rPr lang="en-AU" sz="1400" dirty="0"/>
              <a:t>MLC Horizon 2 to 5</a:t>
            </a:r>
          </a:p>
          <a:p>
            <a:pPr marL="742950" lvl="1" indent="-285750">
              <a:spcBef>
                <a:spcPts val="300"/>
              </a:spcBef>
              <a:buClr>
                <a:schemeClr val="accent1">
                  <a:lumMod val="75000"/>
                </a:schemeClr>
              </a:buClr>
              <a:buFont typeface="Courier New" panose="02070309020205020404" pitchFamily="49" charset="0"/>
              <a:buChar char="o"/>
            </a:pPr>
            <a:r>
              <a:rPr lang="en-AU" sz="1400" dirty="0"/>
              <a:t>MLC Index Plus</a:t>
            </a:r>
          </a:p>
          <a:p>
            <a:pPr marL="742950" lvl="1" indent="-285750">
              <a:spcBef>
                <a:spcPts val="300"/>
              </a:spcBef>
              <a:buClr>
                <a:schemeClr val="accent1">
                  <a:lumMod val="75000"/>
                </a:schemeClr>
              </a:buClr>
              <a:buFont typeface="Courier New" panose="02070309020205020404" pitchFamily="49" charset="0"/>
              <a:buChar char="o"/>
            </a:pPr>
            <a:r>
              <a:rPr lang="en-AU" sz="1400" dirty="0"/>
              <a:t>Pre Select</a:t>
            </a:r>
          </a:p>
          <a:p>
            <a:pPr marL="285750" indent="-285750">
              <a:spcBef>
                <a:spcPts val="300"/>
              </a:spcBef>
              <a:buClr>
                <a:schemeClr val="accent1">
                  <a:lumMod val="75000"/>
                </a:schemeClr>
              </a:buClr>
              <a:buFont typeface="Arial" panose="020B0604020202020204" pitchFamily="34" charset="0"/>
              <a:buChar char="•"/>
            </a:pPr>
            <a:r>
              <a:rPr lang="en-AU" sz="1400" dirty="0"/>
              <a:t>There’s no impact on fees as a result of these changes</a:t>
            </a:r>
          </a:p>
        </p:txBody>
      </p:sp>
      <p:sp>
        <p:nvSpPr>
          <p:cNvPr id="19" name="TextBox 18">
            <a:extLst>
              <a:ext uri="{FF2B5EF4-FFF2-40B4-BE49-F238E27FC236}">
                <a16:creationId xmlns:a16="http://schemas.microsoft.com/office/drawing/2014/main" id="{DDB9BF49-CE20-4D2D-AED5-1761AB4AB7E9}"/>
              </a:ext>
            </a:extLst>
          </p:cNvPr>
          <p:cNvSpPr txBox="1"/>
          <p:nvPr/>
        </p:nvSpPr>
        <p:spPr>
          <a:xfrm>
            <a:off x="753994" y="958859"/>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What’s changed?</a:t>
            </a:r>
          </a:p>
        </p:txBody>
      </p:sp>
      <p:sp>
        <p:nvSpPr>
          <p:cNvPr id="20" name="TextBox 19">
            <a:extLst>
              <a:ext uri="{FF2B5EF4-FFF2-40B4-BE49-F238E27FC236}">
                <a16:creationId xmlns:a16="http://schemas.microsoft.com/office/drawing/2014/main" id="{8CA776CB-7533-414A-9A23-F4486D32B1FC}"/>
              </a:ext>
            </a:extLst>
          </p:cNvPr>
          <p:cNvSpPr txBox="1"/>
          <p:nvPr/>
        </p:nvSpPr>
        <p:spPr>
          <a:xfrm>
            <a:off x="6184455" y="958859"/>
            <a:ext cx="5293933"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Why?</a:t>
            </a:r>
          </a:p>
        </p:txBody>
      </p:sp>
      <p:sp>
        <p:nvSpPr>
          <p:cNvPr id="21" name="TextBox 20">
            <a:extLst>
              <a:ext uri="{FF2B5EF4-FFF2-40B4-BE49-F238E27FC236}">
                <a16:creationId xmlns:a16="http://schemas.microsoft.com/office/drawing/2014/main" id="{A9558379-23E7-456F-A582-4011E48C91B4}"/>
              </a:ext>
            </a:extLst>
          </p:cNvPr>
          <p:cNvSpPr txBox="1"/>
          <p:nvPr/>
        </p:nvSpPr>
        <p:spPr>
          <a:xfrm>
            <a:off x="6190386" y="1307156"/>
            <a:ext cx="5199709" cy="5940088"/>
          </a:xfrm>
          <a:prstGeom prst="rect">
            <a:avLst/>
          </a:prstGeom>
          <a:noFill/>
        </p:spPr>
        <p:txBody>
          <a:bodyPr wrap="square" rtlCol="0">
            <a:spAutoFit/>
          </a:bodyPr>
          <a:lstStyle/>
          <a:p>
            <a:pPr marL="285750" indent="-285750">
              <a:spcBef>
                <a:spcPts val="300"/>
              </a:spcBef>
              <a:spcAft>
                <a:spcPts val="300"/>
              </a:spcAft>
              <a:buClr>
                <a:schemeClr val="accent2"/>
              </a:buClr>
              <a:buFont typeface="Arial" panose="020B0604020202020204" pitchFamily="34" charset="0"/>
              <a:buChar char="•"/>
            </a:pPr>
            <a:r>
              <a:rPr lang="en-AU" sz="1400" dirty="0">
                <a:effectLst/>
                <a:latin typeface="+mj-lt"/>
                <a:ea typeface="Calibri" panose="020F0502020204030204" pitchFamily="34" charset="0"/>
                <a:cs typeface="Calibri" panose="020F0502020204030204" pitchFamily="34" charset="0"/>
              </a:rPr>
              <a:t>Our all maturities fixed income strategy provides liquidity, income and diversification from shares through exposure to government bonds and high-quality credit assets. It aims to outperform a composite bond benchmark of 50% Bloomberg Ausbond Composite 0+yrs Index and 50% Bloomberg Global Aggregate Index AUD Hedged.</a:t>
            </a:r>
            <a:endParaRPr lang="en-AU" sz="1400" dirty="0">
              <a:effectLst/>
              <a:latin typeface="+mj-lt"/>
              <a:ea typeface="Calibri" panose="020F0502020204030204" pitchFamily="34" charset="0"/>
              <a:cs typeface="Times New Roman" panose="02020603050405020304" pitchFamily="18" charset="0"/>
            </a:endParaRPr>
          </a:p>
          <a:p>
            <a:pPr marL="285750" indent="-285750">
              <a:spcBef>
                <a:spcPts val="300"/>
              </a:spcBef>
              <a:spcAft>
                <a:spcPts val="300"/>
              </a:spcAft>
              <a:buClr>
                <a:schemeClr val="accent2"/>
              </a:buClr>
              <a:buFont typeface="Arial" panose="020B0604020202020204" pitchFamily="34" charset="0"/>
              <a:buChar char="•"/>
            </a:pPr>
            <a:r>
              <a:rPr lang="en-AU" sz="1400" dirty="0"/>
              <a:t>The strategy has historically comprised of fixed income sector specialist managers in government, non-government and global absolute return bonds. We believe we can generate higher and more consistent returns by replacing sector specialist managers with specialist multi-sector managers that have the requisite skill to implement sector rotation views.</a:t>
            </a:r>
          </a:p>
          <a:p>
            <a:pPr marL="285750" indent="-285750">
              <a:spcBef>
                <a:spcPts val="300"/>
              </a:spcBef>
              <a:spcAft>
                <a:spcPts val="300"/>
              </a:spcAft>
              <a:buClr>
                <a:schemeClr val="accent2"/>
              </a:buClr>
              <a:buFont typeface="Arial" panose="020B0604020202020204" pitchFamily="34" charset="0"/>
              <a:buChar char="•"/>
            </a:pPr>
            <a:r>
              <a:rPr lang="en-AU" sz="1400" dirty="0"/>
              <a:t>These changes reduce the complexity of our fixed income strategies and provide the managers with increased flexibility to adjust portfolio exposures, at a sector and duration level, in line with changing return and risk opportunities.</a:t>
            </a:r>
          </a:p>
          <a:p>
            <a:pPr marL="285750" indent="-285750">
              <a:spcBef>
                <a:spcPts val="300"/>
              </a:spcBef>
              <a:spcAft>
                <a:spcPts val="300"/>
              </a:spcAft>
              <a:buClr>
                <a:schemeClr val="accent2"/>
              </a:buClr>
              <a:buFont typeface="Arial" panose="020B0604020202020204" pitchFamily="34" charset="0"/>
              <a:buChar char="•"/>
            </a:pPr>
            <a:r>
              <a:rPr lang="en-AU" sz="1400" dirty="0"/>
              <a:t>The Australian and global managers we’ve chosen have diversity of investment approach, insight, and demonstrated ability at outperforming their market indices.</a:t>
            </a:r>
          </a:p>
          <a:p>
            <a:pPr marL="285750" indent="-285750">
              <a:spcBef>
                <a:spcPts val="300"/>
              </a:spcBef>
              <a:spcAft>
                <a:spcPts val="300"/>
              </a:spcAft>
              <a:buClr>
                <a:schemeClr val="accent2"/>
              </a:buClr>
              <a:buFont typeface="Arial" panose="020B0604020202020204" pitchFamily="34" charset="0"/>
              <a:buChar char="•"/>
            </a:pPr>
            <a:r>
              <a:rPr lang="en-AU" sz="1400" dirty="0"/>
              <a:t>We’re familiar with the new managers as they’re already used in other MLC or IOOF portfolios.</a:t>
            </a:r>
          </a:p>
          <a:p>
            <a:pPr marL="285750" indent="-285750">
              <a:spcBef>
                <a:spcPts val="300"/>
              </a:spcBef>
              <a:spcAft>
                <a:spcPts val="300"/>
              </a:spcAft>
              <a:buClr>
                <a:schemeClr val="accent2"/>
              </a:buClr>
              <a:buFont typeface="Arial" panose="020B0604020202020204" pitchFamily="34" charset="0"/>
              <a:buChar char="•"/>
            </a:pPr>
            <a:endParaRPr lang="en-AU" sz="1400" dirty="0"/>
          </a:p>
          <a:p>
            <a:pPr marL="742950" lvl="1" indent="-285750">
              <a:spcBef>
                <a:spcPts val="300"/>
              </a:spcBef>
              <a:spcAft>
                <a:spcPts val="300"/>
              </a:spcAft>
              <a:buClr>
                <a:schemeClr val="accent2"/>
              </a:buClr>
              <a:buFont typeface="Courier New" panose="02070309020205020404" pitchFamily="49" charset="0"/>
              <a:buChar char="o"/>
            </a:pPr>
            <a:endParaRPr lang="en-AU" sz="1400" dirty="0"/>
          </a:p>
        </p:txBody>
      </p:sp>
      <p:sp>
        <p:nvSpPr>
          <p:cNvPr id="24" name="TextBox 23">
            <a:extLst>
              <a:ext uri="{FF2B5EF4-FFF2-40B4-BE49-F238E27FC236}">
                <a16:creationId xmlns:a16="http://schemas.microsoft.com/office/drawing/2014/main" id="{F0B25904-2847-4F4B-9763-FB0283D3ED25}"/>
              </a:ext>
            </a:extLst>
          </p:cNvPr>
          <p:cNvSpPr txBox="1"/>
          <p:nvPr/>
        </p:nvSpPr>
        <p:spPr>
          <a:xfrm>
            <a:off x="738321" y="5156292"/>
            <a:ext cx="5214047" cy="1538883"/>
          </a:xfrm>
          <a:prstGeom prst="rect">
            <a:avLst/>
          </a:prstGeom>
          <a:noFill/>
        </p:spPr>
        <p:txBody>
          <a:bodyPr wrap="square" rtlCol="0">
            <a:spAutoFit/>
          </a:bodyPr>
          <a:lstStyle/>
          <a:p>
            <a:pPr marL="285750" indent="-285750">
              <a:spcBef>
                <a:spcPts val="300"/>
              </a:spcBef>
              <a:spcAft>
                <a:spcPts val="300"/>
              </a:spcAft>
              <a:buClr>
                <a:schemeClr val="accent6"/>
              </a:buClr>
              <a:buFont typeface="Arial" panose="020B0604020202020204" pitchFamily="34" charset="0"/>
              <a:buChar char="•"/>
            </a:pPr>
            <a:r>
              <a:rPr lang="en-AU" sz="1400" dirty="0"/>
              <a:t>We believe the changes will provide </a:t>
            </a:r>
            <a:r>
              <a:rPr lang="en-AU" sz="1400" dirty="0">
                <a:solidFill>
                  <a:schemeClr val="accent6"/>
                </a:solidFill>
              </a:rPr>
              <a:t>better risk-adjusted return outcomes for our fixed income strategy</a:t>
            </a:r>
          </a:p>
          <a:p>
            <a:pPr marL="285750" indent="-285750">
              <a:spcBef>
                <a:spcPts val="300"/>
              </a:spcBef>
              <a:spcAft>
                <a:spcPts val="300"/>
              </a:spcAft>
              <a:buClr>
                <a:schemeClr val="accent6"/>
              </a:buClr>
              <a:buFont typeface="Arial" panose="020B0604020202020204" pitchFamily="34" charset="0"/>
              <a:buChar char="•"/>
            </a:pPr>
            <a:r>
              <a:rPr lang="en-AU" sz="1400" dirty="0"/>
              <a:t>We have greater conviction the new mix of managers can provide </a:t>
            </a:r>
            <a:r>
              <a:rPr lang="en-AU" sz="1400" dirty="0">
                <a:solidFill>
                  <a:schemeClr val="accent6"/>
                </a:solidFill>
              </a:rPr>
              <a:t>diversification of returns </a:t>
            </a:r>
            <a:r>
              <a:rPr lang="en-AU" sz="1400" dirty="0"/>
              <a:t>when share markets are weak</a:t>
            </a:r>
          </a:p>
          <a:p>
            <a:pPr marL="742950" lvl="1" indent="-285750">
              <a:spcBef>
                <a:spcPts val="300"/>
              </a:spcBef>
              <a:buClr>
                <a:schemeClr val="accent1">
                  <a:lumMod val="75000"/>
                </a:schemeClr>
              </a:buClr>
              <a:buFont typeface="Courier New" panose="02070309020205020404" pitchFamily="49" charset="0"/>
              <a:buChar char="o"/>
            </a:pPr>
            <a:endParaRPr lang="en-AU" sz="1400" dirty="0"/>
          </a:p>
        </p:txBody>
      </p:sp>
      <p:sp>
        <p:nvSpPr>
          <p:cNvPr id="27" name="Footer Placeholder 1">
            <a:extLst>
              <a:ext uri="{FF2B5EF4-FFF2-40B4-BE49-F238E27FC236}">
                <a16:creationId xmlns:a16="http://schemas.microsoft.com/office/drawing/2014/main" id="{CDB44BBD-DD2D-4127-A1CD-454B9A96AAFE}"/>
              </a:ext>
            </a:extLst>
          </p:cNvPr>
          <p:cNvSpPr txBox="1">
            <a:spLocks/>
          </p:cNvSpPr>
          <p:nvPr/>
        </p:nvSpPr>
        <p:spPr>
          <a:xfrm>
            <a:off x="264430"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MLC’s fixed income strategies and Diversified Debt Fund</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80813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xfrm>
            <a:off x="11227248" y="6182087"/>
            <a:ext cx="257175" cy="191279"/>
          </a:xfrm>
        </p:spPr>
        <p:txBody>
          <a:bodyPr/>
          <a:lstStyle/>
          <a:p>
            <a:fld id="{3EACEC80-2DA9-47D6-BF0A-26037FE2FE4F}" type="slidenum">
              <a:rPr lang="en-AU" smtClean="0"/>
              <a:pPr/>
              <a:t>4</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8432243"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Changes to our all maturities strategy </a:t>
            </a:r>
          </a:p>
          <a:p>
            <a:r>
              <a:rPr lang="en-AU" sz="1800" b="0" dirty="0">
                <a:solidFill>
                  <a:schemeClr val="accent1"/>
                </a:solidFill>
              </a:rPr>
              <a:t>Expected to improve risk-adjusted returns</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27248" y="6182087"/>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32" name="TextBox 31">
            <a:extLst>
              <a:ext uri="{FF2B5EF4-FFF2-40B4-BE49-F238E27FC236}">
                <a16:creationId xmlns:a16="http://schemas.microsoft.com/office/drawing/2014/main" id="{58B53583-94BD-4A98-9CA4-9FA67833A0CB}"/>
              </a:ext>
            </a:extLst>
          </p:cNvPr>
          <p:cNvSpPr txBox="1"/>
          <p:nvPr/>
        </p:nvSpPr>
        <p:spPr>
          <a:xfrm>
            <a:off x="1483811" y="1441783"/>
            <a:ext cx="9224377" cy="1703993"/>
          </a:xfrm>
          <a:prstGeom prst="rect">
            <a:avLst/>
          </a:prstGeom>
          <a:solidFill>
            <a:schemeClr val="bg1"/>
          </a:solidFill>
        </p:spPr>
        <p:txBody>
          <a:bodyPr wrap="square" rtlCol="0">
            <a:spAutoFit/>
          </a:bodyPr>
          <a:lstStyle/>
          <a:p>
            <a:pPr marL="285750" indent="-285750">
              <a:lnSpc>
                <a:spcPct val="107000"/>
              </a:lnSpc>
              <a:spcAft>
                <a:spcPts val="800"/>
              </a:spcAft>
              <a:buClr>
                <a:srgbClr val="D86018"/>
              </a:buClr>
              <a:buFont typeface="Arial" panose="020B0604020202020204" pitchFamily="34" charset="0"/>
              <a:buChar char="•"/>
            </a:pPr>
            <a:r>
              <a:rPr lang="en-AU" sz="1400" dirty="0">
                <a:effectLst/>
                <a:latin typeface="+mj-lt"/>
                <a:ea typeface="Calibri" panose="020F0502020204030204" pitchFamily="34" charset="0"/>
                <a:cs typeface="Calibri" panose="020F0502020204030204" pitchFamily="34" charset="0"/>
              </a:rPr>
              <a:t>Using specialist multi-sector managers means the allocation to non-government exposures will reduce from 40% to 27% of the strategy, and government sectors will increase from 24% to 33%.  This is expected to improve the liquidity and result in a more balanced portfolio with greater diversified excess return drivers.  </a:t>
            </a:r>
          </a:p>
          <a:p>
            <a:pPr marL="285750" indent="-285750">
              <a:lnSpc>
                <a:spcPct val="107000"/>
              </a:lnSpc>
              <a:spcAft>
                <a:spcPts val="800"/>
              </a:spcAft>
              <a:buClr>
                <a:srgbClr val="D86018"/>
              </a:buClr>
              <a:buFont typeface="Arial" panose="020B0604020202020204" pitchFamily="34" charset="0"/>
              <a:buChar char="•"/>
            </a:pPr>
            <a:r>
              <a:rPr lang="en-AU" sz="1400" dirty="0">
                <a:latin typeface="+mj-lt"/>
                <a:ea typeface="Calibri" panose="020F0502020204030204" pitchFamily="34" charset="0"/>
                <a:cs typeface="Calibri" panose="020F0502020204030204" pitchFamily="34" charset="0"/>
              </a:rPr>
              <a:t>These changes </a:t>
            </a:r>
            <a:r>
              <a:rPr lang="en-AU" sz="1400" dirty="0">
                <a:effectLst/>
                <a:latin typeface="+mj-lt"/>
                <a:ea typeface="Calibri" panose="020F0502020204030204" pitchFamily="34" charset="0"/>
                <a:cs typeface="Calibri" panose="020F0502020204030204" pitchFamily="34" charset="0"/>
              </a:rPr>
              <a:t>will position the portfolio more defensively and are designed to further reduce correlation to growth assets.</a:t>
            </a:r>
            <a:endParaRPr lang="en-AU" sz="1400" dirty="0">
              <a:effectLst/>
              <a:latin typeface="+mj-lt"/>
              <a:ea typeface="Calibri" panose="020F0502020204030204" pitchFamily="34" charset="0"/>
              <a:cs typeface="Times New Roman" panose="02020603050405020304" pitchFamily="18" charset="0"/>
            </a:endParaRPr>
          </a:p>
          <a:p>
            <a:pPr marL="285750" indent="-285750">
              <a:spcBef>
                <a:spcPts val="300"/>
              </a:spcBef>
              <a:spcAft>
                <a:spcPts val="300"/>
              </a:spcAft>
              <a:buClr>
                <a:srgbClr val="D86018"/>
              </a:buClr>
              <a:buFont typeface="Arial" panose="020B0604020202020204" pitchFamily="34" charset="0"/>
              <a:buChar char="•"/>
            </a:pPr>
            <a:endParaRPr lang="en-AU" sz="1400" dirty="0">
              <a:latin typeface="+mj-lt"/>
            </a:endParaRPr>
          </a:p>
        </p:txBody>
      </p:sp>
      <p:sp>
        <p:nvSpPr>
          <p:cNvPr id="12" name="Footer Placeholder 1">
            <a:extLst>
              <a:ext uri="{FF2B5EF4-FFF2-40B4-BE49-F238E27FC236}">
                <a16:creationId xmlns:a16="http://schemas.microsoft.com/office/drawing/2014/main" id="{FD22E6B3-99A2-41E6-BC19-D1134E2D75E5}"/>
              </a:ext>
            </a:extLst>
          </p:cNvPr>
          <p:cNvSpPr txBox="1">
            <a:spLocks/>
          </p:cNvSpPr>
          <p:nvPr/>
        </p:nvSpPr>
        <p:spPr>
          <a:xfrm>
            <a:off x="165420" y="6596854"/>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MLC’s fixed income strategies and Diversified Debt Fund</a:t>
            </a:r>
            <a:r>
              <a:rPr lang="en-AU" sz="800" dirty="0">
                <a:solidFill>
                  <a:prstClr val="black"/>
                </a:solidFill>
                <a:latin typeface="Arial" panose="020B0604020202020204"/>
              </a:rPr>
              <a:t>, for financial advisers</a:t>
            </a:r>
          </a:p>
        </p:txBody>
      </p:sp>
      <p:graphicFrame>
        <p:nvGraphicFramePr>
          <p:cNvPr id="10" name="Chart 9">
            <a:extLst>
              <a:ext uri="{FF2B5EF4-FFF2-40B4-BE49-F238E27FC236}">
                <a16:creationId xmlns:a16="http://schemas.microsoft.com/office/drawing/2014/main" id="{53FA8AB3-6FA3-4C40-B797-9322879C3917}"/>
              </a:ext>
            </a:extLst>
          </p:cNvPr>
          <p:cNvGraphicFramePr/>
          <p:nvPr>
            <p:extLst>
              <p:ext uri="{D42A27DB-BD31-4B8C-83A1-F6EECF244321}">
                <p14:modId xmlns:p14="http://schemas.microsoft.com/office/powerpoint/2010/main" val="1430043375"/>
              </p:ext>
            </p:extLst>
          </p:nvPr>
        </p:nvGraphicFramePr>
        <p:xfrm>
          <a:off x="1800851" y="2899074"/>
          <a:ext cx="8175624" cy="3474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260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0" y="1394558"/>
            <a:ext cx="12199295" cy="5463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70344"/>
            <a:ext cx="8928463" cy="516637"/>
          </a:xfrm>
        </p:spPr>
        <p:txBody>
          <a:bodyPr/>
          <a:lstStyle/>
          <a:p>
            <a:r>
              <a:rPr lang="en-AU" sz="2400" dirty="0">
                <a:solidFill>
                  <a:schemeClr val="tx1"/>
                </a:solidFill>
                <a:latin typeface="Arial" charset="0"/>
                <a:cs typeface="Arial" charset="0"/>
              </a:rPr>
              <a:t>New target asset allocations</a:t>
            </a:r>
            <a:br>
              <a:rPr lang="en-AU" sz="2400" dirty="0">
                <a:solidFill>
                  <a:schemeClr val="tx1"/>
                </a:solidFill>
                <a:latin typeface="Arial" charset="0"/>
                <a:cs typeface="Arial" charset="0"/>
              </a:rPr>
            </a:br>
            <a:r>
              <a:rPr lang="en-AU" sz="1800" dirty="0">
                <a:solidFill>
                  <a:schemeClr val="accent1"/>
                </a:solidFill>
                <a:latin typeface="Arial" charset="0"/>
                <a:cs typeface="Arial" charset="0"/>
              </a:rPr>
              <a:t>MLC Wholesale</a:t>
            </a:r>
            <a:endParaRPr lang="en-AU" sz="2400" dirty="0">
              <a:solidFill>
                <a:schemeClr val="accent1"/>
              </a:solidFill>
            </a:endParaRPr>
          </a:p>
        </p:txBody>
      </p:sp>
      <p:sp>
        <p:nvSpPr>
          <p:cNvPr id="9" name="Rectangle 8">
            <a:extLst>
              <a:ext uri="{FF2B5EF4-FFF2-40B4-BE49-F238E27FC236}">
                <a16:creationId xmlns:a16="http://schemas.microsoft.com/office/drawing/2014/main" id="{B13A3B9D-6AA9-492A-A389-2BED4DA31B08}"/>
              </a:ext>
            </a:extLst>
          </p:cNvPr>
          <p:cNvSpPr/>
          <p:nvPr/>
        </p:nvSpPr>
        <p:spPr>
          <a:xfrm>
            <a:off x="694362" y="1445133"/>
            <a:ext cx="97846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0C2EF494-6AEF-41CF-8508-9B6F0683F53D}"/>
              </a:ext>
            </a:extLst>
          </p:cNvPr>
          <p:cNvSpPr/>
          <p:nvPr/>
        </p:nvSpPr>
        <p:spPr>
          <a:xfrm>
            <a:off x="9496608" y="2845999"/>
            <a:ext cx="2339918" cy="1983867"/>
          </a:xfrm>
          <a:prstGeom prst="rect">
            <a:avLst/>
          </a:prstGeom>
          <a:solidFill>
            <a:schemeClr val="accent5">
              <a:lumMod val="50000"/>
            </a:schemeClr>
          </a:solidFill>
        </p:spPr>
        <p:txBody>
          <a:bodyPr wrap="square" lIns="108000" rIns="108000" anchor="ctr">
            <a:noAutofit/>
          </a:bodyPr>
          <a:lstStyle/>
          <a:p>
            <a:pPr algn="ctr">
              <a:buClr>
                <a:srgbClr val="D86018"/>
              </a:buClr>
            </a:pPr>
            <a:r>
              <a:rPr lang="en-AU" sz="1200" dirty="0">
                <a:solidFill>
                  <a:schemeClr val="bg1"/>
                </a:solidFill>
                <a:latin typeface="Arial" pitchFamily="34" charset="0"/>
                <a:cs typeface="Arial" pitchFamily="34" charset="0"/>
              </a:rPr>
              <a:t>The same manager mix applies to MLC MasterKey Super </a:t>
            </a:r>
            <a:r>
              <a:rPr lang="en-AU" sz="1200" dirty="0">
                <a:solidFill>
                  <a:schemeClr val="bg1"/>
                </a:solidFill>
                <a:latin typeface="Arial" charset="0"/>
                <a:cs typeface="Arial" charset="0"/>
              </a:rPr>
              <a:t>and Pension Fundamentals and Business Super</a:t>
            </a:r>
            <a:endParaRPr lang="en-AU" sz="1200" dirty="0">
              <a:solidFill>
                <a:schemeClr val="bg1"/>
              </a:solidFill>
              <a:latin typeface="Arial" pitchFamily="34" charset="0"/>
              <a:cs typeface="Arial" pitchFamily="34" charset="0"/>
            </a:endParaRPr>
          </a:p>
        </p:txBody>
      </p:sp>
      <p:sp>
        <p:nvSpPr>
          <p:cNvPr id="11" name="Footer Placeholder 1">
            <a:extLst>
              <a:ext uri="{FF2B5EF4-FFF2-40B4-BE49-F238E27FC236}">
                <a16:creationId xmlns:a16="http://schemas.microsoft.com/office/drawing/2014/main" id="{350516EC-59B6-4910-99FD-28F57FD9A04A}"/>
              </a:ext>
            </a:extLst>
          </p:cNvPr>
          <p:cNvSpPr txBox="1">
            <a:spLocks/>
          </p:cNvSpPr>
          <p:nvPr/>
        </p:nvSpPr>
        <p:spPr>
          <a:xfrm>
            <a:off x="165420" y="6596854"/>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MLC’s fixed income strategies and Diversified Debt Fund</a:t>
            </a:r>
            <a:r>
              <a:rPr lang="en-AU" sz="800" dirty="0">
                <a:solidFill>
                  <a:prstClr val="black"/>
                </a:solidFill>
                <a:latin typeface="Arial" panose="020B0604020202020204"/>
              </a:rPr>
              <a:t>, for financial advisers</a:t>
            </a:r>
          </a:p>
        </p:txBody>
      </p:sp>
      <p:pic>
        <p:nvPicPr>
          <p:cNvPr id="3" name="Picture 2">
            <a:extLst>
              <a:ext uri="{FF2B5EF4-FFF2-40B4-BE49-F238E27FC236}">
                <a16:creationId xmlns:a16="http://schemas.microsoft.com/office/drawing/2014/main" id="{89ECF9CA-3596-4559-99ED-1EF6F0245F8B}"/>
              </a:ext>
            </a:extLst>
          </p:cNvPr>
          <p:cNvPicPr>
            <a:picLocks noChangeAspect="1"/>
          </p:cNvPicPr>
          <p:nvPr/>
        </p:nvPicPr>
        <p:blipFill>
          <a:blip r:embed="rId3"/>
          <a:stretch>
            <a:fillRect/>
          </a:stretch>
        </p:blipFill>
        <p:spPr>
          <a:xfrm>
            <a:off x="694362" y="1063548"/>
            <a:ext cx="8690439" cy="5440778"/>
          </a:xfrm>
          <a:prstGeom prst="rect">
            <a:avLst/>
          </a:prstGeom>
        </p:spPr>
      </p:pic>
    </p:spTree>
    <p:extLst>
      <p:ext uri="{BB962C8B-B14F-4D97-AF65-F5344CB8AC3E}">
        <p14:creationId xmlns:p14="http://schemas.microsoft.com/office/powerpoint/2010/main" val="19458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71ABA16-FF8D-4759-A725-B2603DFB3853}"/>
              </a:ext>
            </a:extLst>
          </p:cNvPr>
          <p:cNvSpPr/>
          <p:nvPr/>
        </p:nvSpPr>
        <p:spPr>
          <a:xfrm>
            <a:off x="6168876" y="1522401"/>
            <a:ext cx="5293933" cy="5094773"/>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23" name="Rectangle 22">
            <a:extLst>
              <a:ext uri="{FF2B5EF4-FFF2-40B4-BE49-F238E27FC236}">
                <a16:creationId xmlns:a16="http://schemas.microsoft.com/office/drawing/2014/main" id="{3C57E184-2422-4A20-9C8F-D5A18E70DD3A}"/>
              </a:ext>
            </a:extLst>
          </p:cNvPr>
          <p:cNvSpPr/>
          <p:nvPr/>
        </p:nvSpPr>
        <p:spPr>
          <a:xfrm>
            <a:off x="730140" y="1502080"/>
            <a:ext cx="5199709" cy="5115094"/>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a:xfrm>
            <a:off x="11484712" y="6408686"/>
            <a:ext cx="257175" cy="191279"/>
          </a:xfrm>
        </p:spPr>
        <p:txBody>
          <a:bodyPr/>
          <a:lstStyle/>
          <a:p>
            <a:fld id="{3EACEC80-2DA9-47D6-BF0A-26037FE2FE4F}" type="slidenum">
              <a:rPr lang="en-AU" smtClean="0"/>
              <a:pPr/>
              <a:t>6</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defPPr>
              <a:defRPr lang="en-US"/>
            </a:defPPr>
            <a:lvl1pPr defTabSz="685732">
              <a:lnSpc>
                <a:spcPct val="90000"/>
              </a:lnSpc>
              <a:spcBef>
                <a:spcPct val="0"/>
              </a:spcBef>
              <a:buNone/>
              <a:defRPr sz="2400" b="1">
                <a:solidFill>
                  <a:srgbClr val="161818"/>
                </a:solidFill>
                <a:latin typeface="+mj-lt"/>
                <a:ea typeface="+mj-ea"/>
                <a:cs typeface="+mj-cs"/>
              </a:defRPr>
            </a:lvl1pPr>
          </a:lstStyle>
          <a:p>
            <a:r>
              <a:rPr lang="en-AU" dirty="0"/>
              <a:t>Profile of Ardea</a:t>
            </a:r>
          </a:p>
          <a:p>
            <a:r>
              <a:rPr lang="en-AU" sz="1800" b="0" dirty="0">
                <a:solidFill>
                  <a:schemeClr val="accent1"/>
                </a:solidFill>
              </a:rPr>
              <a:t>Australian fixed income</a:t>
            </a:r>
            <a:endParaRPr lang="en-AU" b="0" dirty="0">
              <a:solidFill>
                <a:schemeClr val="accent1"/>
              </a:solidFill>
            </a:endParaRP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08870" y="6335464"/>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8" name="TextBox 17">
            <a:extLst>
              <a:ext uri="{FF2B5EF4-FFF2-40B4-BE49-F238E27FC236}">
                <a16:creationId xmlns:a16="http://schemas.microsoft.com/office/drawing/2014/main" id="{378F7303-B688-4245-B259-A9A8559FA674}"/>
              </a:ext>
            </a:extLst>
          </p:cNvPr>
          <p:cNvSpPr txBox="1"/>
          <p:nvPr/>
        </p:nvSpPr>
        <p:spPr>
          <a:xfrm>
            <a:off x="817788" y="2664001"/>
            <a:ext cx="4945452" cy="1446550"/>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Majority of the business is owned by employees.</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Ardea uses a ‘relative value’ approach which specifically identifies whether a bond is mispriced relative to other related securities with similar risk characteristics, and therefore has potential for its price to rise or fall.</a:t>
            </a:r>
          </a:p>
          <a:p>
            <a:pPr>
              <a:spcBef>
                <a:spcPts val="300"/>
              </a:spcBef>
              <a:spcAft>
                <a:spcPts val="300"/>
              </a:spcAft>
              <a:buClr>
                <a:schemeClr val="accent1">
                  <a:lumMod val="75000"/>
                </a:schemeClr>
              </a:buClr>
            </a:pPr>
            <a:endParaRPr lang="en-AU" sz="1300" dirty="0"/>
          </a:p>
        </p:txBody>
      </p:sp>
      <p:sp>
        <p:nvSpPr>
          <p:cNvPr id="19" name="TextBox 18">
            <a:extLst>
              <a:ext uri="{FF2B5EF4-FFF2-40B4-BE49-F238E27FC236}">
                <a16:creationId xmlns:a16="http://schemas.microsoft.com/office/drawing/2014/main" id="{DDB9BF49-CE20-4D2D-AED5-1761AB4AB7E9}"/>
              </a:ext>
            </a:extLst>
          </p:cNvPr>
          <p:cNvSpPr txBox="1"/>
          <p:nvPr/>
        </p:nvSpPr>
        <p:spPr>
          <a:xfrm>
            <a:off x="731474" y="1156081"/>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About Ardea</a:t>
            </a:r>
          </a:p>
        </p:txBody>
      </p:sp>
      <p:sp>
        <p:nvSpPr>
          <p:cNvPr id="20" name="TextBox 19">
            <a:extLst>
              <a:ext uri="{FF2B5EF4-FFF2-40B4-BE49-F238E27FC236}">
                <a16:creationId xmlns:a16="http://schemas.microsoft.com/office/drawing/2014/main" id="{8CA776CB-7533-414A-9A23-F4486D32B1FC}"/>
              </a:ext>
            </a:extLst>
          </p:cNvPr>
          <p:cNvSpPr txBox="1"/>
          <p:nvPr/>
        </p:nvSpPr>
        <p:spPr>
          <a:xfrm>
            <a:off x="6168876" y="1156081"/>
            <a:ext cx="5293933"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Why we’ve appointed Ardea</a:t>
            </a:r>
          </a:p>
        </p:txBody>
      </p:sp>
      <p:sp>
        <p:nvSpPr>
          <p:cNvPr id="21" name="TextBox 20">
            <a:extLst>
              <a:ext uri="{FF2B5EF4-FFF2-40B4-BE49-F238E27FC236}">
                <a16:creationId xmlns:a16="http://schemas.microsoft.com/office/drawing/2014/main" id="{A9558379-23E7-456F-A582-4011E48C91B4}"/>
              </a:ext>
            </a:extLst>
          </p:cNvPr>
          <p:cNvSpPr txBox="1"/>
          <p:nvPr/>
        </p:nvSpPr>
        <p:spPr>
          <a:xfrm>
            <a:off x="6224731" y="1502626"/>
            <a:ext cx="5236462" cy="5478423"/>
          </a:xfrm>
          <a:prstGeom prst="rect">
            <a:avLst/>
          </a:prstGeom>
          <a:noFill/>
        </p:spPr>
        <p:txBody>
          <a:bodyPr wrap="square" rtlCol="0">
            <a:spAutoFit/>
          </a:bodyPr>
          <a:lstStyle>
            <a:defPPr>
              <a:defRPr lang="en-US"/>
            </a:defPPr>
            <a:lvl1pPr marL="285750" indent="-285750">
              <a:spcBef>
                <a:spcPts val="300"/>
              </a:spcBef>
              <a:spcAft>
                <a:spcPts val="300"/>
              </a:spcAft>
              <a:buClr>
                <a:schemeClr val="accent1">
                  <a:lumMod val="75000"/>
                </a:schemeClr>
              </a:buClr>
              <a:buFont typeface="Arial" panose="020B0604020202020204" pitchFamily="34" charset="0"/>
              <a:buChar char="•"/>
              <a:defRPr sz="1400"/>
            </a:lvl1pPr>
          </a:lstStyle>
          <a:p>
            <a:r>
              <a:rPr lang="en-AU" sz="1300" dirty="0"/>
              <a:t>Ardea has an extensive track record of delivering returns exceeding its benchmark (Bloomberg AusBond Composite 0+ Years Index). As the strategy does not rely on credit or directional trades to generate returns, it provides a good uncorrelated diversifier to other managers.</a:t>
            </a:r>
          </a:p>
          <a:p>
            <a:r>
              <a:rPr lang="en-AU" sz="1300" dirty="0"/>
              <a:t>A key attraction is Ardea’s focus on capital preservation and ability to provide downside protection in stressed market conditions. The use of long only options provides a positive state which may add to the strategy’s defensive qualities during uncertainty and rising rates. </a:t>
            </a:r>
          </a:p>
          <a:p>
            <a:r>
              <a:rPr lang="en-AU" sz="1300" dirty="0"/>
              <a:t>The strategy is focussed on micro relative value strategies and aims to deliver excess returns by exploiting small inefficiencies in fixed income markets. It excludes credit securities and is negatively correlated to and complements the more traditional Australian fixed income managers Antares (credit focus) and Janus Henderson (credit and interest rate duration focus). 	</a:t>
            </a:r>
          </a:p>
          <a:p>
            <a:pPr algn="l"/>
            <a:r>
              <a:rPr lang="en-AU" sz="1300" dirty="0"/>
              <a:t>The strategy offers daily liquidity, is invested in highly liquid instruments (holds mainly government and semi-government bonds), and has demonstrated the ability to stay liquid through the extreme illiquidity squeeze in Mar/Apr 2020. </a:t>
            </a:r>
          </a:p>
          <a:p>
            <a:r>
              <a:rPr lang="en-AU" sz="1300" dirty="0"/>
              <a:t>Ardea is a manager in the MLC Premium Model Portfolios. These portfolios invest in the Ardea Real Outcome Fund. Ardea is also a global absolute return manager in some of our multi-asset portfolios.</a:t>
            </a:r>
          </a:p>
          <a:p>
            <a:pPr marL="628650" lvl="1" indent="-171450">
              <a:spcBef>
                <a:spcPts val="300"/>
              </a:spcBef>
              <a:spcAft>
                <a:spcPts val="300"/>
              </a:spcAft>
              <a:buClr>
                <a:schemeClr val="accent1"/>
              </a:buClr>
              <a:buSzPct val="130000"/>
              <a:buFont typeface="Arial" panose="020B0604020202020204" pitchFamily="34" charset="0"/>
              <a:buChar char="•"/>
            </a:pPr>
            <a:endParaRPr lang="en-AU" sz="1300" dirty="0"/>
          </a:p>
        </p:txBody>
      </p:sp>
      <p:sp>
        <p:nvSpPr>
          <p:cNvPr id="25" name="TextBox 24">
            <a:extLst>
              <a:ext uri="{FF2B5EF4-FFF2-40B4-BE49-F238E27FC236}">
                <a16:creationId xmlns:a16="http://schemas.microsoft.com/office/drawing/2014/main" id="{A2063C28-52AD-44C4-8D96-E6A813E67B79}"/>
              </a:ext>
            </a:extLst>
          </p:cNvPr>
          <p:cNvSpPr txBox="1"/>
          <p:nvPr/>
        </p:nvSpPr>
        <p:spPr>
          <a:xfrm>
            <a:off x="817788" y="1725608"/>
            <a:ext cx="2879989" cy="1231106"/>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Established in 2008 and based in Sydney.</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Manages $25 billion (at 31 March 2022).</a:t>
            </a:r>
          </a:p>
          <a:p>
            <a:pPr marL="285750" indent="-285750">
              <a:spcBef>
                <a:spcPts val="300"/>
              </a:spcBef>
              <a:spcAft>
                <a:spcPts val="300"/>
              </a:spcAft>
              <a:buClr>
                <a:schemeClr val="accent1">
                  <a:lumMod val="75000"/>
                </a:schemeClr>
              </a:buClr>
              <a:buFont typeface="Arial" panose="020B0604020202020204" pitchFamily="34" charset="0"/>
              <a:buChar char="•"/>
            </a:pPr>
            <a:endParaRPr lang="en-AU" sz="1200" dirty="0"/>
          </a:p>
        </p:txBody>
      </p:sp>
      <p:sp>
        <p:nvSpPr>
          <p:cNvPr id="24" name="Footer Placeholder 1">
            <a:extLst>
              <a:ext uri="{FF2B5EF4-FFF2-40B4-BE49-F238E27FC236}">
                <a16:creationId xmlns:a16="http://schemas.microsoft.com/office/drawing/2014/main" id="{BDB1293E-3DDE-4E34-8885-F327D1EE94CD}"/>
              </a:ext>
            </a:extLst>
          </p:cNvPr>
          <p:cNvSpPr txBox="1">
            <a:spLocks/>
          </p:cNvSpPr>
          <p:nvPr/>
        </p:nvSpPr>
        <p:spPr>
          <a:xfrm>
            <a:off x="165420" y="6596854"/>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MLC’s fixed income strategies and Diversified Debt Fund</a:t>
            </a:r>
            <a:r>
              <a:rPr lang="en-AU" sz="800" dirty="0">
                <a:solidFill>
                  <a:prstClr val="black"/>
                </a:solidFill>
                <a:latin typeface="Arial" panose="020B0604020202020204"/>
              </a:rPr>
              <a:t>, for financial advisers</a:t>
            </a:r>
          </a:p>
        </p:txBody>
      </p:sp>
      <p:sp>
        <p:nvSpPr>
          <p:cNvPr id="28" name="Content Placeholder 1">
            <a:extLst>
              <a:ext uri="{FF2B5EF4-FFF2-40B4-BE49-F238E27FC236}">
                <a16:creationId xmlns:a16="http://schemas.microsoft.com/office/drawing/2014/main" id="{5E3AFCCF-6AA3-4EC5-B8D0-58F8F71E7C35}"/>
              </a:ext>
            </a:extLst>
          </p:cNvPr>
          <p:cNvSpPr txBox="1">
            <a:spLocks/>
          </p:cNvSpPr>
          <p:nvPr/>
        </p:nvSpPr>
        <p:spPr>
          <a:xfrm>
            <a:off x="0" y="7239283"/>
            <a:ext cx="9900000" cy="4500563"/>
          </a:xfrm>
          <a:prstGeom prst="rect">
            <a:avLst/>
          </a:prstGeom>
        </p:spPr>
        <p:txBody>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pic>
        <p:nvPicPr>
          <p:cNvPr id="7" name="Picture 6" descr="Text&#10;&#10;Description automatically generated with low confidence">
            <a:extLst>
              <a:ext uri="{FF2B5EF4-FFF2-40B4-BE49-F238E27FC236}">
                <a16:creationId xmlns:a16="http://schemas.microsoft.com/office/drawing/2014/main" id="{1E4061BC-C975-4DDB-9547-09FA4EB38800}"/>
              </a:ext>
            </a:extLst>
          </p:cNvPr>
          <p:cNvPicPr>
            <a:picLocks noChangeAspect="1"/>
          </p:cNvPicPr>
          <p:nvPr/>
        </p:nvPicPr>
        <p:blipFill>
          <a:blip r:embed="rId3"/>
          <a:stretch>
            <a:fillRect/>
          </a:stretch>
        </p:blipFill>
        <p:spPr>
          <a:xfrm>
            <a:off x="3765989" y="1719992"/>
            <a:ext cx="1997251" cy="759954"/>
          </a:xfrm>
          <a:prstGeom prst="rect">
            <a:avLst/>
          </a:prstGeom>
        </p:spPr>
      </p:pic>
    </p:spTree>
    <p:extLst>
      <p:ext uri="{BB962C8B-B14F-4D97-AF65-F5344CB8AC3E}">
        <p14:creationId xmlns:p14="http://schemas.microsoft.com/office/powerpoint/2010/main" val="54276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71ABA16-FF8D-4759-A725-B2603DFB3853}"/>
              </a:ext>
            </a:extLst>
          </p:cNvPr>
          <p:cNvSpPr/>
          <p:nvPr/>
        </p:nvSpPr>
        <p:spPr>
          <a:xfrm>
            <a:off x="6190490" y="1774014"/>
            <a:ext cx="5293933" cy="4719386"/>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23" name="Rectangle 22">
            <a:extLst>
              <a:ext uri="{FF2B5EF4-FFF2-40B4-BE49-F238E27FC236}">
                <a16:creationId xmlns:a16="http://schemas.microsoft.com/office/drawing/2014/main" id="{3C57E184-2422-4A20-9C8F-D5A18E70DD3A}"/>
              </a:ext>
            </a:extLst>
          </p:cNvPr>
          <p:cNvSpPr/>
          <p:nvPr/>
        </p:nvSpPr>
        <p:spPr>
          <a:xfrm>
            <a:off x="752421" y="1794887"/>
            <a:ext cx="5199709" cy="4719386"/>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a:xfrm>
            <a:off x="11484712" y="6233582"/>
            <a:ext cx="257175" cy="191279"/>
          </a:xfrm>
        </p:spPr>
        <p:txBody>
          <a:bodyPr/>
          <a:lstStyle/>
          <a:p>
            <a:fld id="{3EACEC80-2DA9-47D6-BF0A-26037FE2FE4F}" type="slidenum">
              <a:rPr lang="en-AU" smtClean="0"/>
              <a:pPr/>
              <a:t>7</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435734"/>
            <a:ext cx="7823258" cy="516637"/>
          </a:xfrm>
          <a:prstGeom prst="rect">
            <a:avLst/>
          </a:prstGeom>
        </p:spPr>
        <p:txBody>
          <a:bodyPr vert="horz" lIns="0" tIns="0" rIns="0" bIns="0" rtlCol="0" anchor="t" anchorCtr="0">
            <a:noAutofit/>
          </a:bodyPr>
          <a:lstStyle>
            <a:defPPr>
              <a:defRPr lang="en-US"/>
            </a:defPPr>
            <a:lvl1pPr defTabSz="685732">
              <a:lnSpc>
                <a:spcPct val="90000"/>
              </a:lnSpc>
              <a:spcBef>
                <a:spcPct val="0"/>
              </a:spcBef>
              <a:buNone/>
              <a:defRPr sz="2400" b="1">
                <a:solidFill>
                  <a:srgbClr val="161818"/>
                </a:solidFill>
                <a:latin typeface="+mj-lt"/>
                <a:ea typeface="+mj-ea"/>
                <a:cs typeface="+mj-cs"/>
              </a:defRPr>
            </a:lvl1pPr>
          </a:lstStyle>
          <a:p>
            <a:r>
              <a:rPr lang="en-AU" dirty="0"/>
              <a:t>Profile of Janus Henderson</a:t>
            </a:r>
          </a:p>
          <a:p>
            <a:r>
              <a:rPr lang="en-AU" sz="1800" b="0" dirty="0">
                <a:solidFill>
                  <a:schemeClr val="accent1"/>
                </a:solidFill>
              </a:rPr>
              <a:t>Australian fixed income</a:t>
            </a:r>
            <a:endParaRPr lang="en-AU" b="0" dirty="0">
              <a:solidFill>
                <a:schemeClr val="accent1"/>
              </a:solidFill>
            </a:endParaRP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27248" y="6006983"/>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8" name="TextBox 17">
            <a:extLst>
              <a:ext uri="{FF2B5EF4-FFF2-40B4-BE49-F238E27FC236}">
                <a16:creationId xmlns:a16="http://schemas.microsoft.com/office/drawing/2014/main" id="{378F7303-B688-4245-B259-A9A8559FA674}"/>
              </a:ext>
            </a:extLst>
          </p:cNvPr>
          <p:cNvSpPr txBox="1"/>
          <p:nvPr/>
        </p:nvSpPr>
        <p:spPr>
          <a:xfrm>
            <a:off x="835877" y="3342532"/>
            <a:ext cx="4945452" cy="3123932"/>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Manages $480.7 billion (at 31 March 2022).</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Parent company Janus Henderson Group plc is dual listed on the New York Stock Exchange (NYSE) and Australian Securities Exchange (ASX).</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The Australian Fixed Interest team at Janus Henderson believes that investment markets are inefficient, causing market pricing to overshoot ‘fair value’ levels. They believe that by applying a rational and disciplined valuation framework, an active approach in both interest rate and credit management can take advantage of these market overshoots and deliver superior risk adjusted returns over time. They focus their research on three key areas: economic, market trends, and credit.</a:t>
            </a:r>
          </a:p>
          <a:p>
            <a:pPr>
              <a:spcBef>
                <a:spcPts val="300"/>
              </a:spcBef>
              <a:spcAft>
                <a:spcPts val="300"/>
              </a:spcAft>
              <a:buClr>
                <a:schemeClr val="accent1">
                  <a:lumMod val="75000"/>
                </a:schemeClr>
              </a:buClr>
            </a:pPr>
            <a:endParaRPr lang="en-AU" sz="1300" dirty="0">
              <a:highlight>
                <a:srgbClr val="FFFF00"/>
              </a:highlight>
            </a:endParaRPr>
          </a:p>
        </p:txBody>
      </p:sp>
      <p:sp>
        <p:nvSpPr>
          <p:cNvPr id="19" name="TextBox 18">
            <a:extLst>
              <a:ext uri="{FF2B5EF4-FFF2-40B4-BE49-F238E27FC236}">
                <a16:creationId xmlns:a16="http://schemas.microsoft.com/office/drawing/2014/main" id="{DDB9BF49-CE20-4D2D-AED5-1761AB4AB7E9}"/>
              </a:ext>
            </a:extLst>
          </p:cNvPr>
          <p:cNvSpPr txBox="1"/>
          <p:nvPr/>
        </p:nvSpPr>
        <p:spPr>
          <a:xfrm>
            <a:off x="753088" y="1428014"/>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About Janus Henderson</a:t>
            </a:r>
          </a:p>
        </p:txBody>
      </p:sp>
      <p:sp>
        <p:nvSpPr>
          <p:cNvPr id="20" name="TextBox 19">
            <a:extLst>
              <a:ext uri="{FF2B5EF4-FFF2-40B4-BE49-F238E27FC236}">
                <a16:creationId xmlns:a16="http://schemas.microsoft.com/office/drawing/2014/main" id="{8CA776CB-7533-414A-9A23-F4486D32B1FC}"/>
              </a:ext>
            </a:extLst>
          </p:cNvPr>
          <p:cNvSpPr txBox="1"/>
          <p:nvPr/>
        </p:nvSpPr>
        <p:spPr>
          <a:xfrm>
            <a:off x="6190490" y="1428014"/>
            <a:ext cx="5293933"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Why we’ve appointed Janus Henderson</a:t>
            </a:r>
          </a:p>
        </p:txBody>
      </p:sp>
      <p:sp>
        <p:nvSpPr>
          <p:cNvPr id="21" name="TextBox 20">
            <a:extLst>
              <a:ext uri="{FF2B5EF4-FFF2-40B4-BE49-F238E27FC236}">
                <a16:creationId xmlns:a16="http://schemas.microsoft.com/office/drawing/2014/main" id="{A9558379-23E7-456F-A582-4011E48C91B4}"/>
              </a:ext>
            </a:extLst>
          </p:cNvPr>
          <p:cNvSpPr txBox="1"/>
          <p:nvPr/>
        </p:nvSpPr>
        <p:spPr>
          <a:xfrm>
            <a:off x="6246345" y="1879183"/>
            <a:ext cx="5112726" cy="4078039"/>
          </a:xfrm>
          <a:prstGeom prst="rect">
            <a:avLst/>
          </a:prstGeom>
          <a:noFill/>
        </p:spPr>
        <p:txBody>
          <a:bodyPr wrap="square" rtlCol="0">
            <a:spAutoFit/>
          </a:bodyPr>
          <a:lstStyle>
            <a:defPPr>
              <a:defRPr lang="en-US"/>
            </a:defPPr>
            <a:lvl1pPr marL="285750" indent="-285750">
              <a:spcBef>
                <a:spcPts val="300"/>
              </a:spcBef>
              <a:spcAft>
                <a:spcPts val="300"/>
              </a:spcAft>
              <a:buClr>
                <a:schemeClr val="accent1">
                  <a:lumMod val="75000"/>
                </a:schemeClr>
              </a:buClr>
              <a:buFont typeface="Arial" panose="020B0604020202020204" pitchFamily="34" charset="0"/>
              <a:buChar char="•"/>
              <a:defRPr sz="1400"/>
            </a:lvl1pPr>
          </a:lstStyle>
          <a:p>
            <a:r>
              <a:rPr lang="en-AU" sz="1300" dirty="0"/>
              <a:t>Janus Henderson is a global asset manager which has a highly experienced and accomplished fixed income team based in Melbourne. </a:t>
            </a:r>
          </a:p>
          <a:p>
            <a:r>
              <a:rPr lang="en-AU" sz="1300" dirty="0"/>
              <a:t>A key attraction of the team is its ability to access the Group’s broader global resources, as well as its nimbleness, as they have proven ability to quickly adjust the portfolio to the opportunities that present. </a:t>
            </a:r>
          </a:p>
          <a:p>
            <a:r>
              <a:rPr lang="en-AU" sz="1300" dirty="0"/>
              <a:t>Its focus on credit and interest rate duration will complement Antares’ focus on credit. 	</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The Janus Henderson Australian Fixed Interest Strategy we’re investing in, has a track record of delivering returns exceeding its benchmark (Bloomberg AusBond Composite 0+ Years Index) over the long term. The team </a:t>
            </a:r>
            <a:r>
              <a:rPr lang="en-AU" sz="1300" dirty="0">
                <a:highlight>
                  <a:srgbClr val="F2F2F2"/>
                </a:highlight>
              </a:rPr>
              <a:t>uses multiple and diversified return drivers to generate risk controlled and risk scaled excess returns in its portfolios.</a:t>
            </a:r>
          </a:p>
          <a:p>
            <a:r>
              <a:rPr lang="en-AU" sz="1300" dirty="0">
                <a:highlight>
                  <a:srgbClr val="F2F2F2"/>
                </a:highlight>
              </a:rPr>
              <a:t>Janus Henderson has been a core Australian fixed income manager for IOOF since 2009.</a:t>
            </a:r>
          </a:p>
          <a:p>
            <a:pPr marL="628650" lvl="1" indent="-171450">
              <a:spcBef>
                <a:spcPts val="300"/>
              </a:spcBef>
              <a:spcAft>
                <a:spcPts val="300"/>
              </a:spcAft>
              <a:buClr>
                <a:schemeClr val="accent1"/>
              </a:buClr>
              <a:buSzPct val="130000"/>
              <a:buFont typeface="Arial" panose="020B0604020202020204" pitchFamily="34" charset="0"/>
              <a:buChar char="•"/>
            </a:pPr>
            <a:endParaRPr lang="en-AU" sz="1300" dirty="0">
              <a:highlight>
                <a:srgbClr val="FFFF00"/>
              </a:highlight>
            </a:endParaRPr>
          </a:p>
        </p:txBody>
      </p:sp>
      <p:sp>
        <p:nvSpPr>
          <p:cNvPr id="25" name="TextBox 24">
            <a:extLst>
              <a:ext uri="{FF2B5EF4-FFF2-40B4-BE49-F238E27FC236}">
                <a16:creationId xmlns:a16="http://schemas.microsoft.com/office/drawing/2014/main" id="{A2063C28-52AD-44C4-8D96-E6A813E67B79}"/>
              </a:ext>
            </a:extLst>
          </p:cNvPr>
          <p:cNvSpPr txBox="1"/>
          <p:nvPr/>
        </p:nvSpPr>
        <p:spPr>
          <a:xfrm>
            <a:off x="839402" y="1862869"/>
            <a:ext cx="2740999" cy="1492716"/>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Established in 2017 through the merger of Henderson Global Investors (founded in the UK in 1934) and the Janus Capital Group (founded in the US in 1969). It’s headquartered in London.</a:t>
            </a:r>
          </a:p>
        </p:txBody>
      </p:sp>
      <p:sp>
        <p:nvSpPr>
          <p:cNvPr id="24" name="Footer Placeholder 1">
            <a:extLst>
              <a:ext uri="{FF2B5EF4-FFF2-40B4-BE49-F238E27FC236}">
                <a16:creationId xmlns:a16="http://schemas.microsoft.com/office/drawing/2014/main" id="{BDB1293E-3DDE-4E34-8885-F327D1EE94CD}"/>
              </a:ext>
            </a:extLst>
          </p:cNvPr>
          <p:cNvSpPr txBox="1">
            <a:spLocks/>
          </p:cNvSpPr>
          <p:nvPr/>
        </p:nvSpPr>
        <p:spPr>
          <a:xfrm>
            <a:off x="165420" y="6596854"/>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MLC’s fixed income strategies and Diversified Debt Fund</a:t>
            </a:r>
            <a:r>
              <a:rPr lang="en-AU" sz="800" dirty="0">
                <a:solidFill>
                  <a:prstClr val="black"/>
                </a:solidFill>
                <a:latin typeface="Arial" panose="020B0604020202020204"/>
              </a:rPr>
              <a:t>, for financial advisers</a:t>
            </a:r>
          </a:p>
        </p:txBody>
      </p:sp>
      <p:sp>
        <p:nvSpPr>
          <p:cNvPr id="28" name="Content Placeholder 1">
            <a:extLst>
              <a:ext uri="{FF2B5EF4-FFF2-40B4-BE49-F238E27FC236}">
                <a16:creationId xmlns:a16="http://schemas.microsoft.com/office/drawing/2014/main" id="{5E3AFCCF-6AA3-4EC5-B8D0-58F8F71E7C35}"/>
              </a:ext>
            </a:extLst>
          </p:cNvPr>
          <p:cNvSpPr txBox="1">
            <a:spLocks/>
          </p:cNvSpPr>
          <p:nvPr/>
        </p:nvSpPr>
        <p:spPr>
          <a:xfrm>
            <a:off x="0" y="7239283"/>
            <a:ext cx="9900000" cy="4500563"/>
          </a:xfrm>
          <a:prstGeom prst="rect">
            <a:avLst/>
          </a:prstGeom>
        </p:spPr>
        <p:txBody>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pic>
        <p:nvPicPr>
          <p:cNvPr id="6" name="Picture 5" descr="Text&#10;&#10;Description automatically generated with medium confidence">
            <a:extLst>
              <a:ext uri="{FF2B5EF4-FFF2-40B4-BE49-F238E27FC236}">
                <a16:creationId xmlns:a16="http://schemas.microsoft.com/office/drawing/2014/main" id="{618EB6AC-00BA-49DF-A118-1690252CBC85}"/>
              </a:ext>
            </a:extLst>
          </p:cNvPr>
          <p:cNvPicPr>
            <a:picLocks noChangeAspect="1"/>
          </p:cNvPicPr>
          <p:nvPr/>
        </p:nvPicPr>
        <p:blipFill>
          <a:blip r:embed="rId3"/>
          <a:stretch>
            <a:fillRect/>
          </a:stretch>
        </p:blipFill>
        <p:spPr>
          <a:xfrm>
            <a:off x="3619828" y="2055535"/>
            <a:ext cx="2161501" cy="707400"/>
          </a:xfrm>
          <a:prstGeom prst="rect">
            <a:avLst/>
          </a:prstGeom>
        </p:spPr>
      </p:pic>
    </p:spTree>
    <p:extLst>
      <p:ext uri="{BB962C8B-B14F-4D97-AF65-F5344CB8AC3E}">
        <p14:creationId xmlns:p14="http://schemas.microsoft.com/office/powerpoint/2010/main" val="57041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71ABA16-FF8D-4759-A725-B2603DFB3853}"/>
              </a:ext>
            </a:extLst>
          </p:cNvPr>
          <p:cNvSpPr/>
          <p:nvPr/>
        </p:nvSpPr>
        <p:spPr>
          <a:xfrm>
            <a:off x="6190779" y="1544200"/>
            <a:ext cx="5293933" cy="5061101"/>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23" name="Rectangle 22">
            <a:extLst>
              <a:ext uri="{FF2B5EF4-FFF2-40B4-BE49-F238E27FC236}">
                <a16:creationId xmlns:a16="http://schemas.microsoft.com/office/drawing/2014/main" id="{3C57E184-2422-4A20-9C8F-D5A18E70DD3A}"/>
              </a:ext>
            </a:extLst>
          </p:cNvPr>
          <p:cNvSpPr/>
          <p:nvPr/>
        </p:nvSpPr>
        <p:spPr>
          <a:xfrm>
            <a:off x="752710" y="1565074"/>
            <a:ext cx="5199709" cy="5040227"/>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a:xfrm>
            <a:off x="11484712" y="6233582"/>
            <a:ext cx="257175" cy="191279"/>
          </a:xfrm>
        </p:spPr>
        <p:txBody>
          <a:bodyPr/>
          <a:lstStyle/>
          <a:p>
            <a:fld id="{3EACEC80-2DA9-47D6-BF0A-26037FE2FE4F}" type="slidenum">
              <a:rPr lang="en-AU" smtClean="0"/>
              <a:pPr/>
              <a:t>8</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435734"/>
            <a:ext cx="5085397" cy="516637"/>
          </a:xfrm>
          <a:prstGeom prst="rect">
            <a:avLst/>
          </a:prstGeom>
        </p:spPr>
        <p:txBody>
          <a:bodyPr vert="horz" lIns="0" tIns="0" rIns="0" bIns="0" rtlCol="0" anchor="t" anchorCtr="0">
            <a:noAutofit/>
          </a:bodyPr>
          <a:lstStyle>
            <a:defPPr>
              <a:defRPr lang="en-US"/>
            </a:defPPr>
            <a:lvl1pPr defTabSz="685732">
              <a:lnSpc>
                <a:spcPct val="90000"/>
              </a:lnSpc>
              <a:spcBef>
                <a:spcPct val="0"/>
              </a:spcBef>
              <a:buNone/>
              <a:defRPr sz="2400" b="1">
                <a:solidFill>
                  <a:srgbClr val="161818"/>
                </a:solidFill>
                <a:latin typeface="+mj-lt"/>
                <a:ea typeface="+mj-ea"/>
                <a:cs typeface="+mj-cs"/>
              </a:defRPr>
            </a:lvl1pPr>
          </a:lstStyle>
          <a:p>
            <a:r>
              <a:rPr lang="en-AU" dirty="0"/>
              <a:t>Profile of Brandywine Global</a:t>
            </a:r>
          </a:p>
          <a:p>
            <a:r>
              <a:rPr lang="en-AU" sz="1800" b="0" dirty="0">
                <a:solidFill>
                  <a:schemeClr val="accent1"/>
                </a:solidFill>
              </a:rPr>
              <a:t>Global fixed income</a:t>
            </a:r>
          </a:p>
          <a:p>
            <a:endParaRPr lang="en-AU" dirty="0"/>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30773" y="6245504"/>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8" name="TextBox 17">
            <a:extLst>
              <a:ext uri="{FF2B5EF4-FFF2-40B4-BE49-F238E27FC236}">
                <a16:creationId xmlns:a16="http://schemas.microsoft.com/office/drawing/2014/main" id="{378F7303-B688-4245-B259-A9A8559FA674}"/>
              </a:ext>
            </a:extLst>
          </p:cNvPr>
          <p:cNvSpPr txBox="1"/>
          <p:nvPr/>
        </p:nvSpPr>
        <p:spPr>
          <a:xfrm>
            <a:off x="832641" y="2940926"/>
            <a:ext cx="5097438" cy="3647152"/>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highlight>
                  <a:srgbClr val="F2F2F2"/>
                </a:highlight>
              </a:rPr>
              <a:t>Brandywine Global is an independent affiliate investment manager of Franklin Templeton. Brandywine Global retains full control over investments, hiring and compensation.</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highlight>
                  <a:srgbClr val="F2F2F2"/>
                </a:highlight>
              </a:rPr>
              <a:t>Brandywine Global is a global multi-sector fixed income manager who applies a differentiated, proven process that combines top-down analysis of macroeconomic conditions with bottom-up fundamental research. They seek to identify global, cross-sector opportunities that they believe offer the most compelling combinations of valuations and durable fundamentals.</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highlight>
                  <a:srgbClr val="F2F2F2"/>
                </a:highlight>
              </a:rPr>
              <a:t>The customised Brandywine Global multi-sector fixed income strategy used in our strategy takes meaningful deviations from the benchmark (Bloomberg Barclays Global Aggregate Index). It is considered benchmark agnostic, meaning it may experience higher tracking error and periods of both significant outperformance or underperformance relative to the benchmark.</a:t>
            </a:r>
            <a:endParaRPr lang="en-AU" sz="1300" dirty="0">
              <a:highlight>
                <a:srgbClr val="FFFF00"/>
              </a:highlight>
            </a:endParaRPr>
          </a:p>
        </p:txBody>
      </p:sp>
      <p:sp>
        <p:nvSpPr>
          <p:cNvPr id="19" name="TextBox 18">
            <a:extLst>
              <a:ext uri="{FF2B5EF4-FFF2-40B4-BE49-F238E27FC236}">
                <a16:creationId xmlns:a16="http://schemas.microsoft.com/office/drawing/2014/main" id="{DDB9BF49-CE20-4D2D-AED5-1761AB4AB7E9}"/>
              </a:ext>
            </a:extLst>
          </p:cNvPr>
          <p:cNvSpPr txBox="1"/>
          <p:nvPr/>
        </p:nvSpPr>
        <p:spPr>
          <a:xfrm>
            <a:off x="753377" y="1198201"/>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About Brandywine Global</a:t>
            </a:r>
          </a:p>
        </p:txBody>
      </p:sp>
      <p:sp>
        <p:nvSpPr>
          <p:cNvPr id="20" name="TextBox 19">
            <a:extLst>
              <a:ext uri="{FF2B5EF4-FFF2-40B4-BE49-F238E27FC236}">
                <a16:creationId xmlns:a16="http://schemas.microsoft.com/office/drawing/2014/main" id="{8CA776CB-7533-414A-9A23-F4486D32B1FC}"/>
              </a:ext>
            </a:extLst>
          </p:cNvPr>
          <p:cNvSpPr txBox="1"/>
          <p:nvPr/>
        </p:nvSpPr>
        <p:spPr>
          <a:xfrm>
            <a:off x="6190779" y="1198201"/>
            <a:ext cx="5293933"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Why we’ve appointed Brandywine Global</a:t>
            </a:r>
          </a:p>
        </p:txBody>
      </p:sp>
      <p:sp>
        <p:nvSpPr>
          <p:cNvPr id="21" name="TextBox 20">
            <a:extLst>
              <a:ext uri="{FF2B5EF4-FFF2-40B4-BE49-F238E27FC236}">
                <a16:creationId xmlns:a16="http://schemas.microsoft.com/office/drawing/2014/main" id="{A9558379-23E7-456F-A582-4011E48C91B4}"/>
              </a:ext>
            </a:extLst>
          </p:cNvPr>
          <p:cNvSpPr txBox="1"/>
          <p:nvPr/>
        </p:nvSpPr>
        <p:spPr>
          <a:xfrm>
            <a:off x="6246633" y="1650098"/>
            <a:ext cx="5112726" cy="4955203"/>
          </a:xfrm>
          <a:prstGeom prst="rect">
            <a:avLst/>
          </a:prstGeom>
          <a:noFill/>
        </p:spPr>
        <p:txBody>
          <a:bodyPr wrap="square" rtlCol="0">
            <a:spAutoFit/>
          </a:bodyPr>
          <a:lstStyle>
            <a:defPPr>
              <a:defRPr lang="en-US"/>
            </a:defPPr>
            <a:lvl1pPr marL="285750" indent="-285750">
              <a:spcBef>
                <a:spcPts val="300"/>
              </a:spcBef>
              <a:spcAft>
                <a:spcPts val="300"/>
              </a:spcAft>
              <a:buClr>
                <a:schemeClr val="accent1">
                  <a:lumMod val="75000"/>
                </a:schemeClr>
              </a:buClr>
              <a:buFont typeface="Arial" panose="020B0604020202020204" pitchFamily="34" charset="0"/>
              <a:buChar char="•"/>
              <a:defRPr sz="1400"/>
            </a:lvl1pPr>
          </a:lstStyle>
          <a:p>
            <a:r>
              <a:rPr lang="en-AU" sz="1300" dirty="0">
                <a:highlight>
                  <a:srgbClr val="F2F2F2"/>
                </a:highlight>
              </a:rPr>
              <a:t>The strategy aims to protect capital whilst seeking an attractive income, with an emphasis on strong, risk-adjusted total returns relative to the benchmark. It can invest in both government and non-government fixed income, including emerging markets and currencies.</a:t>
            </a:r>
          </a:p>
          <a:p>
            <a:pPr algn="l"/>
            <a:r>
              <a:rPr lang="en-AU" sz="1300" dirty="0">
                <a:highlight>
                  <a:srgbClr val="F2F2F2"/>
                </a:highlight>
              </a:rPr>
              <a:t>A key attraction of the strategy are its flexible guidelines, which enable the team to respond to the business cycle, rotate portfolio positions according to the economic environment, and proactively manage interest rate and credit risks - while simultaneously considering sector allocation, security selection, duration, credit quality, and currency - for attractive risk-adjusted return potential. </a:t>
            </a:r>
          </a:p>
          <a:p>
            <a:r>
              <a:rPr lang="en-AU" sz="1300" dirty="0">
                <a:highlight>
                  <a:srgbClr val="F2F2F2"/>
                </a:highlight>
              </a:rPr>
              <a:t>The strategy has a track record of outperforming its benchmark.</a:t>
            </a:r>
          </a:p>
          <a:p>
            <a:pPr algn="l"/>
            <a:r>
              <a:rPr lang="en-AU" sz="1300" dirty="0">
                <a:highlight>
                  <a:srgbClr val="F2F2F2"/>
                </a:highlight>
              </a:rPr>
              <a:t>The strategy is managed by a long-tenured investment team who bring together demonstrated global sector experience.</a:t>
            </a:r>
          </a:p>
          <a:p>
            <a:r>
              <a:rPr lang="en-AU" sz="1300" dirty="0">
                <a:highlight>
                  <a:srgbClr val="F2F2F2"/>
                </a:highlight>
              </a:rPr>
              <a:t>Brandywine Global is a high conviction manager. It has low correlation with, and complements, the benchmark aware and low tracking error managers PIMCO and PGIM.	</a:t>
            </a:r>
          </a:p>
          <a:p>
            <a:r>
              <a:rPr lang="en-AU" sz="1300" dirty="0">
                <a:highlight>
                  <a:srgbClr val="F2F2F2"/>
                </a:highlight>
              </a:rPr>
              <a:t>Brandywine Global has been a global multi-sector fixed income manager for IOOF since 2011.</a:t>
            </a:r>
          </a:p>
          <a:p>
            <a:pPr marL="628650" lvl="1" indent="-171450">
              <a:spcBef>
                <a:spcPts val="300"/>
              </a:spcBef>
              <a:spcAft>
                <a:spcPts val="300"/>
              </a:spcAft>
              <a:buClr>
                <a:schemeClr val="accent1"/>
              </a:buClr>
              <a:buSzPct val="130000"/>
              <a:buFont typeface="Arial" panose="020B0604020202020204" pitchFamily="34" charset="0"/>
              <a:buChar char="•"/>
            </a:pPr>
            <a:endParaRPr lang="en-AU" sz="1300" dirty="0">
              <a:highlight>
                <a:srgbClr val="FFFF00"/>
              </a:highlight>
            </a:endParaRPr>
          </a:p>
        </p:txBody>
      </p:sp>
      <p:sp>
        <p:nvSpPr>
          <p:cNvPr id="25" name="TextBox 24">
            <a:extLst>
              <a:ext uri="{FF2B5EF4-FFF2-40B4-BE49-F238E27FC236}">
                <a16:creationId xmlns:a16="http://schemas.microsoft.com/office/drawing/2014/main" id="{A2063C28-52AD-44C4-8D96-E6A813E67B79}"/>
              </a:ext>
            </a:extLst>
          </p:cNvPr>
          <p:cNvSpPr txBox="1"/>
          <p:nvPr/>
        </p:nvSpPr>
        <p:spPr>
          <a:xfrm>
            <a:off x="839691" y="1603872"/>
            <a:ext cx="2707247" cy="1923604"/>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highlight>
                  <a:srgbClr val="F2F2F2"/>
                </a:highlight>
              </a:rPr>
              <a:t>Established in 1986 and based in Philadelphia.</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highlight>
                  <a:srgbClr val="F2F2F2"/>
                </a:highlight>
              </a:rPr>
              <a:t>Manages firmwide US$67.1 billion. Global fixed income is US$47.0 billion (as at 31 March 2022).</a:t>
            </a:r>
          </a:p>
          <a:p>
            <a:pPr marL="285750" indent="-285750">
              <a:spcBef>
                <a:spcPts val="300"/>
              </a:spcBef>
              <a:spcAft>
                <a:spcPts val="300"/>
              </a:spcAft>
              <a:buClr>
                <a:schemeClr val="accent1">
                  <a:lumMod val="75000"/>
                </a:schemeClr>
              </a:buClr>
              <a:buFont typeface="Arial" panose="020B0604020202020204" pitchFamily="34" charset="0"/>
              <a:buChar char="•"/>
            </a:pPr>
            <a:endParaRPr lang="en-AU" sz="1300" dirty="0">
              <a:highlight>
                <a:srgbClr val="F2F2F2"/>
              </a:highlight>
            </a:endParaRPr>
          </a:p>
          <a:p>
            <a:pPr marL="285750" indent="-285750">
              <a:spcBef>
                <a:spcPts val="300"/>
              </a:spcBef>
              <a:spcAft>
                <a:spcPts val="300"/>
              </a:spcAft>
              <a:buClr>
                <a:schemeClr val="accent1">
                  <a:lumMod val="75000"/>
                </a:schemeClr>
              </a:buClr>
              <a:buFont typeface="Arial" panose="020B0604020202020204" pitchFamily="34" charset="0"/>
              <a:buChar char="•"/>
            </a:pPr>
            <a:endParaRPr lang="en-AU" sz="1300" dirty="0">
              <a:highlight>
                <a:srgbClr val="F2F2F2"/>
              </a:highlight>
            </a:endParaRPr>
          </a:p>
        </p:txBody>
      </p:sp>
      <p:sp>
        <p:nvSpPr>
          <p:cNvPr id="24" name="Footer Placeholder 1">
            <a:extLst>
              <a:ext uri="{FF2B5EF4-FFF2-40B4-BE49-F238E27FC236}">
                <a16:creationId xmlns:a16="http://schemas.microsoft.com/office/drawing/2014/main" id="{BDB1293E-3DDE-4E34-8885-F327D1EE94CD}"/>
              </a:ext>
            </a:extLst>
          </p:cNvPr>
          <p:cNvSpPr txBox="1">
            <a:spLocks/>
          </p:cNvSpPr>
          <p:nvPr/>
        </p:nvSpPr>
        <p:spPr>
          <a:xfrm>
            <a:off x="165420" y="6664950"/>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MLC’s fixed income strategies and Diversified Debt Fund</a:t>
            </a:r>
            <a:r>
              <a:rPr lang="en-AU" sz="800" dirty="0">
                <a:solidFill>
                  <a:prstClr val="black"/>
                </a:solidFill>
                <a:latin typeface="Arial" panose="020B0604020202020204"/>
              </a:rPr>
              <a:t>, for financial advisers</a:t>
            </a:r>
          </a:p>
        </p:txBody>
      </p:sp>
      <p:sp>
        <p:nvSpPr>
          <p:cNvPr id="28" name="Content Placeholder 1">
            <a:extLst>
              <a:ext uri="{FF2B5EF4-FFF2-40B4-BE49-F238E27FC236}">
                <a16:creationId xmlns:a16="http://schemas.microsoft.com/office/drawing/2014/main" id="{5E3AFCCF-6AA3-4EC5-B8D0-58F8F71E7C35}"/>
              </a:ext>
            </a:extLst>
          </p:cNvPr>
          <p:cNvSpPr txBox="1">
            <a:spLocks/>
          </p:cNvSpPr>
          <p:nvPr/>
        </p:nvSpPr>
        <p:spPr>
          <a:xfrm>
            <a:off x="0" y="7239283"/>
            <a:ext cx="9900000" cy="4500563"/>
          </a:xfrm>
          <a:prstGeom prst="rect">
            <a:avLst/>
          </a:prstGeom>
        </p:spPr>
        <p:txBody>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pic>
        <p:nvPicPr>
          <p:cNvPr id="7" name="Picture 6" descr="Logo&#10;&#10;Description automatically generated">
            <a:extLst>
              <a:ext uri="{FF2B5EF4-FFF2-40B4-BE49-F238E27FC236}">
                <a16:creationId xmlns:a16="http://schemas.microsoft.com/office/drawing/2014/main" id="{12753F14-857D-43D4-9954-789C0E9D1643}"/>
              </a:ext>
            </a:extLst>
          </p:cNvPr>
          <p:cNvPicPr>
            <a:picLocks noChangeAspect="1"/>
          </p:cNvPicPr>
          <p:nvPr/>
        </p:nvPicPr>
        <p:blipFill>
          <a:blip r:embed="rId3"/>
          <a:stretch>
            <a:fillRect/>
          </a:stretch>
        </p:blipFill>
        <p:spPr>
          <a:xfrm>
            <a:off x="3550174" y="1689945"/>
            <a:ext cx="2403863" cy="632359"/>
          </a:xfrm>
          <a:prstGeom prst="rect">
            <a:avLst/>
          </a:prstGeom>
        </p:spPr>
      </p:pic>
    </p:spTree>
    <p:extLst>
      <p:ext uri="{BB962C8B-B14F-4D97-AF65-F5344CB8AC3E}">
        <p14:creationId xmlns:p14="http://schemas.microsoft.com/office/powerpoint/2010/main" val="88714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71ABA16-FF8D-4759-A725-B2603DFB3853}"/>
              </a:ext>
            </a:extLst>
          </p:cNvPr>
          <p:cNvSpPr/>
          <p:nvPr/>
        </p:nvSpPr>
        <p:spPr>
          <a:xfrm>
            <a:off x="6187543" y="1539150"/>
            <a:ext cx="5293933" cy="4947359"/>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23" name="Rectangle 22">
            <a:extLst>
              <a:ext uri="{FF2B5EF4-FFF2-40B4-BE49-F238E27FC236}">
                <a16:creationId xmlns:a16="http://schemas.microsoft.com/office/drawing/2014/main" id="{3C57E184-2422-4A20-9C8F-D5A18E70DD3A}"/>
              </a:ext>
            </a:extLst>
          </p:cNvPr>
          <p:cNvSpPr/>
          <p:nvPr/>
        </p:nvSpPr>
        <p:spPr>
          <a:xfrm>
            <a:off x="749474" y="1539150"/>
            <a:ext cx="5199709" cy="5092638"/>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a:xfrm>
            <a:off x="11484712" y="6233582"/>
            <a:ext cx="257175" cy="191279"/>
          </a:xfrm>
        </p:spPr>
        <p:txBody>
          <a:bodyPr/>
          <a:lstStyle/>
          <a:p>
            <a:fld id="{3EACEC80-2DA9-47D6-BF0A-26037FE2FE4F}" type="slidenum">
              <a:rPr lang="en-AU" smtClean="0"/>
              <a:pPr/>
              <a:t>9</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435734"/>
            <a:ext cx="5085397" cy="516637"/>
          </a:xfrm>
          <a:prstGeom prst="rect">
            <a:avLst/>
          </a:prstGeom>
        </p:spPr>
        <p:txBody>
          <a:bodyPr vert="horz" lIns="0" tIns="0" rIns="0" bIns="0" rtlCol="0" anchor="t" anchorCtr="0">
            <a:noAutofit/>
          </a:bodyPr>
          <a:lstStyle>
            <a:defPPr>
              <a:defRPr lang="en-US"/>
            </a:defPPr>
            <a:lvl1pPr defTabSz="685732">
              <a:lnSpc>
                <a:spcPct val="90000"/>
              </a:lnSpc>
              <a:spcBef>
                <a:spcPct val="0"/>
              </a:spcBef>
              <a:buNone/>
              <a:defRPr sz="2400" b="1">
                <a:solidFill>
                  <a:srgbClr val="161818"/>
                </a:solidFill>
                <a:latin typeface="+mj-lt"/>
                <a:ea typeface="+mj-ea"/>
                <a:cs typeface="+mj-cs"/>
              </a:defRPr>
            </a:lvl1pPr>
          </a:lstStyle>
          <a:p>
            <a:r>
              <a:rPr lang="en-AU" dirty="0"/>
              <a:t>Profile of PGIM</a:t>
            </a:r>
          </a:p>
          <a:p>
            <a:r>
              <a:rPr lang="en-AU" sz="1800" b="0" dirty="0">
                <a:solidFill>
                  <a:schemeClr val="accent1"/>
                </a:solidFill>
              </a:rPr>
              <a:t>Global fixed income</a:t>
            </a:r>
            <a:endParaRPr lang="en-AU" b="0" dirty="0">
              <a:solidFill>
                <a:schemeClr val="accent1"/>
              </a:solidFill>
            </a:endParaRP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27537" y="6240454"/>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8" name="TextBox 17">
            <a:extLst>
              <a:ext uri="{FF2B5EF4-FFF2-40B4-BE49-F238E27FC236}">
                <a16:creationId xmlns:a16="http://schemas.microsoft.com/office/drawing/2014/main" id="{378F7303-B688-4245-B259-A9A8559FA674}"/>
              </a:ext>
            </a:extLst>
          </p:cNvPr>
          <p:cNvSpPr txBox="1"/>
          <p:nvPr/>
        </p:nvSpPr>
        <p:spPr>
          <a:xfrm>
            <a:off x="835876" y="2682066"/>
            <a:ext cx="5094491" cy="4078039"/>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highlight>
                  <a:srgbClr val="F2F2F2"/>
                </a:highlight>
              </a:rPr>
              <a:t>PGIM Fixed Income manages $890 billion (at 31 March 2022).</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highlight>
                  <a:srgbClr val="F2F2F2"/>
                </a:highlight>
              </a:rPr>
              <a:t>PGIM is one of the largest fixed income managers in the US and has been managing fixed income money since 1875.</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highlight>
                  <a:srgbClr val="F2F2F2"/>
                </a:highlight>
              </a:rPr>
              <a:t>PGIM’s origins from managing </a:t>
            </a:r>
            <a:r>
              <a:rPr lang="en-GB" sz="1300" dirty="0">
                <a:highlight>
                  <a:srgbClr val="F2F2F2"/>
                </a:highlight>
              </a:rPr>
              <a:t>proprietary fixed income assets </a:t>
            </a:r>
            <a:r>
              <a:rPr lang="en-AU" sz="1300" dirty="0">
                <a:highlight>
                  <a:srgbClr val="F2F2F2"/>
                </a:highlight>
              </a:rPr>
              <a:t>has lent the manager to a culture of rigorous risk management and a focus on investing in areas that generate the highest risk-adjusted returns.</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The PGIM global multi-sector </a:t>
            </a:r>
            <a:r>
              <a:rPr lang="en-AU" sz="1300" dirty="0">
                <a:highlight>
                  <a:srgbClr val="F2F2F2"/>
                </a:highlight>
              </a:rPr>
              <a:t>core bond strategy seeks to outperform across the majority of sectors contained in its benchmark (Bloomberg Global Aggregate Index).</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highlight>
                  <a:srgbClr val="F2F2F2"/>
                </a:highlight>
              </a:rPr>
              <a:t>The strategy may invest in developed and emerging foreign government and non-government bonds; investment-grade developed market mortgages and mortgage-related securities; and in developed and emerging short- and long-term bank debt securities or deposits. The strategy may also invest in derivatives to generate excess returns and hedge risk exposures.</a:t>
            </a:r>
          </a:p>
          <a:p>
            <a:pPr>
              <a:spcBef>
                <a:spcPts val="300"/>
              </a:spcBef>
              <a:spcAft>
                <a:spcPts val="300"/>
              </a:spcAft>
              <a:buClr>
                <a:schemeClr val="accent1">
                  <a:lumMod val="75000"/>
                </a:schemeClr>
              </a:buClr>
            </a:pPr>
            <a:endParaRPr lang="en-AU" sz="1300" dirty="0">
              <a:highlight>
                <a:srgbClr val="FFFF00"/>
              </a:highlight>
            </a:endParaRPr>
          </a:p>
        </p:txBody>
      </p:sp>
      <p:sp>
        <p:nvSpPr>
          <p:cNvPr id="19" name="TextBox 18">
            <a:extLst>
              <a:ext uri="{FF2B5EF4-FFF2-40B4-BE49-F238E27FC236}">
                <a16:creationId xmlns:a16="http://schemas.microsoft.com/office/drawing/2014/main" id="{DDB9BF49-CE20-4D2D-AED5-1761AB4AB7E9}"/>
              </a:ext>
            </a:extLst>
          </p:cNvPr>
          <p:cNvSpPr txBox="1"/>
          <p:nvPr/>
        </p:nvSpPr>
        <p:spPr>
          <a:xfrm>
            <a:off x="750141" y="1193151"/>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About PGIM</a:t>
            </a:r>
          </a:p>
        </p:txBody>
      </p:sp>
      <p:sp>
        <p:nvSpPr>
          <p:cNvPr id="20" name="TextBox 19">
            <a:extLst>
              <a:ext uri="{FF2B5EF4-FFF2-40B4-BE49-F238E27FC236}">
                <a16:creationId xmlns:a16="http://schemas.microsoft.com/office/drawing/2014/main" id="{8CA776CB-7533-414A-9A23-F4486D32B1FC}"/>
              </a:ext>
            </a:extLst>
          </p:cNvPr>
          <p:cNvSpPr txBox="1"/>
          <p:nvPr/>
        </p:nvSpPr>
        <p:spPr>
          <a:xfrm>
            <a:off x="6187543" y="1193151"/>
            <a:ext cx="5293933"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Why we’ve appointed PGIM</a:t>
            </a:r>
          </a:p>
        </p:txBody>
      </p:sp>
      <p:sp>
        <p:nvSpPr>
          <p:cNvPr id="21" name="TextBox 20">
            <a:extLst>
              <a:ext uri="{FF2B5EF4-FFF2-40B4-BE49-F238E27FC236}">
                <a16:creationId xmlns:a16="http://schemas.microsoft.com/office/drawing/2014/main" id="{A9558379-23E7-456F-A582-4011E48C91B4}"/>
              </a:ext>
            </a:extLst>
          </p:cNvPr>
          <p:cNvSpPr txBox="1"/>
          <p:nvPr/>
        </p:nvSpPr>
        <p:spPr>
          <a:xfrm>
            <a:off x="6243397" y="1617337"/>
            <a:ext cx="5112726" cy="4878259"/>
          </a:xfrm>
          <a:prstGeom prst="rect">
            <a:avLst/>
          </a:prstGeom>
          <a:noFill/>
        </p:spPr>
        <p:txBody>
          <a:bodyPr wrap="square" rtlCol="0">
            <a:spAutoFit/>
          </a:bodyPr>
          <a:lstStyle>
            <a:defPPr>
              <a:defRPr lang="en-US"/>
            </a:defPPr>
            <a:lvl1pPr marL="285750" indent="-285750">
              <a:spcBef>
                <a:spcPts val="300"/>
              </a:spcBef>
              <a:spcAft>
                <a:spcPts val="300"/>
              </a:spcAft>
              <a:buClr>
                <a:schemeClr val="accent1">
                  <a:lumMod val="75000"/>
                </a:schemeClr>
              </a:buClr>
              <a:buFont typeface="Arial" panose="020B0604020202020204" pitchFamily="34" charset="0"/>
              <a:buChar char="•"/>
              <a:defRPr sz="1400"/>
            </a:lvl1pPr>
          </a:lstStyle>
          <a:p>
            <a:pPr algn="l"/>
            <a:r>
              <a:rPr lang="en-AU" sz="1300" dirty="0">
                <a:highlight>
                  <a:srgbClr val="F2F2F2"/>
                </a:highlight>
              </a:rPr>
              <a:t>The strategy is managed based on the philosophy that research-driven security selection is the most consistent strategy for adding value to portfolios. They complement that base strategy with modest sector rotation, duration management, and disciplined trade execution. Risk budgeting is central to their approach.</a:t>
            </a:r>
          </a:p>
          <a:p>
            <a:r>
              <a:rPr lang="en-AU" sz="1300" dirty="0">
                <a:highlight>
                  <a:srgbClr val="F2F2F2"/>
                </a:highlight>
              </a:rPr>
              <a:t>The strategy seeks to achieve excess returns from sector allocations; sub-sector and securities allocations, and duration. </a:t>
            </a:r>
          </a:p>
          <a:p>
            <a:pPr algn="l"/>
            <a:r>
              <a:rPr lang="en-AU" sz="1300" dirty="0">
                <a:highlight>
                  <a:srgbClr val="F2F2F2"/>
                </a:highlight>
              </a:rPr>
              <a:t>A key attraction of the PGIM is its superior ability to consistently add excess returns across the entire business cycle, particularly relative to other fixed income managers. Over a rolling 5 year period, PGIM has consistently exceeded its return target. </a:t>
            </a:r>
          </a:p>
          <a:p>
            <a:r>
              <a:rPr lang="en-AU" sz="1300" dirty="0">
                <a:highlight>
                  <a:srgbClr val="F2F2F2"/>
                </a:highlight>
              </a:rPr>
              <a:t>Relative to the other fixed income managers, PGIM has an extremely </a:t>
            </a:r>
            <a:r>
              <a:rPr lang="en-AU" sz="1300" dirty="0"/>
              <a:t>low correlation to global shares. The strategy complements the benchmark aware and low tracking error manager PIMCO. PGIM’s strong risk control focus also means it complements benchmark agnostic manager Brandywine Global.</a:t>
            </a:r>
          </a:p>
          <a:p>
            <a:r>
              <a:rPr lang="en-AU" sz="1300" dirty="0">
                <a:highlight>
                  <a:srgbClr val="F2F2F2"/>
                </a:highlight>
              </a:rPr>
              <a:t>PGIM has been a global multi-sector fixed income manager for IOOF since 2021.</a:t>
            </a:r>
          </a:p>
          <a:p>
            <a:pPr marL="628650" lvl="1" indent="-171450">
              <a:spcBef>
                <a:spcPts val="300"/>
              </a:spcBef>
              <a:spcAft>
                <a:spcPts val="300"/>
              </a:spcAft>
              <a:buClr>
                <a:schemeClr val="accent1"/>
              </a:buClr>
              <a:buSzPct val="130000"/>
              <a:buFont typeface="Arial" panose="020B0604020202020204" pitchFamily="34" charset="0"/>
              <a:buChar char="•"/>
            </a:pPr>
            <a:endParaRPr lang="en-AU" sz="1300" dirty="0">
              <a:highlight>
                <a:srgbClr val="FFFF00"/>
              </a:highlight>
            </a:endParaRPr>
          </a:p>
        </p:txBody>
      </p:sp>
      <p:sp>
        <p:nvSpPr>
          <p:cNvPr id="25" name="TextBox 24">
            <a:extLst>
              <a:ext uri="{FF2B5EF4-FFF2-40B4-BE49-F238E27FC236}">
                <a16:creationId xmlns:a16="http://schemas.microsoft.com/office/drawing/2014/main" id="{A2063C28-52AD-44C4-8D96-E6A813E67B79}"/>
              </a:ext>
            </a:extLst>
          </p:cNvPr>
          <p:cNvSpPr txBox="1"/>
          <p:nvPr/>
        </p:nvSpPr>
        <p:spPr>
          <a:xfrm>
            <a:off x="836455" y="1598822"/>
            <a:ext cx="3095465" cy="1446550"/>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highlight>
                  <a:srgbClr val="F2F2F2"/>
                </a:highlight>
              </a:rPr>
              <a:t>PGIM Fixed Income operates primarily through PGIM, Inc. (PGIM).</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highlight>
                  <a:srgbClr val="F2F2F2"/>
                </a:highlight>
              </a:rPr>
              <a:t>PGIM was established in 1984 and is based in New Jersey.</a:t>
            </a:r>
          </a:p>
          <a:p>
            <a:pPr>
              <a:spcBef>
                <a:spcPts val="300"/>
              </a:spcBef>
              <a:spcAft>
                <a:spcPts val="300"/>
              </a:spcAft>
              <a:buClr>
                <a:schemeClr val="accent1">
                  <a:lumMod val="75000"/>
                </a:schemeClr>
              </a:buClr>
            </a:pPr>
            <a:endParaRPr lang="en-AU" sz="1300" dirty="0">
              <a:highlight>
                <a:srgbClr val="FFFF00"/>
              </a:highlight>
            </a:endParaRPr>
          </a:p>
        </p:txBody>
      </p:sp>
      <p:sp>
        <p:nvSpPr>
          <p:cNvPr id="24" name="Footer Placeholder 1">
            <a:extLst>
              <a:ext uri="{FF2B5EF4-FFF2-40B4-BE49-F238E27FC236}">
                <a16:creationId xmlns:a16="http://schemas.microsoft.com/office/drawing/2014/main" id="{BDB1293E-3DDE-4E34-8885-F327D1EE94CD}"/>
              </a:ext>
            </a:extLst>
          </p:cNvPr>
          <p:cNvSpPr txBox="1">
            <a:spLocks/>
          </p:cNvSpPr>
          <p:nvPr/>
        </p:nvSpPr>
        <p:spPr>
          <a:xfrm>
            <a:off x="165420" y="6596854"/>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MLC’s fixed income strategies and Diversified Debt Fund</a:t>
            </a:r>
            <a:r>
              <a:rPr lang="en-AU" sz="800" dirty="0">
                <a:solidFill>
                  <a:prstClr val="black"/>
                </a:solidFill>
                <a:latin typeface="Arial" panose="020B0604020202020204"/>
              </a:rPr>
              <a:t>, for financial advisers</a:t>
            </a:r>
          </a:p>
        </p:txBody>
      </p:sp>
      <p:sp>
        <p:nvSpPr>
          <p:cNvPr id="28" name="Content Placeholder 1">
            <a:extLst>
              <a:ext uri="{FF2B5EF4-FFF2-40B4-BE49-F238E27FC236}">
                <a16:creationId xmlns:a16="http://schemas.microsoft.com/office/drawing/2014/main" id="{5E3AFCCF-6AA3-4EC5-B8D0-58F8F71E7C35}"/>
              </a:ext>
            </a:extLst>
          </p:cNvPr>
          <p:cNvSpPr txBox="1">
            <a:spLocks/>
          </p:cNvSpPr>
          <p:nvPr/>
        </p:nvSpPr>
        <p:spPr>
          <a:xfrm>
            <a:off x="0" y="7239283"/>
            <a:ext cx="9900000" cy="4500563"/>
          </a:xfrm>
          <a:prstGeom prst="rect">
            <a:avLst/>
          </a:prstGeom>
        </p:spPr>
        <p:txBody>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pic>
        <p:nvPicPr>
          <p:cNvPr id="7" name="Picture 6" descr="Text&#10;&#10;Description automatically generated with medium confidence">
            <a:extLst>
              <a:ext uri="{FF2B5EF4-FFF2-40B4-BE49-F238E27FC236}">
                <a16:creationId xmlns:a16="http://schemas.microsoft.com/office/drawing/2014/main" id="{4A096321-0D8A-4BD3-86C4-7ECD371261F6}"/>
              </a:ext>
            </a:extLst>
          </p:cNvPr>
          <p:cNvPicPr>
            <a:picLocks noChangeAspect="1"/>
          </p:cNvPicPr>
          <p:nvPr/>
        </p:nvPicPr>
        <p:blipFill>
          <a:blip r:embed="rId3"/>
          <a:stretch>
            <a:fillRect/>
          </a:stretch>
        </p:blipFill>
        <p:spPr>
          <a:xfrm>
            <a:off x="3602515" y="1784743"/>
            <a:ext cx="2261339" cy="382896"/>
          </a:xfrm>
          <a:prstGeom prst="rect">
            <a:avLst/>
          </a:prstGeom>
        </p:spPr>
      </p:pic>
    </p:spTree>
    <p:extLst>
      <p:ext uri="{BB962C8B-B14F-4D97-AF65-F5344CB8AC3E}">
        <p14:creationId xmlns:p14="http://schemas.microsoft.com/office/powerpoint/2010/main" val="3229263786"/>
      </p:ext>
    </p:extLst>
  </p:cSld>
  <p:clrMapOvr>
    <a:masterClrMapping/>
  </p:clrMapOvr>
</p:sld>
</file>

<file path=ppt/theme/theme1.xml><?xml version="1.0" encoding="utf-8"?>
<a:theme xmlns:a="http://schemas.openxmlformats.org/drawingml/2006/main" name="Slide Layout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EFF4D2B6-EA25-9646-9075-C5F3362747B7}"/>
    </a:ext>
  </a:extLst>
</a:theme>
</file>

<file path=ppt/theme/theme2.xml><?xml version="1.0" encoding="utf-8"?>
<a:theme xmlns:a="http://schemas.openxmlformats.org/drawingml/2006/main" name="Title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75A2C6A5-5F7D-E04A-A522-80C333743238}"/>
    </a:ext>
  </a:extLst>
</a:theme>
</file>

<file path=ppt/theme/theme3.xml><?xml version="1.0" encoding="utf-8"?>
<a:theme xmlns:a="http://schemas.openxmlformats.org/drawingml/2006/main" name="Contents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3D68D439-D31B-7346-B6C2-96D4096C8994}"/>
    </a:ext>
  </a:extLst>
</a:theme>
</file>

<file path=ppt/theme/theme4.xml><?xml version="1.0" encoding="utf-8"?>
<a:theme xmlns:a="http://schemas.openxmlformats.org/drawingml/2006/main" name="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5A5D7E41-1580-6E49-BC6C-BAEC94275AB8}"/>
    </a:ext>
  </a:extLst>
</a:theme>
</file>

<file path=ppt/theme/theme5.xml><?xml version="1.0" encoding="utf-8"?>
<a:theme xmlns:a="http://schemas.openxmlformats.org/drawingml/2006/main" name="1_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Premium_Tone_Nov19_PPT_16x9" id="{F7A8D8E8-46B9-6943-BC93-A2128DFA4823}" vid="{40C7FB60-EBB6-B943-AC63-380AA248A11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6B77B5B1EA8A40B65A4EDC01FBA928" ma:contentTypeVersion="13" ma:contentTypeDescription="Create a new document." ma:contentTypeScope="" ma:versionID="7478791c4b2f1beaa97560c1bc36c6bc">
  <xsd:schema xmlns:xsd="http://www.w3.org/2001/XMLSchema" xmlns:xs="http://www.w3.org/2001/XMLSchema" xmlns:p="http://schemas.microsoft.com/office/2006/metadata/properties" xmlns:ns3="869ef1c9-4619-4610-929c-8b7e207c46ba" xmlns:ns4="dafe9f3a-e175-4a62-b179-256e958007df" targetNamespace="http://schemas.microsoft.com/office/2006/metadata/properties" ma:root="true" ma:fieldsID="b3890ab7f8b3ffd1e06ef82c1244acd2" ns3:_="" ns4:_="">
    <xsd:import namespace="869ef1c9-4619-4610-929c-8b7e207c46ba"/>
    <xsd:import namespace="dafe9f3a-e175-4a62-b179-256e958007d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9ef1c9-4619-4610-929c-8b7e207c46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fe9f3a-e175-4a62-b179-256e958007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F8EE96-1EDC-4127-85C9-B07C1EA72A6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35DBF83-7653-4379-B545-9476ED56C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9ef1c9-4619-4610-929c-8b7e207c46ba"/>
    <ds:schemaRef ds:uri="dafe9f3a-e175-4a62-b179-256e95800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D677FB-7108-4DAC-BF57-7FD9D6C03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MLC_AM_PPT_16x9</Template>
  <TotalTime>0</TotalTime>
  <Words>2981</Words>
  <Application>Microsoft Office PowerPoint</Application>
  <PresentationFormat>Widescreen</PresentationFormat>
  <Paragraphs>154</Paragraphs>
  <Slides>10</Slides>
  <Notes>10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10</vt:i4>
      </vt:variant>
    </vt:vector>
  </HeadingPairs>
  <TitlesOfParts>
    <vt:vector size="17" baseType="lpstr">
      <vt:lpstr>Arial</vt:lpstr>
      <vt:lpstr>Courier New</vt:lpstr>
      <vt:lpstr>Slide Layouts</vt:lpstr>
      <vt:lpstr>Title Slides</vt:lpstr>
      <vt:lpstr>Contents Slides</vt:lpstr>
      <vt:lpstr>Divider or End Slides</vt:lpstr>
      <vt:lpstr>1_Divider or End Slides</vt:lpstr>
      <vt:lpstr>Changes to MLC’s fixed income strategies and Diversified Debt Fund</vt:lpstr>
      <vt:lpstr>Important information</vt:lpstr>
      <vt:lpstr>PowerPoint Presentation</vt:lpstr>
      <vt:lpstr>PowerPoint Presentation</vt:lpstr>
      <vt:lpstr>New target asset allocations MLC Wholesale</vt:lpstr>
      <vt:lpstr>PowerPoint Presentation</vt:lpstr>
      <vt:lpstr>PowerPoint Presentation</vt:lpstr>
      <vt:lpstr>PowerPoint Presentation</vt:lpstr>
      <vt:lpstr>PowerPoint Presentation</vt:lpstr>
      <vt:lpstr>Communication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2020-09-16T07:25:10Z</dcterms:created>
  <dcterms:modified xsi:type="dcterms:W3CDTF">2022-07-27T00:06:29Z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0d377c-712a-4212-ac8f-67d0339a635d_Enabled">
    <vt:lpwstr>true</vt:lpwstr>
  </property>
  <property fmtid="{D5CDD505-2E9C-101B-9397-08002B2CF9AE}" pid="3" name="MSIP_Label_b00d377c-712a-4212-ac8f-67d0339a635d_SetDate">
    <vt:lpwstr>2020-10-14T11:34:59Z</vt:lpwstr>
  </property>
  <property fmtid="{D5CDD505-2E9C-101B-9397-08002B2CF9AE}" pid="4" name="MSIP_Label_b00d377c-712a-4212-ac8f-67d0339a635d_Method">
    <vt:lpwstr>Privileged</vt:lpwstr>
  </property>
  <property fmtid="{D5CDD505-2E9C-101B-9397-08002B2CF9AE}" pid="5" name="MSIP_Label_b00d377c-712a-4212-ac8f-67d0339a635d_Name">
    <vt:lpwstr>b00d377c-712a-4212-ac8f-67d0339a635d</vt:lpwstr>
  </property>
  <property fmtid="{D5CDD505-2E9C-101B-9397-08002B2CF9AE}" pid="6" name="MSIP_Label_b00d377c-712a-4212-ac8f-67d0339a635d_SiteId">
    <vt:lpwstr>48d6943f-580e-40b1-a0e1-c07fa3707873</vt:lpwstr>
  </property>
  <property fmtid="{D5CDD505-2E9C-101B-9397-08002B2CF9AE}" pid="7" name="MSIP_Label_b00d377c-712a-4212-ac8f-67d0339a635d_ActionId">
    <vt:lpwstr>3ae75281-10c9-4c77-bd8f-00000c2cbdc7</vt:lpwstr>
  </property>
  <property fmtid="{D5CDD505-2E9C-101B-9397-08002B2CF9AE}" pid="8" name="MSIP_Label_b00d377c-712a-4212-ac8f-67d0339a635d_ContentBits">
    <vt:lpwstr>0</vt:lpwstr>
  </property>
  <property fmtid="{D5CDD505-2E9C-101B-9397-08002B2CF9AE}" pid="9" name="ContentTypeId">
    <vt:lpwstr>0x010100F16B77B5B1EA8A40B65A4EDC01FBA928</vt:lpwstr>
  </property>
</Properties>
</file>