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7" r:id="rId4"/>
    <p:sldMasterId id="2147483678" r:id="rId5"/>
    <p:sldMasterId id="2147483690" r:id="rId6"/>
    <p:sldMasterId id="2147483694" r:id="rId7"/>
    <p:sldMasterId id="2147483699" r:id="rId8"/>
  </p:sldMasterIdLst>
  <p:notesMasterIdLst>
    <p:notesMasterId r:id="rId16"/>
  </p:notesMasterIdLst>
  <p:sldIdLst>
    <p:sldId id="271" r:id="rId9"/>
    <p:sldId id="327" r:id="rId10"/>
    <p:sldId id="2086" r:id="rId11"/>
    <p:sldId id="2090" r:id="rId12"/>
    <p:sldId id="2091" r:id="rId13"/>
    <p:sldId id="462" r:id="rId14"/>
    <p:sldId id="4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2D027E-5D98-4CF5-BFC8-A1D157BA6939}">
          <p14:sldIdLst>
            <p14:sldId id="271"/>
            <p14:sldId id="327"/>
            <p14:sldId id="2086"/>
            <p14:sldId id="2090"/>
            <p14:sldId id="2091"/>
            <p14:sldId id="462"/>
            <p14:sldId id="461"/>
          </p14:sldIdLst>
        </p14:section>
      </p14:sectionLst>
    </p:ext>
    <p:ext uri="{EFAFB233-063F-42B5-8137-9DF3F51BA10A}">
      <p15:sldGuideLst xmlns:p15="http://schemas.microsoft.com/office/powerpoint/2012/main">
        <p15:guide id="1" orient="horz" pos="2999" userDrawn="1">
          <p15:clr>
            <a:srgbClr val="A4A3A4"/>
          </p15:clr>
        </p15:guide>
        <p15:guide id="2" pos="5133" userDrawn="1">
          <p15:clr>
            <a:srgbClr val="A4A3A4"/>
          </p15:clr>
        </p15:guide>
        <p15:guide id="3" orient="horz" pos="3906" userDrawn="1">
          <p15:clr>
            <a:srgbClr val="A4A3A4"/>
          </p15:clr>
        </p15:guide>
        <p15:guide id="4" pos="642" userDrawn="1">
          <p15:clr>
            <a:srgbClr val="A4A3A4"/>
          </p15:clr>
        </p15:guide>
        <p15:guide id="5" orient="horz" pos="459" userDrawn="1">
          <p15:clr>
            <a:srgbClr val="A4A3A4"/>
          </p15:clr>
        </p15:guide>
        <p15:guide id="6" orient="horz" pos="981" userDrawn="1">
          <p15:clr>
            <a:srgbClr val="A4A3A4"/>
          </p15:clr>
        </p15:guide>
        <p15:guide id="7" orient="horz" pos="4178" userDrawn="1">
          <p15:clr>
            <a:srgbClr val="A4A3A4"/>
          </p15:clr>
        </p15:guide>
        <p15:guide id="8" orient="horz" pos="2682" userDrawn="1">
          <p15:clr>
            <a:srgbClr val="A4A3A4"/>
          </p15:clr>
        </p15:guide>
        <p15:guide id="9" orient="horz" pos="40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5815"/>
    <a:srgbClr val="D35F17"/>
    <a:srgbClr val="A24912"/>
    <a:srgbClr val="F2F2F2"/>
    <a:srgbClr val="161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184" autoAdjust="0"/>
  </p:normalViewPr>
  <p:slideViewPr>
    <p:cSldViewPr snapToGrid="0">
      <p:cViewPr varScale="1">
        <p:scale>
          <a:sx n="102" d="100"/>
          <a:sy n="102" d="100"/>
        </p:scale>
        <p:origin x="816" y="156"/>
      </p:cViewPr>
      <p:guideLst>
        <p:guide orient="horz" pos="2999"/>
        <p:guide pos="5133"/>
        <p:guide orient="horz" pos="3906"/>
        <p:guide pos="642"/>
        <p:guide orient="horz" pos="459"/>
        <p:guide orient="horz" pos="981"/>
        <p:guide orient="horz" pos="4178"/>
        <p:guide orient="horz" pos="2682"/>
        <p:guide orient="horz" pos="4065"/>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B7EA1-F210-44AD-8846-30C8A7EF738F}" type="datetimeFigureOut">
              <a:rPr lang="en-AU" smtClean="0"/>
              <a:t>28/10/2021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B3C13-8830-4139-BEF1-7CD58A072009}" type="slidenum">
              <a:rPr lang="en-AU" smtClean="0"/>
              <a:t>‹#›</a:t>
            </a:fld>
            <a:endParaRPr lang="en-AU" dirty="0"/>
          </a:p>
        </p:txBody>
      </p:sp>
    </p:spTree>
    <p:extLst>
      <p:ext uri="{BB962C8B-B14F-4D97-AF65-F5344CB8AC3E}">
        <p14:creationId xmlns:p14="http://schemas.microsoft.com/office/powerpoint/2010/main" val="316114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a:t>
            </a:fld>
            <a:endParaRPr lang="en-AU" dirty="0"/>
          </a:p>
        </p:txBody>
      </p:sp>
    </p:spTree>
    <p:extLst>
      <p:ext uri="{BB962C8B-B14F-4D97-AF65-F5344CB8AC3E}">
        <p14:creationId xmlns:p14="http://schemas.microsoft.com/office/powerpoint/2010/main" val="55650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2</a:t>
            </a:fld>
            <a:endParaRPr lang="en-AU" dirty="0"/>
          </a:p>
        </p:txBody>
      </p:sp>
    </p:spTree>
    <p:extLst>
      <p:ext uri="{BB962C8B-B14F-4D97-AF65-F5344CB8AC3E}">
        <p14:creationId xmlns:p14="http://schemas.microsoft.com/office/powerpoint/2010/main" val="342555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3</a:t>
            </a:fld>
            <a:endParaRPr lang="en-AU" dirty="0"/>
          </a:p>
        </p:txBody>
      </p:sp>
    </p:spTree>
    <p:extLst>
      <p:ext uri="{BB962C8B-B14F-4D97-AF65-F5344CB8AC3E}">
        <p14:creationId xmlns:p14="http://schemas.microsoft.com/office/powerpoint/2010/main" val="135447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4</a:t>
            </a:fld>
            <a:endParaRPr lang="en-AU" dirty="0"/>
          </a:p>
        </p:txBody>
      </p:sp>
    </p:spTree>
    <p:extLst>
      <p:ext uri="{BB962C8B-B14F-4D97-AF65-F5344CB8AC3E}">
        <p14:creationId xmlns:p14="http://schemas.microsoft.com/office/powerpoint/2010/main" val="92954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5</a:t>
            </a:fld>
            <a:endParaRPr lang="en-AU" dirty="0"/>
          </a:p>
        </p:txBody>
      </p:sp>
    </p:spTree>
    <p:extLst>
      <p:ext uri="{BB962C8B-B14F-4D97-AF65-F5344CB8AC3E}">
        <p14:creationId xmlns:p14="http://schemas.microsoft.com/office/powerpoint/2010/main" val="350549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8B3C13-8830-4139-BEF1-7CD58A072009}" type="slidenum">
              <a:rPr lang="en-AU" smtClean="0"/>
              <a:t>6</a:t>
            </a:fld>
            <a:endParaRPr lang="en-AU"/>
          </a:p>
        </p:txBody>
      </p:sp>
    </p:spTree>
    <p:extLst>
      <p:ext uri="{BB962C8B-B14F-4D97-AF65-F5344CB8AC3E}">
        <p14:creationId xmlns:p14="http://schemas.microsoft.com/office/powerpoint/2010/main" val="262229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7</a:t>
            </a:fld>
            <a:endParaRPr lang="en-AU" dirty="0"/>
          </a:p>
        </p:txBody>
      </p:sp>
    </p:spTree>
    <p:extLst>
      <p:ext uri="{BB962C8B-B14F-4D97-AF65-F5344CB8AC3E}">
        <p14:creationId xmlns:p14="http://schemas.microsoft.com/office/powerpoint/2010/main" val="133174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990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B5B167B-D18E-48A8-AECC-3806BE2F3F07}"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314385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59" y="1676404"/>
            <a:ext cx="6069748"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9657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CE4277-5BAC-4AA4-92C8-78692CDF08E1}"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hart Placeholder 8">
            <a:extLst>
              <a:ext uri="{FF2B5EF4-FFF2-40B4-BE49-F238E27FC236}">
                <a16:creationId xmlns:a16="http://schemas.microsoft.com/office/drawing/2014/main" id="{490C9A59-CC2D-4578-A146-C395EC81B9D3}"/>
              </a:ext>
            </a:extLst>
          </p:cNvPr>
          <p:cNvSpPr>
            <a:spLocks noGrp="1"/>
          </p:cNvSpPr>
          <p:nvPr>
            <p:ph type="chart" sz="quarter" idx="14"/>
          </p:nvPr>
        </p:nvSpPr>
        <p:spPr>
          <a:xfrm>
            <a:off x="1533001" y="1940944"/>
            <a:ext cx="9126000" cy="4236019"/>
          </a:xfrm>
        </p:spPr>
        <p:txBody>
          <a:bodyPr anchor="ctr" anchorCtr="0"/>
          <a:lstStyle>
            <a:lvl1pPr marL="0" indent="0" algn="ctr">
              <a:buNone/>
              <a:defRPr/>
            </a:lvl1pPr>
          </a:lstStyle>
          <a:p>
            <a:r>
              <a:rPr lang="en-US" dirty="0"/>
              <a:t>Click icon to add chart</a:t>
            </a:r>
            <a:endParaRPr lang="en-AU" dirty="0"/>
          </a:p>
        </p:txBody>
      </p:sp>
      <p:sp>
        <p:nvSpPr>
          <p:cNvPr id="11" name="Text Placeholder 2">
            <a:extLst>
              <a:ext uri="{FF2B5EF4-FFF2-40B4-BE49-F238E27FC236}">
                <a16:creationId xmlns:a16="http://schemas.microsoft.com/office/drawing/2014/main" id="{FE261E0B-C1A5-495E-969A-FF58508999A3}"/>
              </a:ext>
            </a:extLst>
          </p:cNvPr>
          <p:cNvSpPr>
            <a:spLocks noGrp="1"/>
          </p:cNvSpPr>
          <p:nvPr>
            <p:ph type="body" idx="13" hasCustomPrompt="1"/>
          </p:nvPr>
        </p:nvSpPr>
        <p:spPr>
          <a:xfrm>
            <a:off x="1533001" y="1676400"/>
            <a:ext cx="9126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303846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11" name="Chart Placeholder 8">
            <a:extLst>
              <a:ext uri="{FF2B5EF4-FFF2-40B4-BE49-F238E27FC236}">
                <a16:creationId xmlns:a16="http://schemas.microsoft.com/office/drawing/2014/main" id="{431F1B57-1B5A-4CED-949E-8535449B5B50}"/>
              </a:ext>
            </a:extLst>
          </p:cNvPr>
          <p:cNvSpPr>
            <a:spLocks noGrp="1"/>
          </p:cNvSpPr>
          <p:nvPr>
            <p:ph type="chart" sz="quarter" idx="14"/>
          </p:nvPr>
        </p:nvSpPr>
        <p:spPr>
          <a:xfrm>
            <a:off x="4589260" y="1940944"/>
            <a:ext cx="6828873" cy="4236019"/>
          </a:xfrm>
        </p:spPr>
        <p:txBody>
          <a:bodyPr anchor="ctr" anchorCtr="0"/>
          <a:lstStyle>
            <a:lvl1pPr marL="0" indent="0" algn="ctr">
              <a:buNone/>
              <a:defRPr/>
            </a:lvl1pPr>
          </a:lstStyle>
          <a:p>
            <a:r>
              <a:rPr lang="en-US" dirty="0"/>
              <a:t>Click icon to add chart</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3B924F7-D572-438F-8AB5-CC8DF6380D59}"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60" y="1676400"/>
            <a:ext cx="6828873"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4" name="Text Placeholder 10">
            <a:extLst>
              <a:ext uri="{FF2B5EF4-FFF2-40B4-BE49-F238E27FC236}">
                <a16:creationId xmlns:a16="http://schemas.microsoft.com/office/drawing/2014/main" id="{D7B1EA08-EA55-461B-8A9B-A398A732B6A4}"/>
              </a:ext>
            </a:extLst>
          </p:cNvPr>
          <p:cNvSpPr>
            <a:spLocks noGrp="1"/>
          </p:cNvSpPr>
          <p:nvPr>
            <p:ph type="body" sz="quarter" idx="16"/>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7191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4589252"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9CE0241-2DE0-42C5-919F-AFFC1113C040}"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52"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8178127"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8178127"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Text Placeholder 10">
            <a:extLst>
              <a:ext uri="{FF2B5EF4-FFF2-40B4-BE49-F238E27FC236}">
                <a16:creationId xmlns:a16="http://schemas.microsoft.com/office/drawing/2014/main" id="{82C31F2B-C266-490B-9609-D08B99689836}"/>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0153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harts &amp; 2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9DBDF17-1311-4195-A4A9-4B1F47B28654}"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94228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harts (on grey) &amp; 2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F64D5F-250A-4878-8366-76EAA267EA6E}"/>
              </a:ext>
            </a:extLst>
          </p:cNvPr>
          <p:cNvSpPr/>
          <p:nvPr userDrawn="1"/>
        </p:nvSpPr>
        <p:spPr>
          <a:xfrm>
            <a:off x="759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3" name="Rectangle 12">
            <a:extLst>
              <a:ext uri="{FF2B5EF4-FFF2-40B4-BE49-F238E27FC236}">
                <a16:creationId xmlns:a16="http://schemas.microsoft.com/office/drawing/2014/main" id="{C9C94AE5-13A6-472F-BBC3-C440BC11D850}"/>
              </a:ext>
            </a:extLst>
          </p:cNvPr>
          <p:cNvSpPr/>
          <p:nvPr userDrawn="1"/>
        </p:nvSpPr>
        <p:spPr>
          <a:xfrm>
            <a:off x="6843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9ECB07B-DBC4-45A5-A24A-0184D9956638}"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150638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6A091A42-BA5B-40A5-AA58-174A46D6088B}"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260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harts (on grey)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9C501-22D6-4C9A-B46E-508BF0CC528C}"/>
              </a:ext>
            </a:extLst>
          </p:cNvPr>
          <p:cNvSpPr/>
          <p:nvPr userDrawn="1"/>
        </p:nvSpPr>
        <p:spPr>
          <a:xfrm>
            <a:off x="3925019"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7" name="Rectangle 16">
            <a:extLst>
              <a:ext uri="{FF2B5EF4-FFF2-40B4-BE49-F238E27FC236}">
                <a16:creationId xmlns:a16="http://schemas.microsoft.com/office/drawing/2014/main" id="{4A3A3A66-92CB-472E-B24A-8A51BF26D467}"/>
              </a:ext>
            </a:extLst>
          </p:cNvPr>
          <p:cNvSpPr/>
          <p:nvPr userDrawn="1"/>
        </p:nvSpPr>
        <p:spPr>
          <a:xfrm>
            <a:off x="3925019"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22" name="Rectangle 21">
            <a:extLst>
              <a:ext uri="{FF2B5EF4-FFF2-40B4-BE49-F238E27FC236}">
                <a16:creationId xmlns:a16="http://schemas.microsoft.com/office/drawing/2014/main" id="{F689A78C-D96F-4A9B-8175-FF89999333C1}"/>
              </a:ext>
            </a:extLst>
          </p:cNvPr>
          <p:cNvSpPr/>
          <p:nvPr userDrawn="1"/>
        </p:nvSpPr>
        <p:spPr>
          <a:xfrm>
            <a:off x="7818127"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24" name="Rectangle 23">
            <a:extLst>
              <a:ext uri="{FF2B5EF4-FFF2-40B4-BE49-F238E27FC236}">
                <a16:creationId xmlns:a16="http://schemas.microsoft.com/office/drawing/2014/main" id="{F37EEC7F-AB01-41A8-92DF-19E2AFC151AC}"/>
              </a:ext>
            </a:extLst>
          </p:cNvPr>
          <p:cNvSpPr/>
          <p:nvPr userDrawn="1"/>
        </p:nvSpPr>
        <p:spPr>
          <a:xfrm>
            <a:off x="7818127"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B791A034-7D9C-4111-B7E4-53357559EC0C}"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9332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fographic">
    <p:bg>
      <p:bgPr>
        <a:solidFill>
          <a:srgbClr val="161818"/>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21CFA4C-1F09-4286-9E2C-41675C2750D5}"/>
              </a:ext>
            </a:extLst>
          </p:cNvPr>
          <p:cNvSpPr>
            <a:spLocks noGrp="1"/>
          </p:cNvSpPr>
          <p:nvPr>
            <p:ph type="pic" sz="quarter" idx="31" hasCustomPrompt="1"/>
          </p:nvPr>
        </p:nvSpPr>
        <p:spPr>
          <a:xfrm>
            <a:off x="9144000" y="342900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1" name="Picture Placeholder 8">
            <a:extLst>
              <a:ext uri="{FF2B5EF4-FFF2-40B4-BE49-F238E27FC236}">
                <a16:creationId xmlns:a16="http://schemas.microsoft.com/office/drawing/2014/main" id="{81B87C67-486C-48FF-9B3D-EE58045C5027}"/>
              </a:ext>
            </a:extLst>
          </p:cNvPr>
          <p:cNvSpPr>
            <a:spLocks noGrp="1"/>
          </p:cNvSpPr>
          <p:nvPr>
            <p:ph type="pic" sz="quarter" idx="32" hasCustomPrompt="1"/>
          </p:nvPr>
        </p:nvSpPr>
        <p:spPr>
          <a:xfrm>
            <a:off x="0" y="3429000"/>
            <a:ext cx="6096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2" name="Rectangle 11">
            <a:extLst>
              <a:ext uri="{FF2B5EF4-FFF2-40B4-BE49-F238E27FC236}">
                <a16:creationId xmlns:a16="http://schemas.microsoft.com/office/drawing/2014/main" id="{4B72BA0A-FC28-48D2-989D-7F55CC55DE27}"/>
              </a:ext>
            </a:extLst>
          </p:cNvPr>
          <p:cNvSpPr/>
          <p:nvPr userDrawn="1"/>
        </p:nvSpPr>
        <p:spPr>
          <a:xfrm>
            <a:off x="3048006" y="0"/>
            <a:ext cx="30474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5" name="Text Placeholder 2">
            <a:extLst>
              <a:ext uri="{FF2B5EF4-FFF2-40B4-BE49-F238E27FC236}">
                <a16:creationId xmlns:a16="http://schemas.microsoft.com/office/drawing/2014/main" id="{69485B5C-12AA-4DEC-839A-4C0AFC69B76D}"/>
              </a:ext>
            </a:extLst>
          </p:cNvPr>
          <p:cNvSpPr>
            <a:spLocks noGrp="1"/>
          </p:cNvSpPr>
          <p:nvPr>
            <p:ph type="body" idx="33" hasCustomPrompt="1"/>
          </p:nvPr>
        </p:nvSpPr>
        <p:spPr>
          <a:xfrm>
            <a:off x="3046800" y="0"/>
            <a:ext cx="3048000" cy="3429000"/>
          </a:xfrm>
        </p:spPr>
        <p:txBody>
          <a:bodyPr lIns="360000" rIns="360000" anchor="ctr" anchorCtr="0"/>
          <a:lstStyle>
            <a:lvl1pPr marL="0" indent="0" algn="ctr">
              <a:lnSpc>
                <a:spcPct val="100000"/>
              </a:lnSpc>
              <a:spcBef>
                <a:spcPts val="900"/>
              </a:spcBef>
              <a:buNone/>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Click to add text and if you want to add a heading increase the font size to 28pt</a:t>
            </a:r>
          </a:p>
        </p:txBody>
      </p:sp>
      <p:sp>
        <p:nvSpPr>
          <p:cNvPr id="13" name="Rectangle 12">
            <a:extLst>
              <a:ext uri="{FF2B5EF4-FFF2-40B4-BE49-F238E27FC236}">
                <a16:creationId xmlns:a16="http://schemas.microsoft.com/office/drawing/2014/main" id="{DB37CDB6-C28E-45C3-B47E-C806888BE361}"/>
              </a:ext>
            </a:extLst>
          </p:cNvPr>
          <p:cNvSpPr/>
          <p:nvPr userDrawn="1"/>
        </p:nvSpPr>
        <p:spPr>
          <a:xfrm>
            <a:off x="9144605" y="0"/>
            <a:ext cx="3047401" cy="3429000"/>
          </a:xfrm>
          <a:prstGeom prst="rect">
            <a:avLst/>
          </a:prstGeom>
          <a:solidFill>
            <a:srgbClr val="1618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solidFill>
                <a:schemeClr val="accent1"/>
              </a:solidFill>
            </a:endParaRP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751F3D3B-285D-4468-9BAC-3475055B510C}"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
        <p:nvSpPr>
          <p:cNvPr id="9" name="Picture Placeholder 8">
            <a:extLst>
              <a:ext uri="{FF2B5EF4-FFF2-40B4-BE49-F238E27FC236}">
                <a16:creationId xmlns:a16="http://schemas.microsoft.com/office/drawing/2014/main" id="{03C0A9C8-ABDD-48F5-BE57-B527AB1FEF1A}"/>
              </a:ext>
            </a:extLst>
          </p:cNvPr>
          <p:cNvSpPr>
            <a:spLocks noGrp="1"/>
          </p:cNvSpPr>
          <p:nvPr>
            <p:ph type="pic" sz="quarter" idx="30" hasCustomPrompt="1"/>
          </p:nvPr>
        </p:nvSpPr>
        <p:spPr>
          <a:xfrm>
            <a:off x="6096000" y="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4" name="Text Placeholder 2">
            <a:extLst>
              <a:ext uri="{FF2B5EF4-FFF2-40B4-BE49-F238E27FC236}">
                <a16:creationId xmlns:a16="http://schemas.microsoft.com/office/drawing/2014/main" id="{B342483B-965A-45F9-BD9F-E53A2477E83B}"/>
              </a:ext>
            </a:extLst>
          </p:cNvPr>
          <p:cNvSpPr>
            <a:spLocks noGrp="1"/>
          </p:cNvSpPr>
          <p:nvPr>
            <p:ph type="body" idx="13" hasCustomPrompt="1"/>
          </p:nvPr>
        </p:nvSpPr>
        <p:spPr>
          <a:xfrm>
            <a:off x="6095401" y="342900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6" name="Text Placeholder 2">
            <a:extLst>
              <a:ext uri="{FF2B5EF4-FFF2-40B4-BE49-F238E27FC236}">
                <a16:creationId xmlns:a16="http://schemas.microsoft.com/office/drawing/2014/main" id="{0FB02AA9-3CFD-42F6-A89B-0E9879820066}"/>
              </a:ext>
            </a:extLst>
          </p:cNvPr>
          <p:cNvSpPr>
            <a:spLocks noGrp="1"/>
          </p:cNvSpPr>
          <p:nvPr>
            <p:ph type="body" idx="34" hasCustomPrompt="1"/>
          </p:nvPr>
        </p:nvSpPr>
        <p:spPr>
          <a:xfrm>
            <a:off x="9144000" y="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7" name="Text Placeholder 2">
            <a:extLst>
              <a:ext uri="{FF2B5EF4-FFF2-40B4-BE49-F238E27FC236}">
                <a16:creationId xmlns:a16="http://schemas.microsoft.com/office/drawing/2014/main" id="{74ECC1D4-01DB-4731-B9CC-9FB487D4251C}"/>
              </a:ext>
            </a:extLst>
          </p:cNvPr>
          <p:cNvSpPr>
            <a:spLocks noGrp="1"/>
          </p:cNvSpPr>
          <p:nvPr>
            <p:ph type="body" idx="35" hasCustomPrompt="1"/>
          </p:nvPr>
        </p:nvSpPr>
        <p:spPr>
          <a:xfrm>
            <a:off x="0" y="0"/>
            <a:ext cx="3048000" cy="3429000"/>
          </a:xfrm>
        </p:spPr>
        <p:txBody>
          <a:bodyPr lIns="360000" rIns="360000" anchor="ctr" anchorCtr="0">
            <a:normAutofit/>
          </a:bodyPr>
          <a:lstStyle>
            <a:lvl1pPr marL="0" indent="0" algn="ctr">
              <a:lnSpc>
                <a:spcPct val="100000"/>
              </a:lnSpc>
              <a:spcBef>
                <a:spcPts val="601"/>
              </a:spcBef>
              <a:buNone/>
              <a:defRPr sz="110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X%</a:t>
            </a:r>
          </a:p>
        </p:txBody>
      </p:sp>
    </p:spTree>
    <p:extLst>
      <p:ext uri="{BB962C8B-B14F-4D97-AF65-F5344CB8AC3E}">
        <p14:creationId xmlns:p14="http://schemas.microsoft.com/office/powerpoint/2010/main" val="246941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dirty="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fld id="{FED32FA7-F17F-4455-ADE8-8D80A2059FEE}" type="datetime1">
              <a:rPr lang="en-AU" smtClean="0"/>
              <a:t>28/10/2021</a:t>
            </a:fld>
            <a:endParaRPr lang="en-AU" dirty="0"/>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dirty="0"/>
              <a:t>Presentation title</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dirty="0"/>
          </a:p>
        </p:txBody>
      </p:sp>
    </p:spTree>
    <p:extLst>
      <p:ext uri="{BB962C8B-B14F-4D97-AF65-F5344CB8AC3E}">
        <p14:creationId xmlns:p14="http://schemas.microsoft.com/office/powerpoint/2010/main" val="112368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47344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781A-9133-4B2B-BBE1-07AEC1B6D6B6}"/>
              </a:ext>
            </a:extLst>
          </p:cNvPr>
          <p:cNvSpPr>
            <a:spLocks noGrp="1"/>
          </p:cNvSpPr>
          <p:nvPr>
            <p:ph type="dt" sz="half" idx="10"/>
          </p:nvPr>
        </p:nvSpPr>
        <p:spPr/>
        <p:txBody>
          <a:bodyPr/>
          <a:lstStyle/>
          <a:p>
            <a:fld id="{CCB55D8D-6DF1-4B68-9E5D-16BC82C5BF4F}" type="datetime1">
              <a:rPr lang="en-AU" smtClean="0"/>
              <a:t>28/10/2021</a:t>
            </a:fld>
            <a:endParaRPr lang="en-AU" dirty="0"/>
          </a:p>
        </p:txBody>
      </p:sp>
      <p:sp>
        <p:nvSpPr>
          <p:cNvPr id="3" name="Footer Placeholder 2">
            <a:extLst>
              <a:ext uri="{FF2B5EF4-FFF2-40B4-BE49-F238E27FC236}">
                <a16:creationId xmlns:a16="http://schemas.microsoft.com/office/drawing/2014/main" id="{D7F52EC3-9C09-446D-B2DA-292FFB5BABB5}"/>
              </a:ext>
            </a:extLst>
          </p:cNvPr>
          <p:cNvSpPr>
            <a:spLocks noGrp="1"/>
          </p:cNvSpPr>
          <p:nvPr>
            <p:ph type="ftr" sz="quarter" idx="11"/>
          </p:nvPr>
        </p:nvSpPr>
        <p:spPr/>
        <p:txBody>
          <a:bodyPr/>
          <a:lstStyle/>
          <a:p>
            <a:r>
              <a:rPr lang="en-AU" dirty="0"/>
              <a:t>Presentation title</a:t>
            </a:r>
          </a:p>
        </p:txBody>
      </p:sp>
      <p:sp>
        <p:nvSpPr>
          <p:cNvPr id="4" name="Slide Number Placeholder 3">
            <a:extLst>
              <a:ext uri="{FF2B5EF4-FFF2-40B4-BE49-F238E27FC236}">
                <a16:creationId xmlns:a16="http://schemas.microsoft.com/office/drawing/2014/main" id="{A61A54E2-78FF-4846-A79D-8C6297C910B1}"/>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5" name="Rectangle 4">
            <a:extLst>
              <a:ext uri="{FF2B5EF4-FFF2-40B4-BE49-F238E27FC236}">
                <a16:creationId xmlns:a16="http://schemas.microsoft.com/office/drawing/2014/main" id="{D01E817B-98CD-4DB6-81C7-C295F0412C0A}"/>
              </a:ext>
            </a:extLst>
          </p:cNvPr>
          <p:cNvSpPr/>
          <p:nvPr userDrawn="1"/>
        </p:nvSpPr>
        <p:spPr>
          <a:xfrm>
            <a:off x="6" y="0"/>
            <a:ext cx="3047401" cy="1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Tree>
    <p:extLst>
      <p:ext uri="{BB962C8B-B14F-4D97-AF65-F5344CB8AC3E}">
        <p14:creationId xmlns:p14="http://schemas.microsoft.com/office/powerpoint/2010/main" val="3090154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548754"/>
            <a:ext cx="10752667" cy="4321175"/>
          </a:xfrm>
        </p:spPr>
        <p:txBody>
          <a:bodyPr/>
          <a:lstStyle>
            <a:lvl1pPr>
              <a:defRPr cap="none"/>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DE02BE54-9347-418F-B966-146E1D40F16C}" type="slidenum">
              <a:rPr/>
              <a:pPr>
                <a:defRPr/>
              </a:pPr>
              <a:t>‹#›</a:t>
            </a:fld>
            <a:endParaRPr dirty="0"/>
          </a:p>
        </p:txBody>
      </p:sp>
    </p:spTree>
    <p:extLst>
      <p:ext uri="{BB962C8B-B14F-4D97-AF65-F5344CB8AC3E}">
        <p14:creationId xmlns:p14="http://schemas.microsoft.com/office/powerpoint/2010/main" val="87272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grpSp>
        <p:nvGrpSpPr>
          <p:cNvPr id="37" name="Group 36">
            <a:extLst>
              <a:ext uri="{FF2B5EF4-FFF2-40B4-BE49-F238E27FC236}">
                <a16:creationId xmlns:a16="http://schemas.microsoft.com/office/drawing/2014/main" id="{C3D9AEF8-8EB2-443C-9607-53B8A3041DB0}"/>
              </a:ext>
            </a:extLst>
          </p:cNvPr>
          <p:cNvGrpSpPr/>
          <p:nvPr userDrawn="1"/>
        </p:nvGrpSpPr>
        <p:grpSpPr>
          <a:xfrm>
            <a:off x="1466975" y="1323574"/>
            <a:ext cx="3162180" cy="4153311"/>
            <a:chOff x="8469313" y="1968500"/>
            <a:chExt cx="7445375" cy="9779000"/>
          </a:xfrm>
        </p:grpSpPr>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8469313" y="1968500"/>
              <a:ext cx="7445375" cy="977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9" name="Freeform 5">
              <a:extLst>
                <a:ext uri="{FF2B5EF4-FFF2-40B4-BE49-F238E27FC236}">
                  <a16:creationId xmlns:a16="http://schemas.microsoft.com/office/drawing/2014/main" id="{FBACB17F-67A3-4A1E-9CF2-44A893C1A810}"/>
                </a:ext>
              </a:extLst>
            </p:cNvPr>
            <p:cNvSpPr>
              <a:spLocks/>
            </p:cNvSpPr>
            <p:nvPr userDrawn="1"/>
          </p:nvSpPr>
          <p:spPr bwMode="auto">
            <a:xfrm>
              <a:off x="12039601" y="8234363"/>
              <a:ext cx="214313" cy="309563"/>
            </a:xfrm>
            <a:custGeom>
              <a:avLst/>
              <a:gdLst>
                <a:gd name="T0" fmla="*/ 0 w 57"/>
                <a:gd name="T1" fmla="*/ 34 h 83"/>
                <a:gd name="T2" fmla="*/ 29 w 57"/>
                <a:gd name="T3" fmla="*/ 0 h 83"/>
                <a:gd name="T4" fmla="*/ 57 w 57"/>
                <a:gd name="T5" fmla="*/ 34 h 83"/>
                <a:gd name="T6" fmla="*/ 57 w 57"/>
                <a:gd name="T7" fmla="*/ 50 h 83"/>
                <a:gd name="T8" fmla="*/ 29 w 57"/>
                <a:gd name="T9" fmla="*/ 83 h 83"/>
                <a:gd name="T10" fmla="*/ 0 w 57"/>
                <a:gd name="T11" fmla="*/ 50 h 83"/>
                <a:gd name="T12" fmla="*/ 0 w 57"/>
                <a:gd name="T13" fmla="*/ 34 h 83"/>
              </a:gdLst>
              <a:ahLst/>
              <a:cxnLst>
                <a:cxn ang="0">
                  <a:pos x="T0" y="T1"/>
                </a:cxn>
                <a:cxn ang="0">
                  <a:pos x="T2" y="T3"/>
                </a:cxn>
                <a:cxn ang="0">
                  <a:pos x="T4" y="T5"/>
                </a:cxn>
                <a:cxn ang="0">
                  <a:pos x="T6" y="T7"/>
                </a:cxn>
                <a:cxn ang="0">
                  <a:pos x="T8" y="T9"/>
                </a:cxn>
                <a:cxn ang="0">
                  <a:pos x="T10" y="T11"/>
                </a:cxn>
                <a:cxn ang="0">
                  <a:pos x="T12" y="T13"/>
                </a:cxn>
              </a:cxnLst>
              <a:rect l="0" t="0" r="r" b="b"/>
              <a:pathLst>
                <a:path w="57" h="83">
                  <a:moveTo>
                    <a:pt x="0" y="34"/>
                  </a:moveTo>
                  <a:cubicBezTo>
                    <a:pt x="0" y="15"/>
                    <a:pt x="13" y="0"/>
                    <a:pt x="29" y="0"/>
                  </a:cubicBezTo>
                  <a:cubicBezTo>
                    <a:pt x="44" y="0"/>
                    <a:pt x="57" y="15"/>
                    <a:pt x="57" y="34"/>
                  </a:cubicBezTo>
                  <a:cubicBezTo>
                    <a:pt x="57" y="50"/>
                    <a:pt x="57" y="50"/>
                    <a:pt x="57" y="50"/>
                  </a:cubicBezTo>
                  <a:cubicBezTo>
                    <a:pt x="57" y="68"/>
                    <a:pt x="44" y="83"/>
                    <a:pt x="29" y="83"/>
                  </a:cubicBezTo>
                  <a:cubicBezTo>
                    <a:pt x="13" y="83"/>
                    <a:pt x="0" y="68"/>
                    <a:pt x="0" y="50"/>
                  </a:cubicBezTo>
                  <a:lnTo>
                    <a:pt x="0" y="3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0" name="Freeform 6">
              <a:extLst>
                <a:ext uri="{FF2B5EF4-FFF2-40B4-BE49-F238E27FC236}">
                  <a16:creationId xmlns:a16="http://schemas.microsoft.com/office/drawing/2014/main" id="{8FEE4D53-8DE0-4E9F-B368-EE48062A969D}"/>
                </a:ext>
              </a:extLst>
            </p:cNvPr>
            <p:cNvSpPr>
              <a:spLocks/>
            </p:cNvSpPr>
            <p:nvPr userDrawn="1"/>
          </p:nvSpPr>
          <p:spPr bwMode="auto">
            <a:xfrm>
              <a:off x="11107738" y="8480425"/>
              <a:ext cx="2085975" cy="339725"/>
            </a:xfrm>
            <a:custGeom>
              <a:avLst/>
              <a:gdLst>
                <a:gd name="T0" fmla="*/ 312 w 557"/>
                <a:gd name="T1" fmla="*/ 3 h 91"/>
                <a:gd name="T2" fmla="*/ 246 w 557"/>
                <a:gd name="T3" fmla="*/ 3 h 91"/>
                <a:gd name="T4" fmla="*/ 33 w 557"/>
                <a:gd name="T5" fmla="*/ 45 h 91"/>
                <a:gd name="T6" fmla="*/ 0 w 557"/>
                <a:gd name="T7" fmla="*/ 71 h 91"/>
                <a:gd name="T8" fmla="*/ 34 w 557"/>
                <a:gd name="T9" fmla="*/ 91 h 91"/>
                <a:gd name="T10" fmla="*/ 524 w 557"/>
                <a:gd name="T11" fmla="*/ 91 h 91"/>
                <a:gd name="T12" fmla="*/ 557 w 557"/>
                <a:gd name="T13" fmla="*/ 71 h 91"/>
                <a:gd name="T14" fmla="*/ 524 w 557"/>
                <a:gd name="T15" fmla="*/ 45 h 91"/>
                <a:gd name="T16" fmla="*/ 312 w 557"/>
                <a:gd name="T17"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91">
                  <a:moveTo>
                    <a:pt x="312" y="3"/>
                  </a:moveTo>
                  <a:cubicBezTo>
                    <a:pt x="294" y="0"/>
                    <a:pt x="264" y="0"/>
                    <a:pt x="246" y="3"/>
                  </a:cubicBezTo>
                  <a:cubicBezTo>
                    <a:pt x="33" y="45"/>
                    <a:pt x="33" y="45"/>
                    <a:pt x="33" y="45"/>
                  </a:cubicBezTo>
                  <a:cubicBezTo>
                    <a:pt x="15" y="48"/>
                    <a:pt x="0" y="60"/>
                    <a:pt x="0" y="71"/>
                  </a:cubicBezTo>
                  <a:cubicBezTo>
                    <a:pt x="0" y="82"/>
                    <a:pt x="16" y="91"/>
                    <a:pt x="34" y="91"/>
                  </a:cubicBezTo>
                  <a:cubicBezTo>
                    <a:pt x="524" y="91"/>
                    <a:pt x="524" y="91"/>
                    <a:pt x="524" y="91"/>
                  </a:cubicBezTo>
                  <a:cubicBezTo>
                    <a:pt x="542" y="91"/>
                    <a:pt x="557" y="82"/>
                    <a:pt x="557" y="71"/>
                  </a:cubicBezTo>
                  <a:cubicBezTo>
                    <a:pt x="557" y="60"/>
                    <a:pt x="542" y="48"/>
                    <a:pt x="524" y="45"/>
                  </a:cubicBezTo>
                  <a:lnTo>
                    <a:pt x="312" y="3"/>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3" name="Freeform 7">
              <a:extLst>
                <a:ext uri="{FF2B5EF4-FFF2-40B4-BE49-F238E27FC236}">
                  <a16:creationId xmlns:a16="http://schemas.microsoft.com/office/drawing/2014/main" id="{1C41073A-E812-4740-8596-25B58CDA03BA}"/>
                </a:ext>
              </a:extLst>
            </p:cNvPr>
            <p:cNvSpPr>
              <a:spLocks/>
            </p:cNvSpPr>
            <p:nvPr userDrawn="1"/>
          </p:nvSpPr>
          <p:spPr bwMode="auto">
            <a:xfrm>
              <a:off x="10707688" y="5597525"/>
              <a:ext cx="931863" cy="935038"/>
            </a:xfrm>
            <a:custGeom>
              <a:avLst/>
              <a:gdLst>
                <a:gd name="T0" fmla="*/ 0 w 587"/>
                <a:gd name="T1" fmla="*/ 24 h 589"/>
                <a:gd name="T2" fmla="*/ 564 w 587"/>
                <a:gd name="T3" fmla="*/ 589 h 589"/>
                <a:gd name="T4" fmla="*/ 587 w 587"/>
                <a:gd name="T5" fmla="*/ 535 h 589"/>
                <a:gd name="T6" fmla="*/ 54 w 587"/>
                <a:gd name="T7" fmla="*/ 0 h 589"/>
                <a:gd name="T8" fmla="*/ 0 w 587"/>
                <a:gd name="T9" fmla="*/ 24 h 589"/>
              </a:gdLst>
              <a:ahLst/>
              <a:cxnLst>
                <a:cxn ang="0">
                  <a:pos x="T0" y="T1"/>
                </a:cxn>
                <a:cxn ang="0">
                  <a:pos x="T2" y="T3"/>
                </a:cxn>
                <a:cxn ang="0">
                  <a:pos x="T4" y="T5"/>
                </a:cxn>
                <a:cxn ang="0">
                  <a:pos x="T6" y="T7"/>
                </a:cxn>
                <a:cxn ang="0">
                  <a:pos x="T8" y="T9"/>
                </a:cxn>
              </a:cxnLst>
              <a:rect l="0" t="0" r="r" b="b"/>
              <a:pathLst>
                <a:path w="587" h="589">
                  <a:moveTo>
                    <a:pt x="0" y="24"/>
                  </a:moveTo>
                  <a:lnTo>
                    <a:pt x="564" y="589"/>
                  </a:lnTo>
                  <a:lnTo>
                    <a:pt x="587" y="535"/>
                  </a:lnTo>
                  <a:lnTo>
                    <a:pt x="54" y="0"/>
                  </a:lnTo>
                  <a:lnTo>
                    <a:pt x="0" y="2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4" name="Freeform 8">
              <a:extLst>
                <a:ext uri="{FF2B5EF4-FFF2-40B4-BE49-F238E27FC236}">
                  <a16:creationId xmlns:a16="http://schemas.microsoft.com/office/drawing/2014/main" id="{47EC8435-45F5-4D23-8AD2-6D8437108997}"/>
                </a:ext>
              </a:extLst>
            </p:cNvPr>
            <p:cNvSpPr>
              <a:spLocks/>
            </p:cNvSpPr>
            <p:nvPr userDrawn="1"/>
          </p:nvSpPr>
          <p:spPr bwMode="auto">
            <a:xfrm>
              <a:off x="10583863" y="5635625"/>
              <a:ext cx="1019175" cy="1020763"/>
            </a:xfrm>
            <a:custGeom>
              <a:avLst/>
              <a:gdLst>
                <a:gd name="T0" fmla="*/ 19 w 272"/>
                <a:gd name="T1" fmla="*/ 6 h 273"/>
                <a:gd name="T2" fmla="*/ 12 w 272"/>
                <a:gd name="T3" fmla="*/ 43 h 273"/>
                <a:gd name="T4" fmla="*/ 229 w 272"/>
                <a:gd name="T5" fmla="*/ 260 h 273"/>
                <a:gd name="T6" fmla="*/ 266 w 272"/>
                <a:gd name="T7" fmla="*/ 253 h 273"/>
                <a:gd name="T8" fmla="*/ 272 w 272"/>
                <a:gd name="T9" fmla="*/ 240 h 273"/>
                <a:gd name="T10" fmla="*/ 33 w 272"/>
                <a:gd name="T11" fmla="*/ 0 h 273"/>
                <a:gd name="T12" fmla="*/ 19 w 272"/>
                <a:gd name="T13" fmla="*/ 6 h 273"/>
              </a:gdLst>
              <a:ahLst/>
              <a:cxnLst>
                <a:cxn ang="0">
                  <a:pos x="T0" y="T1"/>
                </a:cxn>
                <a:cxn ang="0">
                  <a:pos x="T2" y="T3"/>
                </a:cxn>
                <a:cxn ang="0">
                  <a:pos x="T4" y="T5"/>
                </a:cxn>
                <a:cxn ang="0">
                  <a:pos x="T6" y="T7"/>
                </a:cxn>
                <a:cxn ang="0">
                  <a:pos x="T8" y="T9"/>
                </a:cxn>
                <a:cxn ang="0">
                  <a:pos x="T10" y="T11"/>
                </a:cxn>
                <a:cxn ang="0">
                  <a:pos x="T12" y="T13"/>
                </a:cxn>
              </a:cxnLst>
              <a:rect l="0" t="0" r="r" b="b"/>
              <a:pathLst>
                <a:path w="272" h="273">
                  <a:moveTo>
                    <a:pt x="19" y="6"/>
                  </a:moveTo>
                  <a:cubicBezTo>
                    <a:pt x="3" y="13"/>
                    <a:pt x="0" y="30"/>
                    <a:pt x="12" y="43"/>
                  </a:cubicBezTo>
                  <a:cubicBezTo>
                    <a:pt x="229" y="260"/>
                    <a:pt x="229" y="260"/>
                    <a:pt x="229" y="260"/>
                  </a:cubicBezTo>
                  <a:cubicBezTo>
                    <a:pt x="242" y="273"/>
                    <a:pt x="259" y="270"/>
                    <a:pt x="266" y="253"/>
                  </a:cubicBezTo>
                  <a:cubicBezTo>
                    <a:pt x="272" y="240"/>
                    <a:pt x="272" y="240"/>
                    <a:pt x="272" y="240"/>
                  </a:cubicBezTo>
                  <a:cubicBezTo>
                    <a:pt x="33" y="0"/>
                    <a:pt x="33" y="0"/>
                    <a:pt x="33" y="0"/>
                  </a:cubicBezTo>
                  <a:lnTo>
                    <a:pt x="1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5" name="Freeform 9">
              <a:extLst>
                <a:ext uri="{FF2B5EF4-FFF2-40B4-BE49-F238E27FC236}">
                  <a16:creationId xmlns:a16="http://schemas.microsoft.com/office/drawing/2014/main" id="{291B8BE0-0F0B-4F15-AAAE-4CA7171ECAE3}"/>
                </a:ext>
              </a:extLst>
            </p:cNvPr>
            <p:cNvSpPr>
              <a:spLocks/>
            </p:cNvSpPr>
            <p:nvPr userDrawn="1"/>
          </p:nvSpPr>
          <p:spPr bwMode="auto">
            <a:xfrm>
              <a:off x="12126913" y="6854825"/>
              <a:ext cx="1089025" cy="1128713"/>
            </a:xfrm>
            <a:custGeom>
              <a:avLst/>
              <a:gdLst>
                <a:gd name="T0" fmla="*/ 13 w 291"/>
                <a:gd name="T1" fmla="*/ 302 h 302"/>
                <a:gd name="T2" fmla="*/ 5 w 291"/>
                <a:gd name="T3" fmla="*/ 298 h 302"/>
                <a:gd name="T4" fmla="*/ 4 w 291"/>
                <a:gd name="T5" fmla="*/ 282 h 302"/>
                <a:gd name="T6" fmla="*/ 269 w 291"/>
                <a:gd name="T7" fmla="*/ 5 h 302"/>
                <a:gd name="T8" fmla="*/ 286 w 291"/>
                <a:gd name="T9" fmla="*/ 5 h 302"/>
                <a:gd name="T10" fmla="*/ 286 w 291"/>
                <a:gd name="T11" fmla="*/ 22 h 302"/>
                <a:gd name="T12" fmla="*/ 21 w 291"/>
                <a:gd name="T13" fmla="*/ 298 h 302"/>
                <a:gd name="T14" fmla="*/ 13 w 291"/>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2">
                  <a:moveTo>
                    <a:pt x="13" y="302"/>
                  </a:moveTo>
                  <a:cubicBezTo>
                    <a:pt x="10" y="302"/>
                    <a:pt x="7" y="301"/>
                    <a:pt x="5" y="298"/>
                  </a:cubicBezTo>
                  <a:cubicBezTo>
                    <a:pt x="0" y="294"/>
                    <a:pt x="0" y="286"/>
                    <a:pt x="4" y="282"/>
                  </a:cubicBezTo>
                  <a:cubicBezTo>
                    <a:pt x="269" y="5"/>
                    <a:pt x="269" y="5"/>
                    <a:pt x="269" y="5"/>
                  </a:cubicBezTo>
                  <a:cubicBezTo>
                    <a:pt x="274" y="1"/>
                    <a:pt x="281" y="0"/>
                    <a:pt x="286" y="5"/>
                  </a:cubicBezTo>
                  <a:cubicBezTo>
                    <a:pt x="290" y="10"/>
                    <a:pt x="291" y="17"/>
                    <a:pt x="286" y="22"/>
                  </a:cubicBezTo>
                  <a:cubicBezTo>
                    <a:pt x="21" y="298"/>
                    <a:pt x="21" y="298"/>
                    <a:pt x="21" y="298"/>
                  </a:cubicBezTo>
                  <a:cubicBezTo>
                    <a:pt x="19" y="301"/>
                    <a:pt x="16" y="302"/>
                    <a:pt x="13" y="302"/>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7" name="Freeform 10">
              <a:extLst>
                <a:ext uri="{FF2B5EF4-FFF2-40B4-BE49-F238E27FC236}">
                  <a16:creationId xmlns:a16="http://schemas.microsoft.com/office/drawing/2014/main" id="{FA82D773-62B1-47EC-9CAE-2DC1CA1E3990}"/>
                </a:ext>
              </a:extLst>
            </p:cNvPr>
            <p:cNvSpPr>
              <a:spLocks/>
            </p:cNvSpPr>
            <p:nvPr userDrawn="1"/>
          </p:nvSpPr>
          <p:spPr bwMode="auto">
            <a:xfrm>
              <a:off x="12249151" y="6970713"/>
              <a:ext cx="1090613" cy="1123950"/>
            </a:xfrm>
            <a:custGeom>
              <a:avLst/>
              <a:gdLst>
                <a:gd name="T0" fmla="*/ 13 w 291"/>
                <a:gd name="T1" fmla="*/ 301 h 301"/>
                <a:gd name="T2" fmla="*/ 5 w 291"/>
                <a:gd name="T3" fmla="*/ 297 h 301"/>
                <a:gd name="T4" fmla="*/ 4 w 291"/>
                <a:gd name="T5" fmla="*/ 281 h 301"/>
                <a:gd name="T6" fmla="*/ 269 w 291"/>
                <a:gd name="T7" fmla="*/ 4 h 301"/>
                <a:gd name="T8" fmla="*/ 286 w 291"/>
                <a:gd name="T9" fmla="*/ 4 h 301"/>
                <a:gd name="T10" fmla="*/ 286 w 291"/>
                <a:gd name="T11" fmla="*/ 21 h 301"/>
                <a:gd name="T12" fmla="*/ 21 w 291"/>
                <a:gd name="T13" fmla="*/ 297 h 301"/>
                <a:gd name="T14" fmla="*/ 13 w 291"/>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1">
                  <a:moveTo>
                    <a:pt x="13" y="301"/>
                  </a:moveTo>
                  <a:cubicBezTo>
                    <a:pt x="10" y="301"/>
                    <a:pt x="7" y="300"/>
                    <a:pt x="5" y="297"/>
                  </a:cubicBezTo>
                  <a:cubicBezTo>
                    <a:pt x="0" y="293"/>
                    <a:pt x="0" y="286"/>
                    <a:pt x="4" y="281"/>
                  </a:cubicBezTo>
                  <a:cubicBezTo>
                    <a:pt x="269" y="4"/>
                    <a:pt x="269" y="4"/>
                    <a:pt x="269" y="4"/>
                  </a:cubicBezTo>
                  <a:cubicBezTo>
                    <a:pt x="274" y="0"/>
                    <a:pt x="281" y="0"/>
                    <a:pt x="286" y="4"/>
                  </a:cubicBezTo>
                  <a:cubicBezTo>
                    <a:pt x="291" y="9"/>
                    <a:pt x="291" y="16"/>
                    <a:pt x="286" y="21"/>
                  </a:cubicBezTo>
                  <a:cubicBezTo>
                    <a:pt x="21" y="297"/>
                    <a:pt x="21" y="297"/>
                    <a:pt x="21" y="297"/>
                  </a:cubicBezTo>
                  <a:cubicBezTo>
                    <a:pt x="19" y="300"/>
                    <a:pt x="16" y="301"/>
                    <a:pt x="13" y="301"/>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9" name="Freeform 11">
              <a:extLst>
                <a:ext uri="{FF2B5EF4-FFF2-40B4-BE49-F238E27FC236}">
                  <a16:creationId xmlns:a16="http://schemas.microsoft.com/office/drawing/2014/main" id="{F61394F7-C384-438C-8347-A5766D8E56AC}"/>
                </a:ext>
              </a:extLst>
            </p:cNvPr>
            <p:cNvSpPr>
              <a:spLocks/>
            </p:cNvSpPr>
            <p:nvPr userDrawn="1"/>
          </p:nvSpPr>
          <p:spPr bwMode="auto">
            <a:xfrm>
              <a:off x="12111038" y="5784850"/>
              <a:ext cx="1130300" cy="1084263"/>
            </a:xfrm>
            <a:custGeom>
              <a:avLst/>
              <a:gdLst>
                <a:gd name="T0" fmla="*/ 289 w 302"/>
                <a:gd name="T1" fmla="*/ 290 h 290"/>
                <a:gd name="T2" fmla="*/ 281 w 302"/>
                <a:gd name="T3" fmla="*/ 286 h 290"/>
                <a:gd name="T4" fmla="*/ 5 w 302"/>
                <a:gd name="T5" fmla="*/ 21 h 290"/>
                <a:gd name="T6" fmla="*/ 4 w 302"/>
                <a:gd name="T7" fmla="*/ 5 h 290"/>
                <a:gd name="T8" fmla="*/ 21 w 302"/>
                <a:gd name="T9" fmla="*/ 4 h 290"/>
                <a:gd name="T10" fmla="*/ 297 w 302"/>
                <a:gd name="T11" fmla="*/ 269 h 290"/>
                <a:gd name="T12" fmla="*/ 298 w 302"/>
                <a:gd name="T13" fmla="*/ 286 h 290"/>
                <a:gd name="T14" fmla="*/ 289 w 302"/>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90">
                  <a:moveTo>
                    <a:pt x="289" y="290"/>
                  </a:moveTo>
                  <a:cubicBezTo>
                    <a:pt x="286" y="290"/>
                    <a:pt x="283" y="288"/>
                    <a:pt x="281" y="286"/>
                  </a:cubicBezTo>
                  <a:cubicBezTo>
                    <a:pt x="5" y="21"/>
                    <a:pt x="5" y="21"/>
                    <a:pt x="5" y="21"/>
                  </a:cubicBezTo>
                  <a:cubicBezTo>
                    <a:pt x="0" y="17"/>
                    <a:pt x="0" y="9"/>
                    <a:pt x="4" y="5"/>
                  </a:cubicBezTo>
                  <a:cubicBezTo>
                    <a:pt x="9" y="0"/>
                    <a:pt x="16" y="0"/>
                    <a:pt x="21" y="4"/>
                  </a:cubicBezTo>
                  <a:cubicBezTo>
                    <a:pt x="297" y="269"/>
                    <a:pt x="297" y="269"/>
                    <a:pt x="297" y="269"/>
                  </a:cubicBezTo>
                  <a:cubicBezTo>
                    <a:pt x="302" y="274"/>
                    <a:pt x="302" y="281"/>
                    <a:pt x="298" y="286"/>
                  </a:cubicBezTo>
                  <a:cubicBezTo>
                    <a:pt x="296" y="288"/>
                    <a:pt x="292" y="290"/>
                    <a:pt x="289"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0" name="Freeform 12">
              <a:extLst>
                <a:ext uri="{FF2B5EF4-FFF2-40B4-BE49-F238E27FC236}">
                  <a16:creationId xmlns:a16="http://schemas.microsoft.com/office/drawing/2014/main" id="{EC8A732B-3BAF-4090-8A06-8CCEACBC6DF9}"/>
                </a:ext>
              </a:extLst>
            </p:cNvPr>
            <p:cNvSpPr>
              <a:spLocks/>
            </p:cNvSpPr>
            <p:nvPr userDrawn="1"/>
          </p:nvSpPr>
          <p:spPr bwMode="auto">
            <a:xfrm>
              <a:off x="12220576" y="5665788"/>
              <a:ext cx="1133475" cy="1084263"/>
            </a:xfrm>
            <a:custGeom>
              <a:avLst/>
              <a:gdLst>
                <a:gd name="T0" fmla="*/ 290 w 303"/>
                <a:gd name="T1" fmla="*/ 290 h 290"/>
                <a:gd name="T2" fmla="*/ 282 w 303"/>
                <a:gd name="T3" fmla="*/ 287 h 290"/>
                <a:gd name="T4" fmla="*/ 5 w 303"/>
                <a:gd name="T5" fmla="*/ 22 h 290"/>
                <a:gd name="T6" fmla="*/ 5 w 303"/>
                <a:gd name="T7" fmla="*/ 5 h 290"/>
                <a:gd name="T8" fmla="*/ 22 w 303"/>
                <a:gd name="T9" fmla="*/ 5 h 290"/>
                <a:gd name="T10" fmla="*/ 298 w 303"/>
                <a:gd name="T11" fmla="*/ 269 h 290"/>
                <a:gd name="T12" fmla="*/ 298 w 303"/>
                <a:gd name="T13" fmla="*/ 286 h 290"/>
                <a:gd name="T14" fmla="*/ 290 w 303"/>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90">
                  <a:moveTo>
                    <a:pt x="290" y="290"/>
                  </a:moveTo>
                  <a:cubicBezTo>
                    <a:pt x="287" y="290"/>
                    <a:pt x="284" y="289"/>
                    <a:pt x="282" y="287"/>
                  </a:cubicBezTo>
                  <a:cubicBezTo>
                    <a:pt x="5" y="22"/>
                    <a:pt x="5" y="22"/>
                    <a:pt x="5" y="22"/>
                  </a:cubicBezTo>
                  <a:cubicBezTo>
                    <a:pt x="1" y="17"/>
                    <a:pt x="0" y="10"/>
                    <a:pt x="5" y="5"/>
                  </a:cubicBezTo>
                  <a:cubicBezTo>
                    <a:pt x="9" y="0"/>
                    <a:pt x="17" y="0"/>
                    <a:pt x="22" y="5"/>
                  </a:cubicBezTo>
                  <a:cubicBezTo>
                    <a:pt x="298" y="269"/>
                    <a:pt x="298" y="269"/>
                    <a:pt x="298" y="269"/>
                  </a:cubicBezTo>
                  <a:cubicBezTo>
                    <a:pt x="303" y="274"/>
                    <a:pt x="303" y="282"/>
                    <a:pt x="298" y="286"/>
                  </a:cubicBezTo>
                  <a:cubicBezTo>
                    <a:pt x="296" y="289"/>
                    <a:pt x="293" y="290"/>
                    <a:pt x="290"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1" name="Freeform 13">
              <a:extLst>
                <a:ext uri="{FF2B5EF4-FFF2-40B4-BE49-F238E27FC236}">
                  <a16:creationId xmlns:a16="http://schemas.microsoft.com/office/drawing/2014/main" id="{60713F4F-9653-40D7-B39D-6A839FB17333}"/>
                </a:ext>
              </a:extLst>
            </p:cNvPr>
            <p:cNvSpPr>
              <a:spLocks noEditPoints="1"/>
            </p:cNvSpPr>
            <p:nvPr userDrawn="1"/>
          </p:nvSpPr>
          <p:spPr bwMode="auto">
            <a:xfrm>
              <a:off x="13119101" y="6656388"/>
              <a:ext cx="384175" cy="384175"/>
            </a:xfrm>
            <a:custGeom>
              <a:avLst/>
              <a:gdLst>
                <a:gd name="T0" fmla="*/ 51 w 103"/>
                <a:gd name="T1" fmla="*/ 35 h 103"/>
                <a:gd name="T2" fmla="*/ 35 w 103"/>
                <a:gd name="T3" fmla="*/ 51 h 103"/>
                <a:gd name="T4" fmla="*/ 51 w 103"/>
                <a:gd name="T5" fmla="*/ 67 h 103"/>
                <a:gd name="T6" fmla="*/ 67 w 103"/>
                <a:gd name="T7" fmla="*/ 51 h 103"/>
                <a:gd name="T8" fmla="*/ 51 w 103"/>
                <a:gd name="T9" fmla="*/ 35 h 103"/>
                <a:gd name="T10" fmla="*/ 51 w 103"/>
                <a:gd name="T11" fmla="*/ 103 h 103"/>
                <a:gd name="T12" fmla="*/ 0 w 103"/>
                <a:gd name="T13" fmla="*/ 51 h 103"/>
                <a:gd name="T14" fmla="*/ 51 w 103"/>
                <a:gd name="T15" fmla="*/ 0 h 103"/>
                <a:gd name="T16" fmla="*/ 103 w 103"/>
                <a:gd name="T17" fmla="*/ 51 h 103"/>
                <a:gd name="T18" fmla="*/ 51 w 103"/>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35"/>
                  </a:moveTo>
                  <a:cubicBezTo>
                    <a:pt x="42" y="35"/>
                    <a:pt x="35" y="43"/>
                    <a:pt x="35" y="51"/>
                  </a:cubicBezTo>
                  <a:cubicBezTo>
                    <a:pt x="35" y="60"/>
                    <a:pt x="42" y="67"/>
                    <a:pt x="51" y="67"/>
                  </a:cubicBezTo>
                  <a:cubicBezTo>
                    <a:pt x="60" y="67"/>
                    <a:pt x="67" y="60"/>
                    <a:pt x="67" y="51"/>
                  </a:cubicBezTo>
                  <a:cubicBezTo>
                    <a:pt x="67" y="43"/>
                    <a:pt x="60" y="35"/>
                    <a:pt x="51" y="35"/>
                  </a:cubicBezTo>
                  <a:moveTo>
                    <a:pt x="51" y="103"/>
                  </a:moveTo>
                  <a:cubicBezTo>
                    <a:pt x="23" y="103"/>
                    <a:pt x="0" y="80"/>
                    <a:pt x="0" y="51"/>
                  </a:cubicBezTo>
                  <a:cubicBezTo>
                    <a:pt x="0" y="23"/>
                    <a:pt x="23" y="0"/>
                    <a:pt x="51" y="0"/>
                  </a:cubicBezTo>
                  <a:cubicBezTo>
                    <a:pt x="80" y="0"/>
                    <a:pt x="103" y="23"/>
                    <a:pt x="103" y="51"/>
                  </a:cubicBezTo>
                  <a:cubicBezTo>
                    <a:pt x="103" y="80"/>
                    <a:pt x="80" y="103"/>
                    <a:pt x="51"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2" name="Freeform 14">
              <a:extLst>
                <a:ext uri="{FF2B5EF4-FFF2-40B4-BE49-F238E27FC236}">
                  <a16:creationId xmlns:a16="http://schemas.microsoft.com/office/drawing/2014/main" id="{AACCD0AE-33B5-4647-8E2F-74D4AC7E9302}"/>
                </a:ext>
              </a:extLst>
            </p:cNvPr>
            <p:cNvSpPr>
              <a:spLocks noEditPoints="1"/>
            </p:cNvSpPr>
            <p:nvPr userDrawn="1"/>
          </p:nvSpPr>
          <p:spPr bwMode="auto">
            <a:xfrm>
              <a:off x="11950701" y="7915275"/>
              <a:ext cx="385763" cy="388938"/>
            </a:xfrm>
            <a:custGeom>
              <a:avLst/>
              <a:gdLst>
                <a:gd name="T0" fmla="*/ 51 w 103"/>
                <a:gd name="T1" fmla="*/ 36 h 104"/>
                <a:gd name="T2" fmla="*/ 35 w 103"/>
                <a:gd name="T3" fmla="*/ 52 h 104"/>
                <a:gd name="T4" fmla="*/ 51 w 103"/>
                <a:gd name="T5" fmla="*/ 68 h 104"/>
                <a:gd name="T6" fmla="*/ 67 w 103"/>
                <a:gd name="T7" fmla="*/ 52 h 104"/>
                <a:gd name="T8" fmla="*/ 51 w 103"/>
                <a:gd name="T9" fmla="*/ 36 h 104"/>
                <a:gd name="T10" fmla="*/ 51 w 103"/>
                <a:gd name="T11" fmla="*/ 104 h 104"/>
                <a:gd name="T12" fmla="*/ 0 w 103"/>
                <a:gd name="T13" fmla="*/ 52 h 104"/>
                <a:gd name="T14" fmla="*/ 51 w 103"/>
                <a:gd name="T15" fmla="*/ 0 h 104"/>
                <a:gd name="T16" fmla="*/ 103 w 103"/>
                <a:gd name="T17" fmla="*/ 52 h 104"/>
                <a:gd name="T18" fmla="*/ 51 w 10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36"/>
                  </a:moveTo>
                  <a:cubicBezTo>
                    <a:pt x="43" y="36"/>
                    <a:pt x="35" y="43"/>
                    <a:pt x="35" y="52"/>
                  </a:cubicBezTo>
                  <a:cubicBezTo>
                    <a:pt x="35" y="61"/>
                    <a:pt x="43" y="68"/>
                    <a:pt x="51" y="68"/>
                  </a:cubicBezTo>
                  <a:cubicBezTo>
                    <a:pt x="60" y="68"/>
                    <a:pt x="67" y="61"/>
                    <a:pt x="67" y="52"/>
                  </a:cubicBezTo>
                  <a:cubicBezTo>
                    <a:pt x="67" y="43"/>
                    <a:pt x="60" y="36"/>
                    <a:pt x="51" y="36"/>
                  </a:cubicBezTo>
                  <a:moveTo>
                    <a:pt x="51" y="104"/>
                  </a:moveTo>
                  <a:cubicBezTo>
                    <a:pt x="23" y="104"/>
                    <a:pt x="0" y="80"/>
                    <a:pt x="0" y="52"/>
                  </a:cubicBezTo>
                  <a:cubicBezTo>
                    <a:pt x="0" y="24"/>
                    <a:pt x="23" y="0"/>
                    <a:pt x="51" y="0"/>
                  </a:cubicBezTo>
                  <a:cubicBezTo>
                    <a:pt x="80" y="0"/>
                    <a:pt x="103" y="24"/>
                    <a:pt x="103" y="52"/>
                  </a:cubicBezTo>
                  <a:cubicBezTo>
                    <a:pt x="103" y="80"/>
                    <a:pt x="80" y="104"/>
                    <a:pt x="51"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3" name="Freeform 15">
              <a:extLst>
                <a:ext uri="{FF2B5EF4-FFF2-40B4-BE49-F238E27FC236}">
                  <a16:creationId xmlns:a16="http://schemas.microsoft.com/office/drawing/2014/main" id="{DF566B14-B982-43C6-AB60-BA34CEFB3782}"/>
                </a:ext>
              </a:extLst>
            </p:cNvPr>
            <p:cNvSpPr>
              <a:spLocks/>
            </p:cNvSpPr>
            <p:nvPr userDrawn="1"/>
          </p:nvSpPr>
          <p:spPr bwMode="auto">
            <a:xfrm>
              <a:off x="11845926" y="5411788"/>
              <a:ext cx="523875" cy="522288"/>
            </a:xfrm>
            <a:custGeom>
              <a:avLst/>
              <a:gdLst>
                <a:gd name="T0" fmla="*/ 127 w 140"/>
                <a:gd name="T1" fmla="*/ 61 h 140"/>
                <a:gd name="T2" fmla="*/ 127 w 140"/>
                <a:gd name="T3" fmla="*/ 109 h 140"/>
                <a:gd name="T4" fmla="*/ 109 w 140"/>
                <a:gd name="T5" fmla="*/ 127 h 140"/>
                <a:gd name="T6" fmla="*/ 62 w 140"/>
                <a:gd name="T7" fmla="*/ 127 h 140"/>
                <a:gd name="T8" fmla="*/ 14 w 140"/>
                <a:gd name="T9" fmla="*/ 78 h 140"/>
                <a:gd name="T10" fmla="*/ 14 w 140"/>
                <a:gd name="T11" fmla="*/ 31 h 140"/>
                <a:gd name="T12" fmla="*/ 31 w 140"/>
                <a:gd name="T13" fmla="*/ 13 h 140"/>
                <a:gd name="T14" fmla="*/ 79 w 140"/>
                <a:gd name="T15" fmla="*/ 13 h 140"/>
                <a:gd name="T16" fmla="*/ 127 w 140"/>
                <a:gd name="T1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27" y="61"/>
                  </a:moveTo>
                  <a:cubicBezTo>
                    <a:pt x="140" y="75"/>
                    <a:pt x="140" y="96"/>
                    <a:pt x="127" y="109"/>
                  </a:cubicBezTo>
                  <a:cubicBezTo>
                    <a:pt x="109" y="127"/>
                    <a:pt x="109" y="127"/>
                    <a:pt x="109" y="127"/>
                  </a:cubicBezTo>
                  <a:cubicBezTo>
                    <a:pt x="96" y="140"/>
                    <a:pt x="75" y="140"/>
                    <a:pt x="62" y="127"/>
                  </a:cubicBezTo>
                  <a:cubicBezTo>
                    <a:pt x="14" y="78"/>
                    <a:pt x="14" y="78"/>
                    <a:pt x="14" y="78"/>
                  </a:cubicBezTo>
                  <a:cubicBezTo>
                    <a:pt x="0" y="65"/>
                    <a:pt x="0" y="44"/>
                    <a:pt x="14" y="31"/>
                  </a:cubicBezTo>
                  <a:cubicBezTo>
                    <a:pt x="31" y="13"/>
                    <a:pt x="31" y="13"/>
                    <a:pt x="31" y="13"/>
                  </a:cubicBezTo>
                  <a:cubicBezTo>
                    <a:pt x="44" y="0"/>
                    <a:pt x="66" y="0"/>
                    <a:pt x="79" y="13"/>
                  </a:cubicBezTo>
                  <a:lnTo>
                    <a:pt x="1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4" name="Freeform 16">
              <a:extLst>
                <a:ext uri="{FF2B5EF4-FFF2-40B4-BE49-F238E27FC236}">
                  <a16:creationId xmlns:a16="http://schemas.microsoft.com/office/drawing/2014/main" id="{46AB7AAB-88AB-4252-B983-19AFBFB30893}"/>
                </a:ext>
              </a:extLst>
            </p:cNvPr>
            <p:cNvSpPr>
              <a:spLocks/>
            </p:cNvSpPr>
            <p:nvPr userDrawn="1"/>
          </p:nvSpPr>
          <p:spPr bwMode="auto">
            <a:xfrm>
              <a:off x="11906251" y="5075238"/>
              <a:ext cx="254000" cy="254000"/>
            </a:xfrm>
            <a:custGeom>
              <a:avLst/>
              <a:gdLst>
                <a:gd name="T0" fmla="*/ 18 w 68"/>
                <a:gd name="T1" fmla="*/ 16 h 68"/>
                <a:gd name="T2" fmla="*/ 58 w 68"/>
                <a:gd name="T3" fmla="*/ 9 h 68"/>
                <a:gd name="T4" fmla="*/ 52 w 68"/>
                <a:gd name="T5" fmla="*/ 50 h 68"/>
                <a:gd name="T6" fmla="*/ 50 w 68"/>
                <a:gd name="T7" fmla="*/ 52 h 68"/>
                <a:gd name="T8" fmla="*/ 9 w 68"/>
                <a:gd name="T9" fmla="*/ 59 h 68"/>
                <a:gd name="T10" fmla="*/ 16 w 68"/>
                <a:gd name="T11" fmla="*/ 18 h 68"/>
                <a:gd name="T12" fmla="*/ 18 w 68"/>
                <a:gd name="T13" fmla="*/ 16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18" y="16"/>
                  </a:moveTo>
                  <a:cubicBezTo>
                    <a:pt x="31" y="3"/>
                    <a:pt x="49" y="0"/>
                    <a:pt x="58" y="9"/>
                  </a:cubicBezTo>
                  <a:cubicBezTo>
                    <a:pt x="68" y="19"/>
                    <a:pt x="65" y="37"/>
                    <a:pt x="52" y="50"/>
                  </a:cubicBezTo>
                  <a:cubicBezTo>
                    <a:pt x="50" y="52"/>
                    <a:pt x="50" y="52"/>
                    <a:pt x="50" y="52"/>
                  </a:cubicBezTo>
                  <a:cubicBezTo>
                    <a:pt x="36" y="65"/>
                    <a:pt x="18" y="68"/>
                    <a:pt x="9" y="59"/>
                  </a:cubicBezTo>
                  <a:cubicBezTo>
                    <a:pt x="0" y="50"/>
                    <a:pt x="3" y="31"/>
                    <a:pt x="16" y="18"/>
                  </a:cubicBezTo>
                  <a:lnTo>
                    <a:pt x="18" y="16"/>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5" name="Freeform 17">
              <a:extLst>
                <a:ext uri="{FF2B5EF4-FFF2-40B4-BE49-F238E27FC236}">
                  <a16:creationId xmlns:a16="http://schemas.microsoft.com/office/drawing/2014/main" id="{69DFBCAE-7C6C-4307-9391-4241244EB275}"/>
                </a:ext>
              </a:extLst>
            </p:cNvPr>
            <p:cNvSpPr>
              <a:spLocks/>
            </p:cNvSpPr>
            <p:nvPr userDrawn="1"/>
          </p:nvSpPr>
          <p:spPr bwMode="auto">
            <a:xfrm>
              <a:off x="10793413" y="4981575"/>
              <a:ext cx="1463675" cy="1465263"/>
            </a:xfrm>
            <a:custGeom>
              <a:avLst/>
              <a:gdLst>
                <a:gd name="T0" fmla="*/ 378 w 391"/>
                <a:gd name="T1" fmla="*/ 90 h 392"/>
                <a:gd name="T2" fmla="*/ 301 w 391"/>
                <a:gd name="T3" fmla="*/ 13 h 392"/>
                <a:gd name="T4" fmla="*/ 253 w 391"/>
                <a:gd name="T5" fmla="*/ 13 h 392"/>
                <a:gd name="T6" fmla="*/ 206 w 391"/>
                <a:gd name="T7" fmla="*/ 61 h 392"/>
                <a:gd name="T8" fmla="*/ 151 w 391"/>
                <a:gd name="T9" fmla="*/ 99 h 392"/>
                <a:gd name="T10" fmla="*/ 0 w 391"/>
                <a:gd name="T11" fmla="*/ 165 h 392"/>
                <a:gd name="T12" fmla="*/ 226 w 391"/>
                <a:gd name="T13" fmla="*/ 392 h 392"/>
                <a:gd name="T14" fmla="*/ 293 w 391"/>
                <a:gd name="T15" fmla="*/ 240 h 392"/>
                <a:gd name="T16" fmla="*/ 330 w 391"/>
                <a:gd name="T17" fmla="*/ 186 h 392"/>
                <a:gd name="T18" fmla="*/ 378 w 391"/>
                <a:gd name="T19" fmla="*/ 138 h 392"/>
                <a:gd name="T20" fmla="*/ 378 w 391"/>
                <a:gd name="T21" fmla="*/ 9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92">
                  <a:moveTo>
                    <a:pt x="378" y="90"/>
                  </a:moveTo>
                  <a:cubicBezTo>
                    <a:pt x="301" y="13"/>
                    <a:pt x="301" y="13"/>
                    <a:pt x="301" y="13"/>
                  </a:cubicBezTo>
                  <a:cubicBezTo>
                    <a:pt x="288" y="0"/>
                    <a:pt x="267" y="0"/>
                    <a:pt x="253" y="13"/>
                  </a:cubicBezTo>
                  <a:cubicBezTo>
                    <a:pt x="206" y="61"/>
                    <a:pt x="206" y="61"/>
                    <a:pt x="206" y="61"/>
                  </a:cubicBezTo>
                  <a:cubicBezTo>
                    <a:pt x="192" y="74"/>
                    <a:pt x="168" y="91"/>
                    <a:pt x="151" y="99"/>
                  </a:cubicBezTo>
                  <a:cubicBezTo>
                    <a:pt x="0" y="165"/>
                    <a:pt x="0" y="165"/>
                    <a:pt x="0" y="165"/>
                  </a:cubicBezTo>
                  <a:cubicBezTo>
                    <a:pt x="226" y="392"/>
                    <a:pt x="226" y="392"/>
                    <a:pt x="226" y="392"/>
                  </a:cubicBezTo>
                  <a:cubicBezTo>
                    <a:pt x="293" y="240"/>
                    <a:pt x="293" y="240"/>
                    <a:pt x="293" y="240"/>
                  </a:cubicBezTo>
                  <a:cubicBezTo>
                    <a:pt x="300" y="223"/>
                    <a:pt x="317" y="199"/>
                    <a:pt x="330" y="186"/>
                  </a:cubicBezTo>
                  <a:cubicBezTo>
                    <a:pt x="378" y="138"/>
                    <a:pt x="378" y="138"/>
                    <a:pt x="378" y="138"/>
                  </a:cubicBezTo>
                  <a:cubicBezTo>
                    <a:pt x="391" y="125"/>
                    <a:pt x="391" y="103"/>
                    <a:pt x="378" y="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8601076" y="2076450"/>
              <a:ext cx="7175500" cy="9659938"/>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grpSp>
      <p:sp>
        <p:nvSpPr>
          <p:cNvPr id="24" name="Text Placeholder 4">
            <a:extLst>
              <a:ext uri="{FF2B5EF4-FFF2-40B4-BE49-F238E27FC236}">
                <a16:creationId xmlns:a16="http://schemas.microsoft.com/office/drawing/2014/main" id="{0408CBF9-18B9-471E-A1CF-D0DEEB3851B1}"/>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28" name="Picture 27">
            <a:extLst>
              <a:ext uri="{FF2B5EF4-FFF2-40B4-BE49-F238E27FC236}">
                <a16:creationId xmlns:a16="http://schemas.microsoft.com/office/drawing/2014/main" id="{A18307F2-92F0-4A4D-B4A7-E20AA7FC9DA4}"/>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416077364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6181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297460-DE67-483D-96FB-EE25F84B1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0" name="Picture 9">
            <a:extLst>
              <a:ext uri="{FF2B5EF4-FFF2-40B4-BE49-F238E27FC236}">
                <a16:creationId xmlns:a16="http://schemas.microsoft.com/office/drawing/2014/main" id="{5520B4BB-8BB2-DB4F-BBBD-0A4A4A721341}"/>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0221747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60612-59C7-41B5-B05E-6A6E6570C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AF48D228-F37C-4E80-8E19-1B6D07078580}"/>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3" name="Picture 12">
            <a:extLst>
              <a:ext uri="{FF2B5EF4-FFF2-40B4-BE49-F238E27FC236}">
                <a16:creationId xmlns:a16="http://schemas.microsoft.com/office/drawing/2014/main" id="{5D21670E-CA9C-9A45-A49B-B15818448EBE}"/>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9252431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DD5A93D9-DF57-456A-B06E-8381F7257435}"/>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6" name="Picture 5">
            <a:extLst>
              <a:ext uri="{FF2B5EF4-FFF2-40B4-BE49-F238E27FC236}">
                <a16:creationId xmlns:a16="http://schemas.microsoft.com/office/drawing/2014/main" id="{56CC1DEF-13B3-4EA4-9725-9EEB29004308}"/>
              </a:ext>
            </a:extLst>
          </p:cNvPr>
          <p:cNvPicPr>
            <a:picLocks noChangeAspect="1"/>
          </p:cNvPicPr>
          <p:nvPr userDrawn="1"/>
        </p:nvPicPr>
        <p:blipFill>
          <a:blip r:embed="rId2"/>
          <a:srcRect/>
          <a:stretch/>
        </p:blipFill>
        <p:spPr>
          <a:xfrm>
            <a:off x="0" y="0"/>
            <a:ext cx="6096000" cy="6858000"/>
          </a:xfrm>
          <a:prstGeom prst="rect">
            <a:avLst/>
          </a:prstGeom>
        </p:spPr>
      </p:pic>
      <p:pic>
        <p:nvPicPr>
          <p:cNvPr id="13" name="Picture 12">
            <a:extLst>
              <a:ext uri="{FF2B5EF4-FFF2-40B4-BE49-F238E27FC236}">
                <a16:creationId xmlns:a16="http://schemas.microsoft.com/office/drawing/2014/main" id="{045FB1D4-6818-DB41-9CDA-BA102528E7FB}"/>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10" name="Freeform 18">
            <a:extLst>
              <a:ext uri="{FF2B5EF4-FFF2-40B4-BE49-F238E27FC236}">
                <a16:creationId xmlns:a16="http://schemas.microsoft.com/office/drawing/2014/main" id="{26F64AC2-2F46-4B45-9758-B6DCB955F9E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Tree>
    <p:extLst>
      <p:ext uri="{BB962C8B-B14F-4D97-AF65-F5344CB8AC3E}">
        <p14:creationId xmlns:p14="http://schemas.microsoft.com/office/powerpoint/2010/main" val="1626426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1466975" y="1323574"/>
            <a:ext cx="3162180" cy="415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10" name="Text Placeholder 4">
            <a:extLst>
              <a:ext uri="{FF2B5EF4-FFF2-40B4-BE49-F238E27FC236}">
                <a16:creationId xmlns:a16="http://schemas.microsoft.com/office/drawing/2014/main" id="{606CE715-E4CF-440D-B12B-4FCB003A1342}"/>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4" name="Picture 13">
            <a:extLst>
              <a:ext uri="{FF2B5EF4-FFF2-40B4-BE49-F238E27FC236}">
                <a16:creationId xmlns:a16="http://schemas.microsoft.com/office/drawing/2014/main" id="{148427DC-FB39-5548-AFFB-098A757099B7}"/>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35715742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1">
    <p:bg>
      <p:bgPr>
        <a:solidFill>
          <a:srgbClr val="F5F5F5"/>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844822A-2ED2-4CC9-AA3E-C1B1908DF4CC}"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AU" noProof="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9714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rgbClr val="161818"/>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44858701-3FAE-41B9-8409-B0B6B4B20DD8}"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lvl1pPr>
              <a:defRPr>
                <a:solidFill>
                  <a:schemeClr val="accent1"/>
                </a:solidFill>
              </a:defRPr>
            </a:lvl1pPr>
          </a:lstStyle>
          <a:p>
            <a:r>
              <a:rPr lang="en-AU" noProof="0" dirty="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9" name="Rectangle 8">
            <a:extLst>
              <a:ext uri="{FF2B5EF4-FFF2-40B4-BE49-F238E27FC236}">
                <a16:creationId xmlns:a16="http://schemas.microsoft.com/office/drawing/2014/main" id="{F9805777-452A-4C6C-A9CE-2B0DD65F98BF}"/>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320EA90A-3375-E443-B217-34267C6D577E}"/>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532643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pic>
        <p:nvPicPr>
          <p:cNvPr id="6" name="Picture 5">
            <a:extLst>
              <a:ext uri="{FF2B5EF4-FFF2-40B4-BE49-F238E27FC236}">
                <a16:creationId xmlns:a16="http://schemas.microsoft.com/office/drawing/2014/main" id="{DADFD7D5-179A-9B48-8C8B-B525E2D65A0F}"/>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5" name="Freeform 18">
            <a:extLst>
              <a:ext uri="{FF2B5EF4-FFF2-40B4-BE49-F238E27FC236}">
                <a16:creationId xmlns:a16="http://schemas.microsoft.com/office/drawing/2014/main" id="{0D55BB62-D980-BC46-9BB9-EB35712CDEE5}"/>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Tree>
    <p:extLst>
      <p:ext uri="{BB962C8B-B14F-4D97-AF65-F5344CB8AC3E}">
        <p14:creationId xmlns:p14="http://schemas.microsoft.com/office/powerpoint/2010/main" val="20665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1521003"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1B25FDA-DE11-4AF7-9783-09AAEC56A642}"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472766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793582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3044676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5" name="Picture 4">
            <a:extLst>
              <a:ext uri="{FF2B5EF4-FFF2-40B4-BE49-F238E27FC236}">
                <a16:creationId xmlns:a16="http://schemas.microsoft.com/office/drawing/2014/main" id="{C50020F0-DF68-D34C-84CB-B7EE760A86D0}"/>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1655336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951827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sp>
        <p:nvSpPr>
          <p:cNvPr id="5" name="Freeform 18">
            <a:extLst>
              <a:ext uri="{FF2B5EF4-FFF2-40B4-BE49-F238E27FC236}">
                <a16:creationId xmlns:a16="http://schemas.microsoft.com/office/drawing/2014/main" id="{4221DC36-C994-FE44-AACD-45744E8A22D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
        <p:nvSpPr>
          <p:cNvPr id="7" name="Rectangle 6">
            <a:extLst>
              <a:ext uri="{FF2B5EF4-FFF2-40B4-BE49-F238E27FC236}">
                <a16:creationId xmlns:a16="http://schemas.microsoft.com/office/drawing/2014/main" id="{32FC823E-E13E-9E41-A547-0F265303543A}"/>
              </a:ext>
            </a:extLst>
          </p:cNvPr>
          <p:cNvSpPr/>
          <p:nvPr userDrawn="1"/>
        </p:nvSpPr>
        <p:spPr>
          <a:xfrm>
            <a:off x="7688074"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10" name="TextBox 9">
            <a:extLst>
              <a:ext uri="{FF2B5EF4-FFF2-40B4-BE49-F238E27FC236}">
                <a16:creationId xmlns:a16="http://schemas.microsoft.com/office/drawing/2014/main" id="{DF800832-1CA3-C54F-8EAA-547C1F1B23B4}"/>
              </a:ext>
            </a:extLst>
          </p:cNvPr>
          <p:cNvSpPr txBox="1"/>
          <p:nvPr userDrawn="1"/>
        </p:nvSpPr>
        <p:spPr>
          <a:xfrm>
            <a:off x="6740077"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8" name="Picture 7">
            <a:extLst>
              <a:ext uri="{FF2B5EF4-FFF2-40B4-BE49-F238E27FC236}">
                <a16:creationId xmlns:a16="http://schemas.microsoft.com/office/drawing/2014/main" id="{E63C7740-BA1D-C74D-8464-D147DA0D1BD8}"/>
              </a:ext>
            </a:extLst>
          </p:cNvPr>
          <p:cNvPicPr>
            <a:picLocks noChangeAspect="1"/>
          </p:cNvPicPr>
          <p:nvPr userDrawn="1"/>
        </p:nvPicPr>
        <p:blipFill>
          <a:blip r:embed="rId3"/>
          <a:srcRect/>
          <a:stretch/>
        </p:blipFill>
        <p:spPr>
          <a:xfrm>
            <a:off x="11030400" y="205200"/>
            <a:ext cx="792000" cy="511500"/>
          </a:xfrm>
          <a:prstGeom prst="rect">
            <a:avLst/>
          </a:prstGeom>
        </p:spPr>
      </p:pic>
    </p:spTree>
    <p:extLst>
      <p:ext uri="{BB962C8B-B14F-4D97-AF65-F5344CB8AC3E}">
        <p14:creationId xmlns:p14="http://schemas.microsoft.com/office/powerpoint/2010/main" val="990678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sp>
        <p:nvSpPr>
          <p:cNvPr id="8" name="Rectangle 7">
            <a:extLst>
              <a:ext uri="{FF2B5EF4-FFF2-40B4-BE49-F238E27FC236}">
                <a16:creationId xmlns:a16="http://schemas.microsoft.com/office/drawing/2014/main" id="{7B4B2065-8431-C440-A2E1-ABF46E2E7041}"/>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9" name="TextBox 8">
            <a:extLst>
              <a:ext uri="{FF2B5EF4-FFF2-40B4-BE49-F238E27FC236}">
                <a16:creationId xmlns:a16="http://schemas.microsoft.com/office/drawing/2014/main" id="{0C640670-C78D-564C-BB95-4AF4B7B7FA95}"/>
              </a:ext>
            </a:extLst>
          </p:cNvPr>
          <p:cNvSpPr txBox="1"/>
          <p:nvPr userDrawn="1"/>
        </p:nvSpPr>
        <p:spPr>
          <a:xfrm>
            <a:off x="652016"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6" name="Picture 5">
            <a:extLst>
              <a:ext uri="{FF2B5EF4-FFF2-40B4-BE49-F238E27FC236}">
                <a16:creationId xmlns:a16="http://schemas.microsoft.com/office/drawing/2014/main" id="{1EB8C990-808B-E24A-832C-352C55CB83D7}"/>
              </a:ext>
            </a:extLst>
          </p:cNvPr>
          <p:cNvPicPr>
            <a:picLocks noChangeAspect="1"/>
          </p:cNvPicPr>
          <p:nvPr userDrawn="1"/>
        </p:nvPicPr>
        <p:blipFill>
          <a:blip r:embed="rId2"/>
          <a:srcRect/>
          <a:stretch/>
        </p:blipFill>
        <p:spPr>
          <a:xfrm>
            <a:off x="11030400" y="205200"/>
            <a:ext cx="792000" cy="511500"/>
          </a:xfrm>
          <a:prstGeom prst="rect">
            <a:avLst/>
          </a:prstGeom>
        </p:spPr>
      </p:pic>
    </p:spTree>
    <p:extLst>
      <p:ext uri="{BB962C8B-B14F-4D97-AF65-F5344CB8AC3E}">
        <p14:creationId xmlns:p14="http://schemas.microsoft.com/office/powerpoint/2010/main" val="2494790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5997"/>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99"/>
            </a:lvl1pPr>
            <a:lvl2pPr marL="457000" indent="0" algn="ctr">
              <a:buNone/>
              <a:defRPr sz="1999"/>
            </a:lvl2pPr>
            <a:lvl3pPr marL="914000" indent="0" algn="ctr">
              <a:buNone/>
              <a:defRPr sz="1799"/>
            </a:lvl3pPr>
            <a:lvl4pPr marL="1371000" indent="0" algn="ctr">
              <a:buNone/>
              <a:defRPr sz="1599"/>
            </a:lvl4pPr>
            <a:lvl5pPr marL="1828000" indent="0" algn="ctr">
              <a:buNone/>
              <a:defRPr sz="1599"/>
            </a:lvl5pPr>
            <a:lvl6pPr marL="2285000" indent="0" algn="ctr">
              <a:buNone/>
              <a:defRPr sz="1599"/>
            </a:lvl6pPr>
            <a:lvl7pPr marL="2742000" indent="0" algn="ctr">
              <a:buNone/>
              <a:defRPr sz="1599"/>
            </a:lvl7pPr>
            <a:lvl8pPr marL="3198999" indent="0" algn="ctr">
              <a:buNone/>
              <a:defRPr sz="1599"/>
            </a:lvl8pPr>
            <a:lvl9pPr marL="3655999" indent="0" algn="ctr">
              <a:buNone/>
              <a:defRPr sz="159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E7FFB2F-2495-3243-916D-B74B6B39CED4}"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C60132-90F0-EC46-9ED6-011B16F3C6CF}" type="slidenum">
              <a:rPr lang="en-US" smtClean="0"/>
              <a:t>‹#›</a:t>
            </a:fld>
            <a:endParaRPr lang="en-US" dirty="0"/>
          </a:p>
        </p:txBody>
      </p:sp>
    </p:spTree>
    <p:extLst>
      <p:ext uri="{BB962C8B-B14F-4D97-AF65-F5344CB8AC3E}">
        <p14:creationId xmlns:p14="http://schemas.microsoft.com/office/powerpoint/2010/main" val="279225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pPr/>
              <a:t>28/10/2021</a:t>
            </a:fld>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60" y="1676409"/>
            <a:ext cx="6828873"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9"/>
            <a:ext cx="3552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6095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endParaRPr lang="en-AU"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95520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hig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036321"/>
            <a:ext cx="12199295" cy="5828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39966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grey-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765300"/>
            <a:ext cx="12199295" cy="5099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endParaRPr lang="en-AU" noProof="0"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F886CC72-B436-894D-A582-B15855BA11CC}"/>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0" name="TextBox 9">
            <a:extLst>
              <a:ext uri="{FF2B5EF4-FFF2-40B4-BE49-F238E27FC236}">
                <a16:creationId xmlns:a16="http://schemas.microsoft.com/office/drawing/2014/main" id="{90F74474-7CAB-B74F-A4C8-08CFA15A29A8}"/>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spTree>
    <p:extLst>
      <p:ext uri="{BB962C8B-B14F-4D97-AF65-F5344CB8AC3E}">
        <p14:creationId xmlns:p14="http://schemas.microsoft.com/office/powerpoint/2010/main" val="21250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02A8422-0A02-4862-BD87-E40679D56DBA}"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3537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6315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Content Placeholder 2">
            <a:extLst>
              <a:ext uri="{FF2B5EF4-FFF2-40B4-BE49-F238E27FC236}">
                <a16:creationId xmlns:a16="http://schemas.microsoft.com/office/drawing/2014/main" id="{BF96E834-413C-4129-9AB4-2C4A3364BAE4}"/>
              </a:ext>
            </a:extLst>
          </p:cNvPr>
          <p:cNvSpPr>
            <a:spLocks noGrp="1"/>
          </p:cNvSpPr>
          <p:nvPr>
            <p:ph idx="15"/>
          </p:nvPr>
        </p:nvSpPr>
        <p:spPr>
          <a:xfrm>
            <a:off x="9093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36298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C429910-EC8E-4DA5-B227-8444CA02670A}"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7237255" y="1855046"/>
            <a:ext cx="4089236" cy="3712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8198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mp; Text Box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75BBBB-DD64-4A66-8B92-BE7071BE1B8B}"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2">
            <a:extLst>
              <a:ext uri="{FF2B5EF4-FFF2-40B4-BE49-F238E27FC236}">
                <a16:creationId xmlns:a16="http://schemas.microsoft.com/office/drawing/2014/main" id="{99E442A8-C66B-4250-A8C1-98F88A7C5770}"/>
              </a:ext>
            </a:extLst>
          </p:cNvPr>
          <p:cNvSpPr>
            <a:spLocks noGrp="1"/>
          </p:cNvSpPr>
          <p:nvPr>
            <p:ph type="body" idx="15" hasCustomPrompt="1"/>
          </p:nvPr>
        </p:nvSpPr>
        <p:spPr>
          <a:xfrm>
            <a:off x="7237255" y="1855046"/>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2" name="Text Placeholder 2">
            <a:extLst>
              <a:ext uri="{FF2B5EF4-FFF2-40B4-BE49-F238E27FC236}">
                <a16:creationId xmlns:a16="http://schemas.microsoft.com/office/drawing/2014/main" id="{4DB3D364-B73F-46BC-8078-DD6095E5BD8F}"/>
              </a:ext>
            </a:extLst>
          </p:cNvPr>
          <p:cNvSpPr>
            <a:spLocks noGrp="1"/>
          </p:cNvSpPr>
          <p:nvPr>
            <p:ph type="body" idx="37"/>
          </p:nvPr>
        </p:nvSpPr>
        <p:spPr>
          <a:xfrm>
            <a:off x="7237255" y="2170447"/>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4" name="Text Placeholder 2">
            <a:extLst>
              <a:ext uri="{FF2B5EF4-FFF2-40B4-BE49-F238E27FC236}">
                <a16:creationId xmlns:a16="http://schemas.microsoft.com/office/drawing/2014/main" id="{2EB9E29A-5917-4977-A633-BF2A57730177}"/>
              </a:ext>
            </a:extLst>
          </p:cNvPr>
          <p:cNvSpPr>
            <a:spLocks noGrp="1"/>
          </p:cNvSpPr>
          <p:nvPr>
            <p:ph type="body" idx="38" hasCustomPrompt="1"/>
          </p:nvPr>
        </p:nvSpPr>
        <p:spPr>
          <a:xfrm>
            <a:off x="7237255" y="3102821"/>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5" name="Text Placeholder 2">
            <a:extLst>
              <a:ext uri="{FF2B5EF4-FFF2-40B4-BE49-F238E27FC236}">
                <a16:creationId xmlns:a16="http://schemas.microsoft.com/office/drawing/2014/main" id="{7237C762-2DFA-47F8-B14A-4A53D04CB04E}"/>
              </a:ext>
            </a:extLst>
          </p:cNvPr>
          <p:cNvSpPr>
            <a:spLocks noGrp="1"/>
          </p:cNvSpPr>
          <p:nvPr>
            <p:ph type="body" idx="39"/>
          </p:nvPr>
        </p:nvSpPr>
        <p:spPr>
          <a:xfrm>
            <a:off x="7237255" y="3418222"/>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6" name="Text Placeholder 2">
            <a:extLst>
              <a:ext uri="{FF2B5EF4-FFF2-40B4-BE49-F238E27FC236}">
                <a16:creationId xmlns:a16="http://schemas.microsoft.com/office/drawing/2014/main" id="{487554EF-853F-4DDE-B674-163BDF773E84}"/>
              </a:ext>
            </a:extLst>
          </p:cNvPr>
          <p:cNvSpPr>
            <a:spLocks noGrp="1"/>
          </p:cNvSpPr>
          <p:nvPr>
            <p:ph type="body" idx="40" hasCustomPrompt="1"/>
          </p:nvPr>
        </p:nvSpPr>
        <p:spPr>
          <a:xfrm>
            <a:off x="7237255" y="4344930"/>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7" name="Text Placeholder 2">
            <a:extLst>
              <a:ext uri="{FF2B5EF4-FFF2-40B4-BE49-F238E27FC236}">
                <a16:creationId xmlns:a16="http://schemas.microsoft.com/office/drawing/2014/main" id="{A3020AD4-42BE-4C7C-9F29-B974E95E80EF}"/>
              </a:ext>
            </a:extLst>
          </p:cNvPr>
          <p:cNvSpPr>
            <a:spLocks noGrp="1"/>
          </p:cNvSpPr>
          <p:nvPr>
            <p:ph type="body" idx="41"/>
          </p:nvPr>
        </p:nvSpPr>
        <p:spPr>
          <a:xfrm>
            <a:off x="7237255" y="4660331"/>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8" name="Picture Placeholder 8">
            <a:extLst>
              <a:ext uri="{FF2B5EF4-FFF2-40B4-BE49-F238E27FC236}">
                <a16:creationId xmlns:a16="http://schemas.microsoft.com/office/drawing/2014/main" id="{825EE3D2-680B-4CC6-87FE-427C1ABC0525}"/>
              </a:ext>
            </a:extLst>
          </p:cNvPr>
          <p:cNvSpPr>
            <a:spLocks noGrp="1"/>
          </p:cNvSpPr>
          <p:nvPr>
            <p:ph type="pic" sz="quarter" idx="42" hasCustomPrompt="1"/>
          </p:nvPr>
        </p:nvSpPr>
        <p:spPr>
          <a:xfrm>
            <a:off x="6477548" y="1855046"/>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5" name="Picture Placeholder 8">
            <a:extLst>
              <a:ext uri="{FF2B5EF4-FFF2-40B4-BE49-F238E27FC236}">
                <a16:creationId xmlns:a16="http://schemas.microsoft.com/office/drawing/2014/main" id="{61713E0F-DB4E-45C8-A68A-EEABDCC7C708}"/>
              </a:ext>
            </a:extLst>
          </p:cNvPr>
          <p:cNvSpPr>
            <a:spLocks noGrp="1"/>
          </p:cNvSpPr>
          <p:nvPr>
            <p:ph type="pic" sz="quarter" idx="43" hasCustomPrompt="1"/>
          </p:nvPr>
        </p:nvSpPr>
        <p:spPr>
          <a:xfrm>
            <a:off x="6477548" y="3102821"/>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6" name="Picture Placeholder 8">
            <a:extLst>
              <a:ext uri="{FF2B5EF4-FFF2-40B4-BE49-F238E27FC236}">
                <a16:creationId xmlns:a16="http://schemas.microsoft.com/office/drawing/2014/main" id="{BE30AE3B-E355-4F23-A6A1-BD315B96E3EA}"/>
              </a:ext>
            </a:extLst>
          </p:cNvPr>
          <p:cNvSpPr>
            <a:spLocks noGrp="1"/>
          </p:cNvSpPr>
          <p:nvPr>
            <p:ph type="pic" sz="quarter" idx="44" hasCustomPrompt="1"/>
          </p:nvPr>
        </p:nvSpPr>
        <p:spPr>
          <a:xfrm>
            <a:off x="6477548" y="4344930"/>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Tree>
    <p:extLst>
      <p:ext uri="{BB962C8B-B14F-4D97-AF65-F5344CB8AC3E}">
        <p14:creationId xmlns:p14="http://schemas.microsoft.com/office/powerpoint/2010/main" val="58410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1526876"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D875FD5B-5FF9-4E9A-B4EF-CB23596CFF9A}"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4" name="Picture Placeholder 8">
            <a:extLst>
              <a:ext uri="{FF2B5EF4-FFF2-40B4-BE49-F238E27FC236}">
                <a16:creationId xmlns:a16="http://schemas.microsoft.com/office/drawing/2014/main" id="{9E5AA7F1-BA4D-49C9-BB7A-DFE1CDF3E9F1}"/>
              </a:ext>
            </a:extLst>
          </p:cNvPr>
          <p:cNvSpPr>
            <a:spLocks noGrp="1"/>
          </p:cNvSpPr>
          <p:nvPr>
            <p:ph type="pic" sz="quarter" idx="32" hasCustomPrompt="1"/>
          </p:nvPr>
        </p:nvSpPr>
        <p:spPr>
          <a:xfrm>
            <a:off x="4728000"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7" name="Picture Placeholder 8">
            <a:extLst>
              <a:ext uri="{FF2B5EF4-FFF2-40B4-BE49-F238E27FC236}">
                <a16:creationId xmlns:a16="http://schemas.microsoft.com/office/drawing/2014/main" id="{925FF6ED-2E4F-4553-8A25-F05B818050B0}"/>
              </a:ext>
            </a:extLst>
          </p:cNvPr>
          <p:cNvSpPr>
            <a:spLocks noGrp="1"/>
          </p:cNvSpPr>
          <p:nvPr>
            <p:ph type="pic" sz="quarter" idx="34" hasCustomPrompt="1"/>
          </p:nvPr>
        </p:nvSpPr>
        <p:spPr>
          <a:xfrm>
            <a:off x="7923001"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20" name="Text Placeholder 2">
            <a:extLst>
              <a:ext uri="{FF2B5EF4-FFF2-40B4-BE49-F238E27FC236}">
                <a16:creationId xmlns:a16="http://schemas.microsoft.com/office/drawing/2014/main" id="{A9BFBFBD-70A4-47F9-959F-47B95F0FB554}"/>
              </a:ext>
            </a:extLst>
          </p:cNvPr>
          <p:cNvSpPr>
            <a:spLocks noGrp="1"/>
          </p:cNvSpPr>
          <p:nvPr>
            <p:ph type="body" idx="15" hasCustomPrompt="1"/>
          </p:nvPr>
        </p:nvSpPr>
        <p:spPr>
          <a:xfrm>
            <a:off x="1712900"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1" name="Text Placeholder 2">
            <a:extLst>
              <a:ext uri="{FF2B5EF4-FFF2-40B4-BE49-F238E27FC236}">
                <a16:creationId xmlns:a16="http://schemas.microsoft.com/office/drawing/2014/main" id="{CD4CC27A-D741-4F4B-AD5D-5C4EF162BBBE}"/>
              </a:ext>
            </a:extLst>
          </p:cNvPr>
          <p:cNvSpPr>
            <a:spLocks noGrp="1"/>
          </p:cNvSpPr>
          <p:nvPr>
            <p:ph type="body" idx="37"/>
          </p:nvPr>
        </p:nvSpPr>
        <p:spPr>
          <a:xfrm>
            <a:off x="1712900"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2" name="Text Placeholder 2">
            <a:extLst>
              <a:ext uri="{FF2B5EF4-FFF2-40B4-BE49-F238E27FC236}">
                <a16:creationId xmlns:a16="http://schemas.microsoft.com/office/drawing/2014/main" id="{6DD71538-55EB-4B57-89CC-EE800CAFF823}"/>
              </a:ext>
            </a:extLst>
          </p:cNvPr>
          <p:cNvSpPr>
            <a:spLocks noGrp="1"/>
          </p:cNvSpPr>
          <p:nvPr>
            <p:ph type="body" idx="38" hasCustomPrompt="1"/>
          </p:nvPr>
        </p:nvSpPr>
        <p:spPr>
          <a:xfrm>
            <a:off x="4914024"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3" name="Text Placeholder 2">
            <a:extLst>
              <a:ext uri="{FF2B5EF4-FFF2-40B4-BE49-F238E27FC236}">
                <a16:creationId xmlns:a16="http://schemas.microsoft.com/office/drawing/2014/main" id="{92C274DC-F7ED-4B19-BC25-BD7D06CD0762}"/>
              </a:ext>
            </a:extLst>
          </p:cNvPr>
          <p:cNvSpPr>
            <a:spLocks noGrp="1"/>
          </p:cNvSpPr>
          <p:nvPr>
            <p:ph type="body" idx="39"/>
          </p:nvPr>
        </p:nvSpPr>
        <p:spPr>
          <a:xfrm>
            <a:off x="4914024"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4" name="Text Placeholder 2">
            <a:extLst>
              <a:ext uri="{FF2B5EF4-FFF2-40B4-BE49-F238E27FC236}">
                <a16:creationId xmlns:a16="http://schemas.microsoft.com/office/drawing/2014/main" id="{91C4954C-7F0B-4A2B-91C9-9B0AE22F994F}"/>
              </a:ext>
            </a:extLst>
          </p:cNvPr>
          <p:cNvSpPr>
            <a:spLocks noGrp="1"/>
          </p:cNvSpPr>
          <p:nvPr>
            <p:ph type="body" idx="40" hasCustomPrompt="1"/>
          </p:nvPr>
        </p:nvSpPr>
        <p:spPr>
          <a:xfrm>
            <a:off x="8109025"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5" name="Text Placeholder 2">
            <a:extLst>
              <a:ext uri="{FF2B5EF4-FFF2-40B4-BE49-F238E27FC236}">
                <a16:creationId xmlns:a16="http://schemas.microsoft.com/office/drawing/2014/main" id="{FC9F7672-C606-433A-B31B-E8C81E8CDE3A}"/>
              </a:ext>
            </a:extLst>
          </p:cNvPr>
          <p:cNvSpPr>
            <a:spLocks noGrp="1"/>
          </p:cNvSpPr>
          <p:nvPr>
            <p:ph type="body" idx="41"/>
          </p:nvPr>
        </p:nvSpPr>
        <p:spPr>
          <a:xfrm>
            <a:off x="8109025"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68159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E921377-CC3F-4A04-8154-536BF75F3012}"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dirty="0"/>
          </a:p>
        </p:txBody>
      </p:sp>
      <p:sp>
        <p:nvSpPr>
          <p:cNvPr id="23" name="Picture Placeholder 8">
            <a:extLst>
              <a:ext uri="{FF2B5EF4-FFF2-40B4-BE49-F238E27FC236}">
                <a16:creationId xmlns:a16="http://schemas.microsoft.com/office/drawing/2014/main" id="{016E4335-48CE-49B6-81CB-7C4F4C005396}"/>
              </a:ext>
            </a:extLst>
          </p:cNvPr>
          <p:cNvSpPr>
            <a:spLocks noGrp="1"/>
          </p:cNvSpPr>
          <p:nvPr>
            <p:ph type="pic" sz="quarter" idx="30" hasCustomPrompt="1"/>
          </p:nvPr>
        </p:nvSpPr>
        <p:spPr>
          <a:xfrm>
            <a:off x="2092538"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4" name="Picture Placeholder 8">
            <a:extLst>
              <a:ext uri="{FF2B5EF4-FFF2-40B4-BE49-F238E27FC236}">
                <a16:creationId xmlns:a16="http://schemas.microsoft.com/office/drawing/2014/main" id="{C4415AC5-885D-4A6F-972C-5D123733A7BF}"/>
              </a:ext>
            </a:extLst>
          </p:cNvPr>
          <p:cNvSpPr>
            <a:spLocks noGrp="1"/>
          </p:cNvSpPr>
          <p:nvPr>
            <p:ph type="pic" sz="quarter" idx="32" hasCustomPrompt="1"/>
          </p:nvPr>
        </p:nvSpPr>
        <p:spPr>
          <a:xfrm>
            <a:off x="5293662"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5" name="Picture Placeholder 8">
            <a:extLst>
              <a:ext uri="{FF2B5EF4-FFF2-40B4-BE49-F238E27FC236}">
                <a16:creationId xmlns:a16="http://schemas.microsoft.com/office/drawing/2014/main" id="{DF5C8943-1C3E-4386-98B9-FDFA251E0750}"/>
              </a:ext>
            </a:extLst>
          </p:cNvPr>
          <p:cNvSpPr>
            <a:spLocks noGrp="1"/>
          </p:cNvSpPr>
          <p:nvPr>
            <p:ph type="pic" sz="quarter" idx="34" hasCustomPrompt="1"/>
          </p:nvPr>
        </p:nvSpPr>
        <p:spPr>
          <a:xfrm>
            <a:off x="8488663"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6" name="Text Placeholder 2">
            <a:extLst>
              <a:ext uri="{FF2B5EF4-FFF2-40B4-BE49-F238E27FC236}">
                <a16:creationId xmlns:a16="http://schemas.microsoft.com/office/drawing/2014/main" id="{B7CDE7F4-084A-44DD-8D1D-8061092A957C}"/>
              </a:ext>
            </a:extLst>
          </p:cNvPr>
          <p:cNvSpPr>
            <a:spLocks noGrp="1"/>
          </p:cNvSpPr>
          <p:nvPr>
            <p:ph type="body" idx="15" hasCustomPrompt="1"/>
          </p:nvPr>
        </p:nvSpPr>
        <p:spPr>
          <a:xfrm>
            <a:off x="1712900"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7" name="Text Placeholder 2">
            <a:extLst>
              <a:ext uri="{FF2B5EF4-FFF2-40B4-BE49-F238E27FC236}">
                <a16:creationId xmlns:a16="http://schemas.microsoft.com/office/drawing/2014/main" id="{5CF6B0D6-8655-4571-9D47-6F4F2B4D5C39}"/>
              </a:ext>
            </a:extLst>
          </p:cNvPr>
          <p:cNvSpPr>
            <a:spLocks noGrp="1"/>
          </p:cNvSpPr>
          <p:nvPr>
            <p:ph type="body" idx="37"/>
          </p:nvPr>
        </p:nvSpPr>
        <p:spPr>
          <a:xfrm>
            <a:off x="1712900"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8" name="Text Placeholder 2">
            <a:extLst>
              <a:ext uri="{FF2B5EF4-FFF2-40B4-BE49-F238E27FC236}">
                <a16:creationId xmlns:a16="http://schemas.microsoft.com/office/drawing/2014/main" id="{226045A4-F481-4EAA-B226-01581092EC4C}"/>
              </a:ext>
            </a:extLst>
          </p:cNvPr>
          <p:cNvSpPr>
            <a:spLocks noGrp="1"/>
          </p:cNvSpPr>
          <p:nvPr>
            <p:ph type="body" idx="38" hasCustomPrompt="1"/>
          </p:nvPr>
        </p:nvSpPr>
        <p:spPr>
          <a:xfrm>
            <a:off x="4914024"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9" name="Text Placeholder 2">
            <a:extLst>
              <a:ext uri="{FF2B5EF4-FFF2-40B4-BE49-F238E27FC236}">
                <a16:creationId xmlns:a16="http://schemas.microsoft.com/office/drawing/2014/main" id="{4676AAB4-58D8-4218-BF2F-EA9C881CF8A7}"/>
              </a:ext>
            </a:extLst>
          </p:cNvPr>
          <p:cNvSpPr>
            <a:spLocks noGrp="1"/>
          </p:cNvSpPr>
          <p:nvPr>
            <p:ph type="body" idx="39"/>
          </p:nvPr>
        </p:nvSpPr>
        <p:spPr>
          <a:xfrm>
            <a:off x="4914024"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30" name="Text Placeholder 2">
            <a:extLst>
              <a:ext uri="{FF2B5EF4-FFF2-40B4-BE49-F238E27FC236}">
                <a16:creationId xmlns:a16="http://schemas.microsoft.com/office/drawing/2014/main" id="{804CBB58-B398-43CA-8326-64CFC908AD96}"/>
              </a:ext>
            </a:extLst>
          </p:cNvPr>
          <p:cNvSpPr>
            <a:spLocks noGrp="1"/>
          </p:cNvSpPr>
          <p:nvPr>
            <p:ph type="body" idx="40" hasCustomPrompt="1"/>
          </p:nvPr>
        </p:nvSpPr>
        <p:spPr>
          <a:xfrm>
            <a:off x="8109025"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31" name="Text Placeholder 2">
            <a:extLst>
              <a:ext uri="{FF2B5EF4-FFF2-40B4-BE49-F238E27FC236}">
                <a16:creationId xmlns:a16="http://schemas.microsoft.com/office/drawing/2014/main" id="{908901B4-BF83-4702-AF91-FAB50DA8B153}"/>
              </a:ext>
            </a:extLst>
          </p:cNvPr>
          <p:cNvSpPr>
            <a:spLocks noGrp="1"/>
          </p:cNvSpPr>
          <p:nvPr>
            <p:ph type="body" idx="41"/>
          </p:nvPr>
        </p:nvSpPr>
        <p:spPr>
          <a:xfrm>
            <a:off x="8109025"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40756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54D6FD8-43DE-4131-850E-424ED107B9F1}" type="datetime1">
              <a:rPr lang="en-AU" smtClean="0"/>
              <a:t>28/10/2021</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able Placeholder 9">
            <a:extLst>
              <a:ext uri="{FF2B5EF4-FFF2-40B4-BE49-F238E27FC236}">
                <a16:creationId xmlns:a16="http://schemas.microsoft.com/office/drawing/2014/main" id="{BE1EFC3B-05E2-4AA1-9F8B-C3151325DE6B}"/>
              </a:ext>
            </a:extLst>
          </p:cNvPr>
          <p:cNvSpPr>
            <a:spLocks noGrp="1"/>
          </p:cNvSpPr>
          <p:nvPr>
            <p:ph type="tbl" sz="quarter" idx="13"/>
          </p:nvPr>
        </p:nvSpPr>
        <p:spPr>
          <a:xfrm>
            <a:off x="1533001" y="1676404"/>
            <a:ext cx="9126000" cy="4500563"/>
          </a:xfrm>
        </p:spPr>
        <p:txBody>
          <a:bodyPr anchor="ctr" anchorCtr="0"/>
          <a:lstStyle>
            <a:lvl1pPr marL="0" indent="0" algn="ctr">
              <a:buNone/>
              <a:defRPr/>
            </a:lvl1pPr>
          </a:lstStyle>
          <a:p>
            <a:r>
              <a:rPr lang="en-US" dirty="0"/>
              <a:t>Click icon to add table</a:t>
            </a:r>
            <a:endParaRPr lang="en-AU" dirty="0"/>
          </a:p>
        </p:txBody>
      </p:sp>
    </p:spTree>
    <p:extLst>
      <p:ext uri="{BB962C8B-B14F-4D97-AF65-F5344CB8AC3E}">
        <p14:creationId xmlns:p14="http://schemas.microsoft.com/office/powerpoint/2010/main" val="119099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60212A-A6EE-4349-8A44-D272422D9284}"/>
              </a:ext>
            </a:extLst>
          </p:cNvPr>
          <p:cNvPicPr>
            <a:picLocks noChangeAspect="1"/>
          </p:cNvPicPr>
          <p:nvPr userDrawn="1"/>
        </p:nvPicPr>
        <p:blipFill>
          <a:blip r:embed="rId23"/>
          <a:srcRect/>
          <a:stretch/>
        </p:blipFill>
        <p:spPr>
          <a:xfrm>
            <a:off x="10487552" y="205200"/>
            <a:ext cx="1417349" cy="692194"/>
          </a:xfrm>
          <a:prstGeom prst="rect">
            <a:avLst/>
          </a:prstGeom>
        </p:spPr>
      </p:pic>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79F9EB7E-828C-4046-99D2-F8A8F582D2DF}" type="datetime1">
              <a:rPr lang="en-AU" smtClean="0"/>
              <a:t>28/10/2021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Tree>
    <p:extLst>
      <p:ext uri="{BB962C8B-B14F-4D97-AF65-F5344CB8AC3E}">
        <p14:creationId xmlns:p14="http://schemas.microsoft.com/office/powerpoint/2010/main" val="24315207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709" r:id="rId21"/>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158E4E69-34F3-4E55-AFEA-A4F10151A8EF}" type="datetime1">
              <a:rPr lang="en-AU" smtClean="0"/>
              <a:t>28/10/2021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A374F581-341A-354E-971A-74884F3D51B8}"/>
              </a:ext>
            </a:extLst>
          </p:cNvPr>
          <p:cNvPicPr>
            <a:picLocks noChangeAspect="1"/>
          </p:cNvPicPr>
          <p:nvPr userDrawn="1"/>
        </p:nvPicPr>
        <p:blipFill>
          <a:blip r:embed="rId7"/>
          <a:srcRect/>
          <a:stretch/>
        </p:blipFill>
        <p:spPr>
          <a:xfrm>
            <a:off x="10487552" y="205200"/>
            <a:ext cx="1417349" cy="692194"/>
          </a:xfrm>
          <a:prstGeom prst="rect">
            <a:avLst/>
          </a:prstGeom>
        </p:spPr>
      </p:pic>
    </p:spTree>
    <p:extLst>
      <p:ext uri="{BB962C8B-B14F-4D97-AF65-F5344CB8AC3E}">
        <p14:creationId xmlns:p14="http://schemas.microsoft.com/office/powerpoint/2010/main" val="17270151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8" r:id="rId4"/>
    <p:sldLayoutId id="2147483689" r:id="rId5"/>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E4E80A7-1EE2-4E8A-A8C8-15FC741958F0}" type="datetime1">
              <a:rPr lang="en-AU" smtClean="0"/>
              <a:t>28/10/2021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453C1757-88DB-A040-8B93-45CDA35D580A}"/>
              </a:ext>
            </a:extLst>
          </p:cNvPr>
          <p:cNvPicPr>
            <a:picLocks noChangeAspect="1"/>
          </p:cNvPicPr>
          <p:nvPr userDrawn="1"/>
        </p:nvPicPr>
        <p:blipFill>
          <a:blip r:embed="rId4"/>
          <a:srcRect/>
          <a:stretch/>
        </p:blipFill>
        <p:spPr>
          <a:xfrm>
            <a:off x="10487552" y="205200"/>
            <a:ext cx="1417349" cy="692194"/>
          </a:xfrm>
          <a:prstGeom prst="rect">
            <a:avLst/>
          </a:prstGeom>
        </p:spPr>
      </p:pic>
    </p:spTree>
    <p:extLst>
      <p:ext uri="{BB962C8B-B14F-4D97-AF65-F5344CB8AC3E}">
        <p14:creationId xmlns:p14="http://schemas.microsoft.com/office/powerpoint/2010/main" val="64731489"/>
      </p:ext>
    </p:extLst>
  </p:cSld>
  <p:clrMap bg1="lt1" tx1="dk1" bg2="lt2" tx2="dk2" accent1="accent1" accent2="accent2" accent3="accent3" accent4="accent4" accent5="accent5" accent6="accent6" hlink="hlink" folHlink="folHlink"/>
  <p:sldLayoutIdLst>
    <p:sldLayoutId id="2147483691" r:id="rId1"/>
    <p:sldLayoutId id="2147483693" r:id="rId2"/>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28/10/2021</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C51E19A0-6109-FC4B-B017-5BAB81C4313D}"/>
              </a:ext>
            </a:extLst>
          </p:cNvPr>
          <p:cNvPicPr>
            <a:picLocks noChangeAspect="1"/>
          </p:cNvPicPr>
          <p:nvPr userDrawn="1"/>
        </p:nvPicPr>
        <p:blipFill>
          <a:blip r:embed="rId5"/>
          <a:srcRect/>
          <a:stretch/>
        </p:blipFill>
        <p:spPr>
          <a:xfrm>
            <a:off x="10487552" y="205200"/>
            <a:ext cx="1417349" cy="692194"/>
          </a:xfrm>
          <a:prstGeom prst="rect">
            <a:avLst/>
          </a:prstGeom>
        </p:spPr>
      </p:pic>
    </p:spTree>
    <p:extLst>
      <p:ext uri="{BB962C8B-B14F-4D97-AF65-F5344CB8AC3E}">
        <p14:creationId xmlns:p14="http://schemas.microsoft.com/office/powerpoint/2010/main" val="1599349729"/>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707" r:id="rId3"/>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90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28/10/2021</a:t>
            </a:fld>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
        <p:nvSpPr>
          <p:cNvPr id="13" name="Rectangle 12">
            <a:extLst>
              <a:ext uri="{FF2B5EF4-FFF2-40B4-BE49-F238E27FC236}">
                <a16:creationId xmlns:a16="http://schemas.microsoft.com/office/drawing/2014/main" id="{1BE08DFC-9DB1-874D-A7A7-92DD2CBD18E7}"/>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4" name="TextBox 13">
            <a:extLst>
              <a:ext uri="{FF2B5EF4-FFF2-40B4-BE49-F238E27FC236}">
                <a16:creationId xmlns:a16="http://schemas.microsoft.com/office/drawing/2014/main" id="{0437B3A2-73F2-DC40-9DE5-800221EBC300}"/>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pic>
        <p:nvPicPr>
          <p:cNvPr id="10" name="Picture 9">
            <a:extLst>
              <a:ext uri="{FF2B5EF4-FFF2-40B4-BE49-F238E27FC236}">
                <a16:creationId xmlns:a16="http://schemas.microsoft.com/office/drawing/2014/main" id="{586F46CC-B6A3-264B-B4AC-87603A85F4B9}"/>
              </a:ext>
            </a:extLst>
          </p:cNvPr>
          <p:cNvPicPr>
            <a:picLocks noChangeAspect="1"/>
          </p:cNvPicPr>
          <p:nvPr userDrawn="1"/>
        </p:nvPicPr>
        <p:blipFill>
          <a:blip r:embed="rId9"/>
          <a:srcRect/>
          <a:stretch/>
        </p:blipFill>
        <p:spPr>
          <a:xfrm>
            <a:off x="11030400" y="205200"/>
            <a:ext cx="792000" cy="511500"/>
          </a:xfrm>
          <a:prstGeom prst="rect">
            <a:avLst/>
          </a:prstGeom>
        </p:spPr>
      </p:pic>
    </p:spTree>
    <p:extLst>
      <p:ext uri="{BB962C8B-B14F-4D97-AF65-F5344CB8AC3E}">
        <p14:creationId xmlns:p14="http://schemas.microsoft.com/office/powerpoint/2010/main" val="26903147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126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1pPr>
      <a:lvl2pPr marL="252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2pPr>
      <a:lvl3pPr marL="378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3pPr>
      <a:lvl4pPr marL="50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4pPr>
      <a:lvl5pPr marL="630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5pPr>
      <a:lvl6pPr marL="756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6pPr>
      <a:lvl7pPr marL="882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7pPr>
      <a:lvl8pPr marL="1006475" indent="-125413"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8pPr>
      <a:lvl9pPr marL="113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lc.com.au/adviser/investments/prices-and-performance/strategy-updates" TargetMode="External"/><Relationship Id="rId7" Type="http://schemas.openxmlformats.org/officeDocument/2006/relationships/hyperlink" Target="https://www.mlcam.com.au/institutional-clients/mlc-wholesale/about"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hyperlink" Target="https://www.mlc.com.au/fundprofile/flow/fundProfile?execution=e1s1" TargetMode="External"/><Relationship Id="rId5" Type="http://schemas.openxmlformats.org/officeDocument/2006/relationships/hyperlink" Target="https://www.mlc.com.au/content/dam/mlc/documents/ppt/investments/mlc_investments_quarterly_update.pptx" TargetMode="External"/><Relationship Id="rId4" Type="http://schemas.openxmlformats.org/officeDocument/2006/relationships/hyperlink" Target="https://www.mlcam.com.au/our-investment-managers/mlc/resources/adviser-onl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60B99-2CEC-42B4-AEDC-B5259906122D}"/>
              </a:ext>
            </a:extLst>
          </p:cNvPr>
          <p:cNvSpPr>
            <a:spLocks noGrp="1"/>
          </p:cNvSpPr>
          <p:nvPr>
            <p:ph type="ctrTitle"/>
          </p:nvPr>
        </p:nvSpPr>
        <p:spPr>
          <a:xfrm>
            <a:off x="5450288" y="2493045"/>
            <a:ext cx="4259769" cy="930665"/>
          </a:xfrm>
        </p:spPr>
        <p:txBody>
          <a:bodyPr/>
          <a:lstStyle/>
          <a:p>
            <a:r>
              <a:rPr lang="en-AU" sz="2300" dirty="0"/>
              <a:t>Addition of global listed infrastructure to MLC portfolios</a:t>
            </a:r>
          </a:p>
        </p:txBody>
      </p:sp>
      <p:sp>
        <p:nvSpPr>
          <p:cNvPr id="5" name="Subtitle 4">
            <a:extLst>
              <a:ext uri="{FF2B5EF4-FFF2-40B4-BE49-F238E27FC236}">
                <a16:creationId xmlns:a16="http://schemas.microsoft.com/office/drawing/2014/main" id="{52B21BF3-22C2-473F-8BF0-F0AED6D4718C}"/>
              </a:ext>
            </a:extLst>
          </p:cNvPr>
          <p:cNvSpPr>
            <a:spLocks noGrp="1"/>
          </p:cNvSpPr>
          <p:nvPr>
            <p:ph type="subTitle" idx="1"/>
          </p:nvPr>
        </p:nvSpPr>
        <p:spPr>
          <a:xfrm>
            <a:off x="5461204" y="3452950"/>
            <a:ext cx="4569125" cy="930665"/>
          </a:xfrm>
        </p:spPr>
        <p:txBody>
          <a:bodyPr/>
          <a:lstStyle/>
          <a:p>
            <a:r>
              <a:rPr lang="en-AU" sz="2400" dirty="0"/>
              <a:t>for financial advisers</a:t>
            </a:r>
          </a:p>
        </p:txBody>
      </p:sp>
      <p:sp>
        <p:nvSpPr>
          <p:cNvPr id="6" name="Text Placeholder 5">
            <a:extLst>
              <a:ext uri="{FF2B5EF4-FFF2-40B4-BE49-F238E27FC236}">
                <a16:creationId xmlns:a16="http://schemas.microsoft.com/office/drawing/2014/main" id="{5B7608D8-8C64-418B-937A-7923EEF38F86}"/>
              </a:ext>
            </a:extLst>
          </p:cNvPr>
          <p:cNvSpPr>
            <a:spLocks noGrp="1"/>
          </p:cNvSpPr>
          <p:nvPr>
            <p:ph type="body" idx="13"/>
          </p:nvPr>
        </p:nvSpPr>
        <p:spPr>
          <a:xfrm>
            <a:off x="5461204" y="5483505"/>
            <a:ext cx="1725281" cy="589503"/>
          </a:xfrm>
        </p:spPr>
        <p:txBody>
          <a:bodyPr/>
          <a:lstStyle/>
          <a:p>
            <a:r>
              <a:rPr lang="en-AU" dirty="0"/>
              <a:t>October 2021</a:t>
            </a:r>
          </a:p>
        </p:txBody>
      </p:sp>
      <p:sp>
        <p:nvSpPr>
          <p:cNvPr id="7" name="Text Placeholder 6">
            <a:extLst>
              <a:ext uri="{FF2B5EF4-FFF2-40B4-BE49-F238E27FC236}">
                <a16:creationId xmlns:a16="http://schemas.microsoft.com/office/drawing/2014/main" id="{EA477136-DD33-4DEB-97EF-0D44257E080F}"/>
              </a:ext>
            </a:extLst>
          </p:cNvPr>
          <p:cNvSpPr>
            <a:spLocks noGrp="1"/>
          </p:cNvSpPr>
          <p:nvPr>
            <p:ph type="body" idx="14"/>
          </p:nvPr>
        </p:nvSpPr>
        <p:spPr>
          <a:xfrm>
            <a:off x="7471151" y="5483505"/>
            <a:ext cx="2559172" cy="589503"/>
          </a:xfrm>
        </p:spPr>
        <p:txBody>
          <a:bodyPr/>
          <a:lstStyle/>
          <a:p>
            <a:r>
              <a:rPr lang="en-AU" dirty="0"/>
              <a:t>This material is not for circulation to retail investors</a:t>
            </a:r>
          </a:p>
        </p:txBody>
      </p:sp>
      <p:sp>
        <p:nvSpPr>
          <p:cNvPr id="10" name="Text Placeholder 9">
            <a:extLst>
              <a:ext uri="{FF2B5EF4-FFF2-40B4-BE49-F238E27FC236}">
                <a16:creationId xmlns:a16="http://schemas.microsoft.com/office/drawing/2014/main" id="{70A2FDC7-4329-48F9-810F-18786B05724B}"/>
              </a:ext>
            </a:extLst>
          </p:cNvPr>
          <p:cNvSpPr>
            <a:spLocks noGrp="1"/>
          </p:cNvSpPr>
          <p:nvPr>
            <p:ph type="body" sz="quarter" idx="3"/>
          </p:nvPr>
        </p:nvSpPr>
        <p:spPr>
          <a:xfrm>
            <a:off x="7294713" y="5486484"/>
            <a:ext cx="25400" cy="522000"/>
          </a:xfrm>
        </p:spPr>
        <p:txBody>
          <a:bodyPr/>
          <a:lstStyle/>
          <a:p>
            <a:r>
              <a:rPr lang="en-AU" dirty="0"/>
              <a:t> </a:t>
            </a:r>
          </a:p>
        </p:txBody>
      </p:sp>
    </p:spTree>
    <p:extLst>
      <p:ext uri="{BB962C8B-B14F-4D97-AF65-F5344CB8AC3E}">
        <p14:creationId xmlns:p14="http://schemas.microsoft.com/office/powerpoint/2010/main" val="167436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759001" y="499344"/>
            <a:ext cx="9720000" cy="516637"/>
          </a:xfrm>
        </p:spPr>
        <p:txBody>
          <a:bodyPr/>
          <a:lstStyle/>
          <a:p>
            <a:r>
              <a:rPr lang="en-US" sz="2400" dirty="0"/>
              <a:t>Important information</a:t>
            </a:r>
            <a:endParaRPr lang="en-AU" sz="2400" dirty="0"/>
          </a:p>
        </p:txBody>
      </p:sp>
      <p:sp>
        <p:nvSpPr>
          <p:cNvPr id="9" name="Content Placeholder 8">
            <a:extLst>
              <a:ext uri="{FF2B5EF4-FFF2-40B4-BE49-F238E27FC236}">
                <a16:creationId xmlns:a16="http://schemas.microsoft.com/office/drawing/2014/main" id="{22AFB3CD-94E1-4CDD-AB81-505FF19DB430}"/>
              </a:ext>
            </a:extLst>
          </p:cNvPr>
          <p:cNvSpPr>
            <a:spLocks noGrp="1"/>
          </p:cNvSpPr>
          <p:nvPr>
            <p:ph idx="1"/>
          </p:nvPr>
        </p:nvSpPr>
        <p:spPr>
          <a:xfrm>
            <a:off x="759001" y="921543"/>
            <a:ext cx="10734393" cy="4500563"/>
          </a:xfrm>
        </p:spPr>
        <p:txBody>
          <a:bodyPr/>
          <a:lstStyle/>
          <a:p>
            <a:pPr marL="0" lvl="1" indent="0" defTabSz="457119">
              <a:spcBef>
                <a:spcPts val="100"/>
              </a:spcBef>
              <a:spcAft>
                <a:spcPts val="100"/>
              </a:spcAft>
              <a:buNone/>
            </a:pPr>
            <a:r>
              <a:rPr lang="en-AU" sz="1000" dirty="0">
                <a:solidFill>
                  <a:srgbClr val="2C2A29"/>
                </a:solidFill>
              </a:rPr>
              <a:t>This information has been provided for the funds in the table below by Navigator Australia Limited (ABN 45 006 302 987 AFSL 236466) as Responsible Entity for the MLC Pre Select Funds, MLC Investments Limited (ABN 30 002 641 661 AFSL 230705) as Responsible Entity for the MLC Investment Trust, NULIS Nominees (Australia) Limited (ABN 80 008 515 633, AFSL 236465) as trustee of the MLC MasterKey Fundamentals Super and Pension and MLC MasterKey Business Super products which are a part of the MLC Super Fund (ABN 70 732 426 024), part of the IOOF group of companies (comprising IOOF Holdings Ltd ABN 49 100 103 722 and its related bodies corporate) (‘IOOF Group’). The capital value, </a:t>
            </a:r>
            <a:r>
              <a:rPr lang="en-AU" sz="1000" dirty="0"/>
              <a:t>payment of income, and performance of the Funds are not guaranteed.  An investment in the Funds is subject to investment risk, including possible delays in repayment of capital and loss of income and principal invested.  No member of the IOOF Group guarantees or otherwise accepts any liability in respect of any financial product referred to in this communication </a:t>
            </a:r>
          </a:p>
          <a:p>
            <a:pPr marL="0" lvl="1" indent="0" defTabSz="457119">
              <a:spcBef>
                <a:spcPts val="100"/>
              </a:spcBef>
              <a:spcAft>
                <a:spcPts val="100"/>
              </a:spcAft>
              <a:buNone/>
            </a:pPr>
            <a:r>
              <a:rPr lang="en-AU" sz="1000" b="1" dirty="0"/>
              <a:t>This presentation has been prepared for licensed financial advisers only. This document must not be distributed to “retail clients” (as defined in the Corporations Act 2001 (Cth)) or any other persons. This information is directed to and prepared for Australian residents only.</a:t>
            </a:r>
          </a:p>
          <a:p>
            <a:pPr marL="0" indent="0" defTabSz="457119">
              <a:spcBef>
                <a:spcPts val="100"/>
              </a:spcBef>
              <a:spcAft>
                <a:spcPts val="100"/>
              </a:spcAft>
              <a:buNone/>
            </a:pPr>
            <a:r>
              <a:rPr lang="en-AU" sz="1000" dirty="0"/>
              <a:t>Some information contained in this presentation may constitute general advice. It has been prepared without taking account of an investor’s objectives, financial situation or needs and because of that an investor should, before acting on the advice, consider the appropriateness of the advice having regard to their personal objectives, financial situation and needs. Investors should obtain a Product Disclosure Statement or other disclosure document relating to any financial product which is issued by MLC and consider it before making any decision about whether to acquire or continue to hold the product. A copy of the Product Disclosure Statement or other disclosure document is available upon request by phoning the MLC call centre on 132 652 or on our website at mlc.com.au. </a:t>
            </a:r>
          </a:p>
          <a:p>
            <a:pPr marL="0" indent="0" defTabSz="457119">
              <a:spcBef>
                <a:spcPts val="100"/>
              </a:spcBef>
              <a:spcAft>
                <a:spcPts val="100"/>
              </a:spcAft>
              <a:buNone/>
            </a:pPr>
            <a:r>
              <a:rPr lang="en-AU" sz="1000" dirty="0">
                <a:solidFill>
                  <a:srgbClr val="2C2A29"/>
                </a:solidFill>
              </a:rPr>
              <a:t>Past performance is not a reliable indicator of future performance. The value of an investment may rise or fall with the changes in the market. Please note that all performance reported is before management fees and taxes, unless otherwise stated.</a:t>
            </a:r>
          </a:p>
          <a:p>
            <a:pPr marL="0" indent="0" defTabSz="457119">
              <a:spcBef>
                <a:spcPts val="100"/>
              </a:spcBef>
              <a:spcAft>
                <a:spcPts val="100"/>
              </a:spcAft>
              <a:buNone/>
            </a:pPr>
            <a:r>
              <a:rPr lang="en-AU" sz="1000" dirty="0"/>
              <a:t>Any projection or other forward-looking statement (‘Projection’) in this document is provided for information purposes only. Whilst reasonably formed, no representation is made as to the accuracy of any such Projection or that it will be met. Actual events may vary materially.</a:t>
            </a:r>
          </a:p>
          <a:p>
            <a:pPr marL="0" indent="0" defTabSz="457119">
              <a:spcBef>
                <a:spcPts val="100"/>
              </a:spcBef>
              <a:spcAft>
                <a:spcPts val="100"/>
              </a:spcAft>
              <a:buNone/>
            </a:pPr>
            <a:r>
              <a:rPr lang="en-AU" sz="1000" dirty="0"/>
              <a:t>The information in this communication is indicative and prepared for information purposes only and does not purport to contain all matters relevant to any particular investment or financial instrument. Any opinions expressed in this communication constitute our judgement at the time of issue. We believe that the information contained in this communication is correct and that any estimates, opinions, conclusions or recommendations are reasonably held or made at the time of compilation. However, no warranty is made as to their accuracy or reliability. The information in this communication is subject to change without notice, and we shall not be under any duty to update or correct it. All statements as to future matters are not guaranteed to be accurate and any statements as to past performance do not represent future performance. We may rely on third parties to provide certain information. We are not responsible for its accuracy or liable for any loss arising from person relying on information provided by third parties. Subject to any terms implied by law and which cannot be excluded, we shall not be liable for any errors, omissions, defects or misrepresentations in this communication (including by reasons of negligence, negligent misstatement or otherwise) or for any loss or damage (whether direct or indirect) suffered by persons who use or rely on the communication.</a:t>
            </a:r>
          </a:p>
          <a:p>
            <a:pPr marL="0" indent="0" defTabSz="457119">
              <a:spcBef>
                <a:spcPts val="100"/>
              </a:spcBef>
              <a:spcAft>
                <a:spcPts val="100"/>
              </a:spcAft>
              <a:buNone/>
            </a:pPr>
            <a:r>
              <a:rPr lang="en-AU" sz="1000" dirty="0"/>
              <a:t>While MLC has taken all reasonable care in producing this communication, subsequent changes in circumstances may occur and impact on its accuracy. The investment managers are current as at the date this communication was prepared. Investment managers are regularly reviewed and may be appointed or removed at any time without prior notice to you.</a:t>
            </a:r>
          </a:p>
          <a:p>
            <a:pPr marL="0" indent="0" defTabSz="457119">
              <a:spcBef>
                <a:spcPts val="100"/>
              </a:spcBef>
              <a:spcAft>
                <a:spcPts val="100"/>
              </a:spcAft>
              <a:buNone/>
            </a:pPr>
            <a:r>
              <a:rPr lang="en-AU" sz="1000" dirty="0"/>
              <a:t>The following funds are affected by the addition of MLC’s Infrastructure strategy. These funds appear on MLC’s platforms and external platforms:</a:t>
            </a:r>
            <a:r>
              <a:rPr lang="en-US" sz="1000" dirty="0"/>
              <a:t>	</a:t>
            </a:r>
          </a:p>
          <a:p>
            <a:pPr marL="0" indent="0">
              <a:spcBef>
                <a:spcPts val="100"/>
              </a:spcBef>
              <a:spcAft>
                <a:spcPts val="100"/>
              </a:spcAft>
              <a:buNone/>
            </a:pPr>
            <a:r>
              <a:rPr lang="en-US" sz="1000" dirty="0"/>
              <a:t>MLC Horizon 2 Capital Stable Portfolio 		MLC Wholesale Horizon 2 Income Portfolio		MLC Pre Select Conservative Fund 	</a:t>
            </a:r>
          </a:p>
          <a:p>
            <a:pPr marL="0" indent="0">
              <a:spcBef>
                <a:spcPts val="100"/>
              </a:spcBef>
              <a:spcAft>
                <a:spcPts val="100"/>
              </a:spcAft>
              <a:buNone/>
            </a:pPr>
            <a:r>
              <a:rPr lang="en-US" sz="1000" dirty="0"/>
              <a:t>MLC Horizon 2 Income Portfolio			MLC Wholesale Horizon 3 Conservative Growth Portfolio	MLC Pre Select Balanced Fund</a:t>
            </a:r>
          </a:p>
          <a:p>
            <a:pPr marL="0" indent="0">
              <a:spcBef>
                <a:spcPts val="100"/>
              </a:spcBef>
              <a:spcAft>
                <a:spcPts val="100"/>
              </a:spcAft>
              <a:buNone/>
            </a:pPr>
            <a:r>
              <a:rPr lang="en-US" sz="1000" dirty="0"/>
              <a:t>MLC Horizon 3 Conservative Growth Portfolio		MLC Wholesale Horizon 4 Balanced Portfolio		MLC Pre Select Growth Fund 	</a:t>
            </a:r>
          </a:p>
          <a:p>
            <a:pPr marL="0" indent="0">
              <a:spcBef>
                <a:spcPts val="100"/>
              </a:spcBef>
              <a:spcAft>
                <a:spcPts val="100"/>
              </a:spcAft>
              <a:buNone/>
            </a:pPr>
            <a:r>
              <a:rPr lang="en-US" sz="1000" dirty="0"/>
              <a:t>MLC Horizon 4 Balanced Portfolio 		MLC Wholesale Horizon 5 Growth Portfolio		MLC Pre Select High Growth Fund</a:t>
            </a:r>
          </a:p>
          <a:p>
            <a:pPr marL="0" indent="0">
              <a:spcBef>
                <a:spcPts val="100"/>
              </a:spcBef>
              <a:spcAft>
                <a:spcPts val="100"/>
              </a:spcAft>
              <a:buNone/>
            </a:pPr>
            <a:r>
              <a:rPr lang="en-US" sz="1000" dirty="0"/>
              <a:t>MLC Horizon 5 Growth Portfolio			MLC Wholesale Horizon 6 Share Portfolio		MLC Inflation Plus Conservative Portfolio 	</a:t>
            </a:r>
          </a:p>
          <a:p>
            <a:pPr marL="0" indent="0">
              <a:spcBef>
                <a:spcPts val="100"/>
              </a:spcBef>
              <a:spcAft>
                <a:spcPts val="100"/>
              </a:spcAft>
              <a:buNone/>
            </a:pPr>
            <a:r>
              <a:rPr lang="en-US" sz="1000" dirty="0"/>
              <a:t>MLC Horizon 6 Share Portfolio			MLC Wholesale Horizon 7 Accelerated Growth Portfolio	</a:t>
            </a:r>
            <a:r>
              <a:rPr lang="en-AU" sz="1000" dirty="0"/>
              <a:t>MLC </a:t>
            </a:r>
            <a:r>
              <a:rPr lang="en-US" sz="1000" dirty="0"/>
              <a:t>Inflation Plus Moderate </a:t>
            </a:r>
            <a:r>
              <a:rPr lang="en-AU" sz="1000" dirty="0"/>
              <a:t>Portfolio </a:t>
            </a:r>
            <a:endParaRPr lang="en-US" sz="1000" dirty="0"/>
          </a:p>
          <a:p>
            <a:pPr marL="0" indent="0">
              <a:spcBef>
                <a:spcPts val="100"/>
              </a:spcBef>
              <a:spcAft>
                <a:spcPts val="100"/>
              </a:spcAft>
              <a:buNone/>
            </a:pPr>
            <a:r>
              <a:rPr lang="en-US" sz="1000" dirty="0"/>
              <a:t>MLC Horizon 7 Accelerated Growth Portfolio		MLC Wholesale Inflation Plus Conservative Portfolio	MLC Inflation Plus Assertive Portfolio </a:t>
            </a:r>
          </a:p>
          <a:p>
            <a:pPr marL="0" indent="0">
              <a:spcBef>
                <a:spcPts val="100"/>
              </a:spcBef>
              <a:spcAft>
                <a:spcPts val="100"/>
              </a:spcAft>
              <a:buNone/>
            </a:pPr>
            <a:r>
              <a:rPr lang="en-US" sz="1000" dirty="0"/>
              <a:t>				</a:t>
            </a:r>
            <a:r>
              <a:rPr lang="en-AU" sz="1000" dirty="0"/>
              <a:t>MLC Wholesale </a:t>
            </a:r>
            <a:r>
              <a:rPr lang="en-US" sz="1000" dirty="0"/>
              <a:t>Inflation Plus Moderate </a:t>
            </a:r>
            <a:r>
              <a:rPr lang="en-AU" sz="1000" dirty="0"/>
              <a:t>Portfolio 	</a:t>
            </a:r>
            <a:r>
              <a:rPr lang="en-US" sz="1000" dirty="0"/>
              <a:t>MLC Wholesale Inflation Plus Assertive Portfolio </a:t>
            </a:r>
          </a:p>
          <a:p>
            <a:pPr marL="0" indent="0">
              <a:spcBef>
                <a:spcPts val="100"/>
              </a:spcBef>
              <a:spcAft>
                <a:spcPts val="100"/>
              </a:spcAft>
              <a:buNone/>
            </a:pPr>
            <a:r>
              <a:rPr lang="en-US" sz="1000" dirty="0"/>
              <a:t>			</a:t>
            </a:r>
          </a:p>
          <a:p>
            <a:pPr marL="0" indent="0">
              <a:spcAft>
                <a:spcPct val="0"/>
              </a:spcAft>
              <a:buNone/>
            </a:pPr>
            <a:r>
              <a:rPr lang="en-US" sz="1000" dirty="0"/>
              <a:t>	</a:t>
            </a:r>
            <a:r>
              <a:rPr lang="en-AU" sz="1000" dirty="0"/>
              <a:t>	</a:t>
            </a:r>
            <a:r>
              <a:rPr lang="en-US" sz="1000" dirty="0"/>
              <a:t>	</a:t>
            </a:r>
          </a:p>
          <a:p>
            <a:pPr marL="0" indent="0">
              <a:spcAft>
                <a:spcPct val="0"/>
              </a:spcAft>
              <a:buNone/>
            </a:pPr>
            <a:r>
              <a:rPr lang="en-US" sz="1000" dirty="0"/>
              <a:t>							</a:t>
            </a:r>
          </a:p>
        </p:txBody>
      </p:sp>
    </p:spTree>
    <p:extLst>
      <p:ext uri="{BB962C8B-B14F-4D97-AF65-F5344CB8AC3E}">
        <p14:creationId xmlns:p14="http://schemas.microsoft.com/office/powerpoint/2010/main" val="316551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2B7333-6E47-4B05-ADD6-51B3BE40AD14}"/>
              </a:ext>
            </a:extLst>
          </p:cNvPr>
          <p:cNvSpPr/>
          <p:nvPr/>
        </p:nvSpPr>
        <p:spPr>
          <a:xfrm>
            <a:off x="6061562" y="1671332"/>
            <a:ext cx="5174356" cy="1701880"/>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26" name="TextBox 25">
            <a:extLst>
              <a:ext uri="{FF2B5EF4-FFF2-40B4-BE49-F238E27FC236}">
                <a16:creationId xmlns:a16="http://schemas.microsoft.com/office/drawing/2014/main" id="{7977703B-6F6F-4D5C-A8C1-4B4B938E2377}"/>
              </a:ext>
            </a:extLst>
          </p:cNvPr>
          <p:cNvSpPr txBox="1"/>
          <p:nvPr/>
        </p:nvSpPr>
        <p:spPr>
          <a:xfrm>
            <a:off x="6062226" y="1314558"/>
            <a:ext cx="5173692" cy="356774"/>
          </a:xfrm>
          <a:prstGeom prst="rect">
            <a:avLst/>
          </a:prstGeom>
          <a:solidFill>
            <a:schemeClr val="tx1">
              <a:lumMod val="75000"/>
              <a:lumOff val="25000"/>
            </a:schemeClr>
          </a:solidFill>
        </p:spPr>
        <p:txBody>
          <a:bodyPr wrap="square" rtlCol="0" anchor="ctr">
            <a:noAutofit/>
          </a:bodyPr>
          <a:lstStyle/>
          <a:p>
            <a:r>
              <a:rPr lang="en-AU" sz="1600" b="1" dirty="0">
                <a:solidFill>
                  <a:schemeClr val="bg1"/>
                </a:solidFill>
              </a:rPr>
              <a:t>Client benefits</a:t>
            </a:r>
          </a:p>
        </p:txBody>
      </p:sp>
      <p:sp>
        <p:nvSpPr>
          <p:cNvPr id="23" name="Rectangle 22">
            <a:extLst>
              <a:ext uri="{FF2B5EF4-FFF2-40B4-BE49-F238E27FC236}">
                <a16:creationId xmlns:a16="http://schemas.microsoft.com/office/drawing/2014/main" id="{3C57E184-2422-4A20-9C8F-D5A18E70DD3A}"/>
              </a:ext>
            </a:extLst>
          </p:cNvPr>
          <p:cNvSpPr/>
          <p:nvPr/>
        </p:nvSpPr>
        <p:spPr>
          <a:xfrm>
            <a:off x="753660" y="1671332"/>
            <a:ext cx="5199709" cy="4181993"/>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405000" rIns="108000" rtlCol="0" anchor="t"/>
          <a:lstStyle/>
          <a:p>
            <a:pPr defTabSz="685800">
              <a:spcBef>
                <a:spcPts val="450"/>
              </a:spcBef>
              <a:spcAft>
                <a:spcPts val="450"/>
              </a:spcAft>
              <a:buClr>
                <a:schemeClr val="accent2"/>
              </a:buClr>
              <a:defRPr/>
            </a:pPr>
            <a:endParaRPr lang="en-AU" sz="1050" dirty="0">
              <a:solidFill>
                <a:prstClr val="black"/>
              </a:solidFill>
              <a:latin typeface="Arial" panose="020B0604020202020204"/>
            </a:endParaRPr>
          </a:p>
        </p:txBody>
      </p:sp>
      <p:sp>
        <p:nvSpPr>
          <p:cNvPr id="4" name="Slide Number Placeholder 3"/>
          <p:cNvSpPr>
            <a:spLocks noGrp="1"/>
          </p:cNvSpPr>
          <p:nvPr>
            <p:ph type="sldNum" sz="quarter" idx="15"/>
          </p:nvPr>
        </p:nvSpPr>
        <p:spPr/>
        <p:txBody>
          <a:bodyPr/>
          <a:lstStyle/>
          <a:p>
            <a:fld id="{3EACEC80-2DA9-47D6-BF0A-26037FE2FE4F}" type="slidenum">
              <a:rPr lang="en-AU" smtClean="0"/>
              <a:pPr/>
              <a:t>3</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What’s changed?</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36219" y="6504326"/>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18" name="TextBox 17">
            <a:extLst>
              <a:ext uri="{FF2B5EF4-FFF2-40B4-BE49-F238E27FC236}">
                <a16:creationId xmlns:a16="http://schemas.microsoft.com/office/drawing/2014/main" id="{378F7303-B688-4245-B259-A9A8559FA674}"/>
              </a:ext>
            </a:extLst>
          </p:cNvPr>
          <p:cNvSpPr txBox="1"/>
          <p:nvPr/>
        </p:nvSpPr>
        <p:spPr>
          <a:xfrm>
            <a:off x="907372" y="1685670"/>
            <a:ext cx="4908831" cy="3616375"/>
          </a:xfrm>
          <a:prstGeom prst="rect">
            <a:avLst/>
          </a:prstGeom>
          <a:noFill/>
        </p:spPr>
        <p:txBody>
          <a:bodyPr wrap="square" rtlCol="0">
            <a:spAutoFit/>
          </a:bodyPr>
          <a:lstStyle/>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Added an allocation to a </a:t>
            </a:r>
            <a:r>
              <a:rPr lang="en-AU" sz="1400" dirty="0">
                <a:solidFill>
                  <a:schemeClr val="accent1"/>
                </a:solidFill>
              </a:rPr>
              <a:t>new global listed infrastructure </a:t>
            </a:r>
            <a:r>
              <a:rPr lang="en-AU" sz="1400" dirty="0"/>
              <a:t>strategy which provides </a:t>
            </a:r>
            <a:r>
              <a:rPr lang="en-AU" sz="1400" dirty="0">
                <a:solidFill>
                  <a:schemeClr val="accent4"/>
                </a:solidFill>
              </a:rPr>
              <a:t>market exposure (after deducting fees).</a:t>
            </a:r>
          </a:p>
          <a:p>
            <a:pPr marL="285750" indent="-285750">
              <a:spcBef>
                <a:spcPts val="300"/>
              </a:spcBef>
              <a:spcAft>
                <a:spcPts val="300"/>
              </a:spcAft>
              <a:buClr>
                <a:schemeClr val="accent1">
                  <a:lumMod val="75000"/>
                </a:schemeClr>
              </a:buClr>
              <a:buFont typeface="Arial" panose="020B0604020202020204" pitchFamily="34" charset="0"/>
              <a:buChar char="•"/>
            </a:pPr>
            <a:r>
              <a:rPr lang="en-AU" sz="1400" dirty="0"/>
              <a:t>The global listed infrastructure market index is economically and geographically diversified, represented by the FTSE Developed Core Infrastructure 50/50 Index ($A hedged). It comprises:</a:t>
            </a:r>
          </a:p>
          <a:p>
            <a:pPr marL="742950" lvl="1" indent="-285750">
              <a:spcBef>
                <a:spcPts val="300"/>
              </a:spcBef>
              <a:spcAft>
                <a:spcPts val="300"/>
              </a:spcAft>
              <a:buClr>
                <a:schemeClr val="accent1">
                  <a:lumMod val="75000"/>
                </a:schemeClr>
              </a:buClr>
              <a:buFont typeface="Courier New" panose="02070309020205020404" pitchFamily="49" charset="0"/>
              <a:buChar char="o"/>
            </a:pPr>
            <a:r>
              <a:rPr lang="en-AU" sz="1400" dirty="0"/>
              <a:t>companies that generate more than 65% of their revenue from core infrastructure activities</a:t>
            </a:r>
          </a:p>
          <a:p>
            <a:pPr marL="742950" lvl="1" indent="-285750">
              <a:spcBef>
                <a:spcPts val="300"/>
              </a:spcBef>
              <a:spcAft>
                <a:spcPts val="300"/>
              </a:spcAft>
              <a:buClr>
                <a:schemeClr val="accent1">
                  <a:lumMod val="75000"/>
                </a:schemeClr>
              </a:buClr>
              <a:buFont typeface="Courier New" panose="02070309020205020404" pitchFamily="49" charset="0"/>
              <a:buChar char="o"/>
            </a:pPr>
            <a:r>
              <a:rPr lang="en-AU" sz="1400" dirty="0"/>
              <a:t>50% Utilities, 30% Transport, and </a:t>
            </a:r>
            <a:br>
              <a:rPr lang="en-AU" sz="1400" dirty="0"/>
            </a:br>
            <a:r>
              <a:rPr lang="en-AU" sz="1400" dirty="0"/>
              <a:t>20% Other (including pipelines, </a:t>
            </a:r>
            <a:br>
              <a:rPr lang="en-AU" sz="1400" dirty="0"/>
            </a:br>
            <a:r>
              <a:rPr lang="en-AU" sz="1400" dirty="0"/>
              <a:t>satellites, and telecommunication </a:t>
            </a:r>
            <a:br>
              <a:rPr lang="en-AU" sz="1400" dirty="0"/>
            </a:br>
            <a:r>
              <a:rPr lang="en-AU" sz="1400" dirty="0"/>
              <a:t>towers).</a:t>
            </a:r>
          </a:p>
          <a:p>
            <a:pPr>
              <a:spcBef>
                <a:spcPts val="300"/>
              </a:spcBef>
              <a:spcAft>
                <a:spcPts val="300"/>
              </a:spcAft>
              <a:buClr>
                <a:schemeClr val="accent2"/>
              </a:buClr>
            </a:pPr>
            <a:endParaRPr lang="en-AU" sz="800" b="1" dirty="0">
              <a:solidFill>
                <a:schemeClr val="accent2">
                  <a:lumMod val="75000"/>
                </a:schemeClr>
              </a:solidFill>
            </a:endParaRPr>
          </a:p>
          <a:p>
            <a:pPr marL="742950" lvl="1" indent="-285750">
              <a:spcBef>
                <a:spcPts val="300"/>
              </a:spcBef>
              <a:buClr>
                <a:schemeClr val="accent1">
                  <a:lumMod val="75000"/>
                </a:schemeClr>
              </a:buClr>
              <a:buFont typeface="Courier New" panose="02070309020205020404" pitchFamily="49" charset="0"/>
              <a:buChar char="o"/>
            </a:pPr>
            <a:endParaRPr lang="en-AU" sz="1400" dirty="0"/>
          </a:p>
        </p:txBody>
      </p:sp>
      <p:sp>
        <p:nvSpPr>
          <p:cNvPr id="19" name="TextBox 18">
            <a:extLst>
              <a:ext uri="{FF2B5EF4-FFF2-40B4-BE49-F238E27FC236}">
                <a16:creationId xmlns:a16="http://schemas.microsoft.com/office/drawing/2014/main" id="{DDB9BF49-CE20-4D2D-AED5-1761AB4AB7E9}"/>
              </a:ext>
            </a:extLst>
          </p:cNvPr>
          <p:cNvSpPr txBox="1"/>
          <p:nvPr/>
        </p:nvSpPr>
        <p:spPr>
          <a:xfrm>
            <a:off x="753994" y="1318795"/>
            <a:ext cx="5199042" cy="356774"/>
          </a:xfrm>
          <a:prstGeom prst="rect">
            <a:avLst/>
          </a:prstGeom>
          <a:solidFill>
            <a:schemeClr val="accent1">
              <a:lumMod val="75000"/>
            </a:schemeClr>
          </a:solidFill>
        </p:spPr>
        <p:txBody>
          <a:bodyPr wrap="square" rtlCol="0" anchor="ctr">
            <a:noAutofit/>
          </a:bodyPr>
          <a:lstStyle/>
          <a:p>
            <a:r>
              <a:rPr lang="en-AU" sz="1600" b="1" dirty="0">
                <a:solidFill>
                  <a:schemeClr val="bg1"/>
                </a:solidFill>
              </a:rPr>
              <a:t>What’s changed?</a:t>
            </a:r>
          </a:p>
        </p:txBody>
      </p:sp>
      <p:sp>
        <p:nvSpPr>
          <p:cNvPr id="24" name="TextBox 23">
            <a:extLst>
              <a:ext uri="{FF2B5EF4-FFF2-40B4-BE49-F238E27FC236}">
                <a16:creationId xmlns:a16="http://schemas.microsoft.com/office/drawing/2014/main" id="{F0B25904-2847-4F4B-9763-FB0283D3ED25}"/>
              </a:ext>
            </a:extLst>
          </p:cNvPr>
          <p:cNvSpPr txBox="1"/>
          <p:nvPr/>
        </p:nvSpPr>
        <p:spPr>
          <a:xfrm>
            <a:off x="6213983" y="1494551"/>
            <a:ext cx="4911119" cy="1523494"/>
          </a:xfrm>
          <a:prstGeom prst="rect">
            <a:avLst/>
          </a:prstGeom>
          <a:noFill/>
        </p:spPr>
        <p:txBody>
          <a:bodyPr wrap="square" rtlCol="0">
            <a:spAutoFit/>
          </a:bodyPr>
          <a:lstStyle/>
          <a:p>
            <a:pPr>
              <a:spcBef>
                <a:spcPts val="300"/>
              </a:spcBef>
              <a:spcAft>
                <a:spcPts val="300"/>
              </a:spcAft>
              <a:buClr>
                <a:schemeClr val="accent2"/>
              </a:buClr>
            </a:pPr>
            <a:endParaRPr lang="en-AU" sz="800" b="1" dirty="0">
              <a:solidFill>
                <a:schemeClr val="accent2">
                  <a:lumMod val="75000"/>
                </a:schemeClr>
              </a:solidFill>
            </a:endParaRPr>
          </a:p>
          <a:p>
            <a:pPr>
              <a:spcBef>
                <a:spcPts val="300"/>
              </a:spcBef>
              <a:spcAft>
                <a:spcPts val="300"/>
              </a:spcAft>
              <a:buClr>
                <a:schemeClr val="accent2"/>
              </a:buClr>
            </a:pPr>
            <a:r>
              <a:rPr lang="en-AU" sz="1400" dirty="0"/>
              <a:t>We believe infrastructure provides the following client benefits:</a:t>
            </a:r>
          </a:p>
          <a:p>
            <a:pPr marL="285750" indent="-285750">
              <a:spcBef>
                <a:spcPts val="300"/>
              </a:spcBef>
              <a:spcAft>
                <a:spcPts val="300"/>
              </a:spcAft>
              <a:buClr>
                <a:schemeClr val="tx1">
                  <a:lumMod val="50000"/>
                  <a:lumOff val="50000"/>
                </a:schemeClr>
              </a:buClr>
              <a:buFont typeface="Arial" panose="020B0604020202020204" pitchFamily="34" charset="0"/>
              <a:buChar char="•"/>
            </a:pPr>
            <a:r>
              <a:rPr lang="en-AU" sz="1400" dirty="0">
                <a:solidFill>
                  <a:schemeClr val="tx1">
                    <a:lumMod val="65000"/>
                    <a:lumOff val="35000"/>
                  </a:schemeClr>
                </a:solidFill>
              </a:rPr>
              <a:t>diversification</a:t>
            </a:r>
            <a:r>
              <a:rPr lang="en-AU" sz="1400" dirty="0"/>
              <a:t>, because infrastructure returns are different from other asset classes, and</a:t>
            </a:r>
          </a:p>
          <a:p>
            <a:pPr marL="285750" indent="-285750">
              <a:spcBef>
                <a:spcPts val="300"/>
              </a:spcBef>
              <a:spcAft>
                <a:spcPts val="300"/>
              </a:spcAft>
              <a:buClr>
                <a:schemeClr val="tx1">
                  <a:lumMod val="50000"/>
                  <a:lumOff val="50000"/>
                </a:schemeClr>
              </a:buClr>
              <a:buFont typeface="Arial" panose="020B0604020202020204" pitchFamily="34" charset="0"/>
              <a:buChar char="•"/>
            </a:pPr>
            <a:r>
              <a:rPr lang="en-AU" sz="1400" dirty="0"/>
              <a:t>it helps </a:t>
            </a:r>
            <a:r>
              <a:rPr lang="en-AU" sz="1400" dirty="0">
                <a:solidFill>
                  <a:schemeClr val="tx1">
                    <a:lumMod val="65000"/>
                    <a:lumOff val="35000"/>
                  </a:schemeClr>
                </a:solidFill>
              </a:rPr>
              <a:t>insulate the portfolios from rising inflation</a:t>
            </a:r>
            <a:r>
              <a:rPr lang="en-AU" sz="1400" dirty="0"/>
              <a:t>.</a:t>
            </a:r>
          </a:p>
        </p:txBody>
      </p:sp>
      <p:sp>
        <p:nvSpPr>
          <p:cNvPr id="14" name="TextBox 13">
            <a:extLst>
              <a:ext uri="{FF2B5EF4-FFF2-40B4-BE49-F238E27FC236}">
                <a16:creationId xmlns:a16="http://schemas.microsoft.com/office/drawing/2014/main" id="{BEC95341-858D-4A9C-9859-19DDEF7F1D24}"/>
              </a:ext>
            </a:extLst>
          </p:cNvPr>
          <p:cNvSpPr txBox="1"/>
          <p:nvPr/>
        </p:nvSpPr>
        <p:spPr>
          <a:xfrm>
            <a:off x="6062225" y="3484788"/>
            <a:ext cx="5173693" cy="356774"/>
          </a:xfrm>
          <a:prstGeom prst="rect">
            <a:avLst/>
          </a:prstGeom>
          <a:solidFill>
            <a:schemeClr val="accent2">
              <a:lumMod val="75000"/>
            </a:schemeClr>
          </a:solidFill>
        </p:spPr>
        <p:txBody>
          <a:bodyPr wrap="square" rtlCol="0" anchor="ctr">
            <a:noAutofit/>
          </a:bodyPr>
          <a:lstStyle/>
          <a:p>
            <a:r>
              <a:rPr lang="en-AU" sz="1600" b="1" dirty="0">
                <a:solidFill>
                  <a:schemeClr val="bg1"/>
                </a:solidFill>
              </a:rPr>
              <a:t>Funds affected</a:t>
            </a:r>
          </a:p>
        </p:txBody>
      </p:sp>
      <p:sp>
        <p:nvSpPr>
          <p:cNvPr id="15" name="Rectangle 14">
            <a:extLst>
              <a:ext uri="{FF2B5EF4-FFF2-40B4-BE49-F238E27FC236}">
                <a16:creationId xmlns:a16="http://schemas.microsoft.com/office/drawing/2014/main" id="{A56C567E-622B-4BF9-8994-715997B240D9}"/>
              </a:ext>
            </a:extLst>
          </p:cNvPr>
          <p:cNvSpPr/>
          <p:nvPr/>
        </p:nvSpPr>
        <p:spPr>
          <a:xfrm>
            <a:off x="6061562" y="3851545"/>
            <a:ext cx="5174356" cy="2001780"/>
          </a:xfrm>
          <a:prstGeom prst="rect">
            <a:avLst/>
          </a:prstGeom>
          <a:solidFill>
            <a:srgbClr val="F0E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62000" tIns="108000" rIns="108000" rtlCol="0" anchor="t"/>
          <a:lstStyle/>
          <a:p>
            <a:pPr marL="285750" indent="-285750">
              <a:spcBef>
                <a:spcPts val="300"/>
              </a:spcBef>
              <a:buClr>
                <a:schemeClr val="accent2"/>
              </a:buClr>
              <a:buFont typeface="Arial" panose="020B0604020202020204" pitchFamily="34" charset="0"/>
              <a:buChar char="•"/>
            </a:pPr>
            <a:r>
              <a:rPr lang="en-AU" sz="1400" dirty="0">
                <a:solidFill>
                  <a:schemeClr val="tx1"/>
                </a:solidFill>
              </a:rPr>
              <a:t>Funds affected are: </a:t>
            </a:r>
          </a:p>
          <a:p>
            <a:pPr marL="742950" lvl="1" indent="-285750">
              <a:spcBef>
                <a:spcPts val="300"/>
              </a:spcBef>
              <a:buClr>
                <a:schemeClr val="accent2"/>
              </a:buClr>
              <a:buFont typeface="Courier New" panose="02070309020205020404" pitchFamily="49" charset="0"/>
              <a:buChar char="o"/>
            </a:pPr>
            <a:r>
              <a:rPr lang="en-AU" sz="1400" dirty="0">
                <a:solidFill>
                  <a:schemeClr val="tx1"/>
                </a:solidFill>
              </a:rPr>
              <a:t>MLC Horizon 2 to 7 portfolios</a:t>
            </a:r>
          </a:p>
          <a:p>
            <a:pPr marL="742950" lvl="1" indent="-285750">
              <a:spcBef>
                <a:spcPts val="300"/>
              </a:spcBef>
              <a:buClr>
                <a:schemeClr val="accent2"/>
              </a:buClr>
              <a:buFont typeface="Courier New" panose="02070309020205020404" pitchFamily="49" charset="0"/>
              <a:buChar char="o"/>
            </a:pPr>
            <a:r>
              <a:rPr lang="en-AU" sz="1400" dirty="0">
                <a:solidFill>
                  <a:schemeClr val="tx1"/>
                </a:solidFill>
              </a:rPr>
              <a:t>MLC Inflation Plus portfolios, and</a:t>
            </a:r>
          </a:p>
          <a:p>
            <a:pPr marL="742950" lvl="1" indent="-285750">
              <a:spcBef>
                <a:spcPts val="300"/>
              </a:spcBef>
              <a:buClr>
                <a:schemeClr val="accent2"/>
              </a:buClr>
              <a:buFont typeface="Courier New" panose="02070309020205020404" pitchFamily="49" charset="0"/>
              <a:buChar char="o"/>
            </a:pPr>
            <a:r>
              <a:rPr lang="en-AU" sz="1400" dirty="0">
                <a:solidFill>
                  <a:schemeClr val="tx1"/>
                </a:solidFill>
              </a:rPr>
              <a:t>MLC Pre Select funds.</a:t>
            </a:r>
          </a:p>
          <a:p>
            <a:pPr marL="285750" indent="-285750">
              <a:spcBef>
                <a:spcPts val="300"/>
              </a:spcBef>
              <a:buClr>
                <a:schemeClr val="accent2"/>
              </a:buClr>
              <a:buFont typeface="Arial" panose="020B0604020202020204" pitchFamily="34" charset="0"/>
              <a:buChar char="•"/>
            </a:pPr>
            <a:r>
              <a:rPr lang="en-AU" sz="1400" dirty="0">
                <a:solidFill>
                  <a:schemeClr val="tx1"/>
                </a:solidFill>
              </a:rPr>
              <a:t>The funds have fixed fees which aren’t changing as a result of these changes. Negligible impact on indirect costs.</a:t>
            </a:r>
          </a:p>
        </p:txBody>
      </p:sp>
      <p:sp>
        <p:nvSpPr>
          <p:cNvPr id="16" name="Footer Placeholder 1">
            <a:extLst>
              <a:ext uri="{FF2B5EF4-FFF2-40B4-BE49-F238E27FC236}">
                <a16:creationId xmlns:a16="http://schemas.microsoft.com/office/drawing/2014/main" id="{8DBB08CA-C89C-480B-A7A1-54C23D920332}"/>
              </a:ext>
            </a:extLst>
          </p:cNvPr>
          <p:cNvSpPr txBox="1">
            <a:spLocks/>
          </p:cNvSpPr>
          <p:nvPr/>
        </p:nvSpPr>
        <p:spPr>
          <a:xfrm>
            <a:off x="383974"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Addition of global listed infrastructure to MLC portfolios</a:t>
            </a:r>
            <a:r>
              <a:rPr lang="en-AU" sz="800" dirty="0">
                <a:solidFill>
                  <a:prstClr val="black"/>
                </a:solidFill>
                <a:latin typeface="Arial" panose="020B0604020202020204"/>
              </a:rPr>
              <a:t>, for financial advisers</a:t>
            </a:r>
          </a:p>
        </p:txBody>
      </p:sp>
      <p:pic>
        <p:nvPicPr>
          <p:cNvPr id="20" name="Picture 19">
            <a:extLst>
              <a:ext uri="{FF2B5EF4-FFF2-40B4-BE49-F238E27FC236}">
                <a16:creationId xmlns:a16="http://schemas.microsoft.com/office/drawing/2014/main" id="{25B1F773-0399-4D22-A216-392A7BF83E1C}"/>
              </a:ext>
            </a:extLst>
          </p:cNvPr>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0"/>
                    </a14:imgEffect>
                  </a14:imgLayer>
                </a14:imgProps>
              </a:ext>
            </a:extLst>
          </a:blip>
          <a:stretch>
            <a:fillRect/>
          </a:stretch>
        </p:blipFill>
        <p:spPr>
          <a:xfrm>
            <a:off x="4824504" y="4756115"/>
            <a:ext cx="885163" cy="835895"/>
          </a:xfrm>
          <a:prstGeom prst="rect">
            <a:avLst/>
          </a:prstGeom>
        </p:spPr>
      </p:pic>
    </p:spTree>
    <p:extLst>
      <p:ext uri="{BB962C8B-B14F-4D97-AF65-F5344CB8AC3E}">
        <p14:creationId xmlns:p14="http://schemas.microsoft.com/office/powerpoint/2010/main" val="80813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111CFD9-5D11-403D-B0F8-786C1E11A82A}"/>
              </a:ext>
            </a:extLst>
          </p:cNvPr>
          <p:cNvSpPr/>
          <p:nvPr/>
        </p:nvSpPr>
        <p:spPr>
          <a:xfrm>
            <a:off x="0" y="1472659"/>
            <a:ext cx="12182514"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3F583BF2-8BFA-476D-B5CF-99EF0CCA32C7}"/>
              </a:ext>
            </a:extLst>
          </p:cNvPr>
          <p:cNvSpPr/>
          <p:nvPr/>
        </p:nvSpPr>
        <p:spPr>
          <a:xfrm>
            <a:off x="5689233" y="1713360"/>
            <a:ext cx="6274167" cy="3847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59E6C451-5B23-4EB8-8A58-50C4F026CF7E}"/>
              </a:ext>
            </a:extLst>
          </p:cNvPr>
          <p:cNvPicPr>
            <a:picLocks noChangeAspect="1"/>
          </p:cNvPicPr>
          <p:nvPr/>
        </p:nvPicPr>
        <p:blipFill rotWithShape="1">
          <a:blip r:embed="rId3"/>
          <a:srcRect l="7536" t="9243" r="1719" b="7630"/>
          <a:stretch/>
        </p:blipFill>
        <p:spPr>
          <a:xfrm>
            <a:off x="6111879" y="2194195"/>
            <a:ext cx="5851521" cy="2869364"/>
          </a:xfrm>
          <a:prstGeom prst="rect">
            <a:avLst/>
          </a:prstGeom>
        </p:spPr>
      </p:pic>
      <p:sp>
        <p:nvSpPr>
          <p:cNvPr id="8" name="Rectangle 7">
            <a:extLst>
              <a:ext uri="{FF2B5EF4-FFF2-40B4-BE49-F238E27FC236}">
                <a16:creationId xmlns:a16="http://schemas.microsoft.com/office/drawing/2014/main" id="{D29C83C3-0342-4941-A676-335CCAD1EA1B}"/>
              </a:ext>
            </a:extLst>
          </p:cNvPr>
          <p:cNvSpPr/>
          <p:nvPr/>
        </p:nvSpPr>
        <p:spPr>
          <a:xfrm>
            <a:off x="6111879" y="2235270"/>
            <a:ext cx="2966665" cy="1406208"/>
          </a:xfrm>
          <a:prstGeom prst="rect">
            <a:avLst/>
          </a:prstGeom>
          <a:solidFill>
            <a:schemeClr val="accent1">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5"/>
          </p:nvPr>
        </p:nvSpPr>
        <p:spPr>
          <a:xfrm>
            <a:off x="11575049" y="6408686"/>
            <a:ext cx="257175" cy="191279"/>
          </a:xfrm>
        </p:spPr>
        <p:txBody>
          <a:bodyPr/>
          <a:lstStyle/>
          <a:p>
            <a:fld id="{3EACEC80-2DA9-47D6-BF0A-26037FE2FE4F}" type="slidenum">
              <a:rPr lang="en-AU" smtClean="0"/>
              <a:pPr/>
              <a:t>4</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730807" y="54274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Why invest in infrastructure?</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575049" y="6408686"/>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21" name="TextBox 20">
            <a:extLst>
              <a:ext uri="{FF2B5EF4-FFF2-40B4-BE49-F238E27FC236}">
                <a16:creationId xmlns:a16="http://schemas.microsoft.com/office/drawing/2014/main" id="{A9558379-23E7-456F-A582-4011E48C91B4}"/>
              </a:ext>
            </a:extLst>
          </p:cNvPr>
          <p:cNvSpPr txBox="1"/>
          <p:nvPr/>
        </p:nvSpPr>
        <p:spPr>
          <a:xfrm>
            <a:off x="147861" y="1602983"/>
            <a:ext cx="5386048" cy="5255285"/>
          </a:xfrm>
          <a:prstGeom prst="rect">
            <a:avLst/>
          </a:prstGeom>
          <a:noFill/>
        </p:spPr>
        <p:txBody>
          <a:bodyPr wrap="square" rtlCol="0">
            <a:spAutoFit/>
          </a:bodyPr>
          <a:lstStyle/>
          <a:p>
            <a:pPr marL="285750" indent="-285750">
              <a:spcBef>
                <a:spcPts val="300"/>
              </a:spcBef>
              <a:spcAft>
                <a:spcPts val="300"/>
              </a:spcAft>
              <a:buClr>
                <a:schemeClr val="accent1"/>
              </a:buClr>
              <a:buFont typeface="Arial" panose="020B0604020202020204" pitchFamily="34" charset="0"/>
              <a:buChar char="•"/>
            </a:pPr>
            <a:r>
              <a:rPr lang="en-AU" sz="1200" dirty="0"/>
              <a:t>In an environment of low interest rates, fixed income is unable to fulfil its traditionally defensive role in a portfolio. It provides little to no income with high valuations and inflation risks.</a:t>
            </a:r>
          </a:p>
          <a:p>
            <a:pPr marL="285750" indent="-285750">
              <a:spcBef>
                <a:spcPts val="300"/>
              </a:spcBef>
              <a:buClr>
                <a:schemeClr val="accent1"/>
              </a:buClr>
              <a:buFont typeface="Arial" panose="020B0604020202020204" pitchFamily="34" charset="0"/>
              <a:buChar char="•"/>
            </a:pPr>
            <a:r>
              <a:rPr lang="en-AU" sz="1200" dirty="0"/>
              <a:t>Returns from infrastructure are different to other asset classes. The chart demonstrates this diversification; when global share markets are weak, global listed infrastructure tends to outperform and vice versa (shaded quadrants).</a:t>
            </a:r>
          </a:p>
          <a:p>
            <a:pPr marL="285750" indent="-285750">
              <a:spcBef>
                <a:spcPts val="300"/>
              </a:spcBef>
              <a:buClr>
                <a:schemeClr val="accent1"/>
              </a:buClr>
              <a:buFont typeface="Arial" panose="020B0604020202020204" pitchFamily="34" charset="0"/>
              <a:buChar char="•"/>
            </a:pPr>
            <a:r>
              <a:rPr lang="en-AU" sz="1200" dirty="0"/>
              <a:t>Infrastructure fulfils a role in the portfolios, across multiple potential scenarios:</a:t>
            </a:r>
          </a:p>
          <a:p>
            <a:pPr marL="555625" lvl="1" indent="-285750">
              <a:spcBef>
                <a:spcPts val="300"/>
              </a:spcBef>
              <a:buClr>
                <a:schemeClr val="accent1"/>
              </a:buClr>
              <a:buFont typeface="Courier New" panose="02070309020205020404" pitchFamily="49" charset="0"/>
              <a:buChar char="o"/>
            </a:pPr>
            <a:r>
              <a:rPr lang="en-AU" sz="1100" dirty="0"/>
              <a:t>In scenarios where inflation moves higher (a scenario that’s increasing in probability), returns from infrastructure may be beneficial because infrastructure assets, particularly in regulated sectors like utilities, deliver stable earnings growth and cash flows which tend to increase as inflation rises. </a:t>
            </a:r>
          </a:p>
          <a:p>
            <a:pPr marL="555625" lvl="1" indent="-285750">
              <a:spcBef>
                <a:spcPts val="300"/>
              </a:spcBef>
              <a:buClr>
                <a:schemeClr val="accent1"/>
              </a:buClr>
              <a:buFont typeface="Courier New" panose="02070309020205020404" pitchFamily="49" charset="0"/>
              <a:buChar char="o"/>
            </a:pPr>
            <a:r>
              <a:rPr lang="en-AU" sz="1100" dirty="0"/>
              <a:t>The long-term nature of infrastructure cash flows sees them perform well in environments of falling real yields (</a:t>
            </a:r>
            <a:r>
              <a:rPr lang="en-AU" sz="1100" dirty="0" err="1"/>
              <a:t>ie</a:t>
            </a:r>
            <a:r>
              <a:rPr lang="en-AU" sz="1100" dirty="0"/>
              <a:t> yields in excess of inflation), not unlike the one that’s prevailed for much of the last decade. </a:t>
            </a:r>
          </a:p>
          <a:p>
            <a:pPr marL="555625" lvl="1" indent="-285750">
              <a:spcBef>
                <a:spcPts val="300"/>
              </a:spcBef>
              <a:buClr>
                <a:schemeClr val="accent1"/>
              </a:buClr>
              <a:buFont typeface="Courier New" panose="02070309020205020404" pitchFamily="49" charset="0"/>
              <a:buChar char="o"/>
            </a:pPr>
            <a:r>
              <a:rPr lang="en-AU" sz="1100" dirty="0"/>
              <a:t>The long-term characteristics of infrastructure means they tend to outperform other growth assets should economic condition sour.</a:t>
            </a:r>
          </a:p>
          <a:p>
            <a:pPr marL="98425" indent="-285750">
              <a:spcBef>
                <a:spcPts val="300"/>
              </a:spcBef>
              <a:buClr>
                <a:schemeClr val="accent1"/>
              </a:buClr>
              <a:buFont typeface="Arial" panose="020B0604020202020204" pitchFamily="34" charset="0"/>
              <a:buChar char="•"/>
            </a:pPr>
            <a:r>
              <a:rPr lang="en-AU" sz="1200" dirty="0"/>
              <a:t>Additional favourable characteristics of infrastructure include:</a:t>
            </a:r>
          </a:p>
          <a:p>
            <a:pPr marL="555625" lvl="1" indent="-285750">
              <a:spcBef>
                <a:spcPts val="300"/>
              </a:spcBef>
              <a:buClr>
                <a:schemeClr val="accent1"/>
              </a:buClr>
              <a:buFont typeface="Courier New" panose="02070309020205020404" pitchFamily="49" charset="0"/>
              <a:buChar char="o"/>
            </a:pPr>
            <a:r>
              <a:rPr lang="en-AU" sz="1100" dirty="0"/>
              <a:t>infrastructure’s yield in excess of inflation (</a:t>
            </a:r>
            <a:r>
              <a:rPr lang="en-AU" sz="1100" dirty="0" err="1"/>
              <a:t>ie</a:t>
            </a:r>
            <a:r>
              <a:rPr lang="en-AU" sz="1100" dirty="0"/>
              <a:t> real yield) is typically higher than other alternatives, and</a:t>
            </a:r>
          </a:p>
          <a:p>
            <a:pPr marL="555625" lvl="1" indent="-285750">
              <a:spcBef>
                <a:spcPts val="300"/>
              </a:spcBef>
              <a:spcAft>
                <a:spcPts val="300"/>
              </a:spcAft>
              <a:buClr>
                <a:schemeClr val="accent1"/>
              </a:buClr>
              <a:buFont typeface="Courier New" panose="02070309020205020404" pitchFamily="49" charset="0"/>
              <a:buChar char="o"/>
            </a:pPr>
            <a:r>
              <a:rPr lang="en-AU" sz="1100" dirty="0"/>
              <a:t>global listed infrastructure is less volatile than global listed shares.</a:t>
            </a:r>
          </a:p>
          <a:p>
            <a:pPr marL="285750" indent="-285750">
              <a:spcBef>
                <a:spcPts val="300"/>
              </a:spcBef>
              <a:buClr>
                <a:schemeClr val="accent1"/>
              </a:buClr>
              <a:buFont typeface="Arial" panose="020B0604020202020204" pitchFamily="34" charset="0"/>
              <a:buChar char="•"/>
            </a:pPr>
            <a:r>
              <a:rPr lang="en-AU" sz="1200" dirty="0"/>
              <a:t>We’re using an index, rather than active, approach as it’s more suited to our portfolios at this time. Active managers tend to take significant bets, can underperform and outperform for extended periods, and are relatively expensive.</a:t>
            </a:r>
          </a:p>
        </p:txBody>
      </p:sp>
      <p:sp>
        <p:nvSpPr>
          <p:cNvPr id="14" name="Rectangle 13">
            <a:extLst>
              <a:ext uri="{FF2B5EF4-FFF2-40B4-BE49-F238E27FC236}">
                <a16:creationId xmlns:a16="http://schemas.microsoft.com/office/drawing/2014/main" id="{FA201B25-0DB3-4880-9324-68AE58F36218}"/>
              </a:ext>
            </a:extLst>
          </p:cNvPr>
          <p:cNvSpPr/>
          <p:nvPr/>
        </p:nvSpPr>
        <p:spPr>
          <a:xfrm>
            <a:off x="9011941" y="4960756"/>
            <a:ext cx="2980323" cy="169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Strong share markets and infrastructure underperforms</a:t>
            </a:r>
          </a:p>
        </p:txBody>
      </p:sp>
      <p:sp>
        <p:nvSpPr>
          <p:cNvPr id="15" name="Rectangle 14">
            <a:extLst>
              <a:ext uri="{FF2B5EF4-FFF2-40B4-BE49-F238E27FC236}">
                <a16:creationId xmlns:a16="http://schemas.microsoft.com/office/drawing/2014/main" id="{802B0413-EB06-4B4F-8B7A-1E35E977F7D6}"/>
              </a:ext>
            </a:extLst>
          </p:cNvPr>
          <p:cNvSpPr/>
          <p:nvPr/>
        </p:nvSpPr>
        <p:spPr>
          <a:xfrm>
            <a:off x="6057317" y="2224281"/>
            <a:ext cx="2825426" cy="169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solidFill>
              </a:rPr>
              <a:t>Weak share markets and infrastructure outperforms</a:t>
            </a:r>
          </a:p>
        </p:txBody>
      </p:sp>
      <p:sp>
        <p:nvSpPr>
          <p:cNvPr id="16" name="Rectangle 15">
            <a:extLst>
              <a:ext uri="{FF2B5EF4-FFF2-40B4-BE49-F238E27FC236}">
                <a16:creationId xmlns:a16="http://schemas.microsoft.com/office/drawing/2014/main" id="{86C18249-35D2-4434-89AB-7BB5CD011368}"/>
              </a:ext>
            </a:extLst>
          </p:cNvPr>
          <p:cNvSpPr/>
          <p:nvPr/>
        </p:nvSpPr>
        <p:spPr>
          <a:xfrm>
            <a:off x="9146092" y="2235270"/>
            <a:ext cx="2833186" cy="159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lumMod val="75000"/>
                    <a:lumOff val="25000"/>
                  </a:schemeClr>
                </a:solidFill>
              </a:rPr>
              <a:t>Strong share markets and infrastructure outperforms</a:t>
            </a:r>
          </a:p>
        </p:txBody>
      </p:sp>
      <p:sp>
        <p:nvSpPr>
          <p:cNvPr id="18" name="Rectangle 17">
            <a:extLst>
              <a:ext uri="{FF2B5EF4-FFF2-40B4-BE49-F238E27FC236}">
                <a16:creationId xmlns:a16="http://schemas.microsoft.com/office/drawing/2014/main" id="{2841A38C-65AC-43EC-96D6-535C8D2ECABA}"/>
              </a:ext>
            </a:extLst>
          </p:cNvPr>
          <p:cNvSpPr/>
          <p:nvPr/>
        </p:nvSpPr>
        <p:spPr>
          <a:xfrm>
            <a:off x="6027811" y="4960756"/>
            <a:ext cx="2955266" cy="169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b="1" dirty="0">
                <a:solidFill>
                  <a:schemeClr val="tx1">
                    <a:lumMod val="75000"/>
                    <a:lumOff val="25000"/>
                  </a:schemeClr>
                </a:solidFill>
              </a:rPr>
              <a:t>Weak share markets and infrastructure underperforms</a:t>
            </a:r>
          </a:p>
        </p:txBody>
      </p:sp>
      <p:sp>
        <p:nvSpPr>
          <p:cNvPr id="20" name="Footer Placeholder 1">
            <a:extLst>
              <a:ext uri="{FF2B5EF4-FFF2-40B4-BE49-F238E27FC236}">
                <a16:creationId xmlns:a16="http://schemas.microsoft.com/office/drawing/2014/main" id="{13FB2CEF-122E-40BA-B118-AD1ACBAD6366}"/>
              </a:ext>
            </a:extLst>
          </p:cNvPr>
          <p:cNvSpPr txBox="1">
            <a:spLocks/>
          </p:cNvSpPr>
          <p:nvPr/>
        </p:nvSpPr>
        <p:spPr>
          <a:xfrm>
            <a:off x="5689233" y="5616378"/>
            <a:ext cx="5867400" cy="14382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900" dirty="0"/>
              <a:t>Source: MLC Asset Management Services Limited. Based on price returns (in local currency) for MSCI World Index and FTSE Developed Core Infrastructure 50/50 Index</a:t>
            </a:r>
            <a:endParaRPr lang="en-AU" sz="900" dirty="0">
              <a:solidFill>
                <a:prstClr val="black"/>
              </a:solidFill>
              <a:latin typeface="Arial" panose="020B0604020202020204"/>
            </a:endParaRPr>
          </a:p>
        </p:txBody>
      </p:sp>
      <p:sp>
        <p:nvSpPr>
          <p:cNvPr id="22" name="Footer Placeholder 1">
            <a:extLst>
              <a:ext uri="{FF2B5EF4-FFF2-40B4-BE49-F238E27FC236}">
                <a16:creationId xmlns:a16="http://schemas.microsoft.com/office/drawing/2014/main" id="{B407F376-C7CD-4EF5-93BC-885C1FB2D755}"/>
              </a:ext>
            </a:extLst>
          </p:cNvPr>
          <p:cNvSpPr txBox="1">
            <a:spLocks/>
          </p:cNvSpPr>
          <p:nvPr/>
        </p:nvSpPr>
        <p:spPr>
          <a:xfrm>
            <a:off x="8056154" y="5215471"/>
            <a:ext cx="2179875" cy="24548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1000" dirty="0"/>
              <a:t>Global share monthly returns (%)</a:t>
            </a:r>
            <a:endParaRPr lang="en-AU" sz="1000" dirty="0">
              <a:solidFill>
                <a:prstClr val="black"/>
              </a:solidFill>
              <a:latin typeface="Arial" panose="020B0604020202020204"/>
            </a:endParaRPr>
          </a:p>
        </p:txBody>
      </p:sp>
      <p:sp>
        <p:nvSpPr>
          <p:cNvPr id="23" name="Footer Placeholder 1">
            <a:extLst>
              <a:ext uri="{FF2B5EF4-FFF2-40B4-BE49-F238E27FC236}">
                <a16:creationId xmlns:a16="http://schemas.microsoft.com/office/drawing/2014/main" id="{9A8EE365-C3D4-4098-AD1B-F550570A66E8}"/>
              </a:ext>
            </a:extLst>
          </p:cNvPr>
          <p:cNvSpPr txBox="1">
            <a:spLocks/>
          </p:cNvSpPr>
          <p:nvPr/>
        </p:nvSpPr>
        <p:spPr>
          <a:xfrm rot="16200000">
            <a:off x="4349823" y="3639163"/>
            <a:ext cx="3085588" cy="406767"/>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749">
              <a:defRPr/>
            </a:pPr>
            <a:r>
              <a:rPr lang="en-AU" sz="1000" dirty="0"/>
              <a:t>Global listed infrastructure excess returns to global shares (monthly returns %)</a:t>
            </a:r>
            <a:endParaRPr lang="en-AU" sz="1000" dirty="0">
              <a:solidFill>
                <a:prstClr val="black"/>
              </a:solidFill>
              <a:latin typeface="Arial" panose="020B0604020202020204"/>
            </a:endParaRPr>
          </a:p>
        </p:txBody>
      </p:sp>
      <p:sp>
        <p:nvSpPr>
          <p:cNvPr id="25" name="Footer Placeholder 1">
            <a:extLst>
              <a:ext uri="{FF2B5EF4-FFF2-40B4-BE49-F238E27FC236}">
                <a16:creationId xmlns:a16="http://schemas.microsoft.com/office/drawing/2014/main" id="{1D2BB749-6960-459D-A564-BEE777D41417}"/>
              </a:ext>
            </a:extLst>
          </p:cNvPr>
          <p:cNvSpPr txBox="1">
            <a:spLocks/>
          </p:cNvSpPr>
          <p:nvPr/>
        </p:nvSpPr>
        <p:spPr>
          <a:xfrm>
            <a:off x="7006679" y="1736351"/>
            <a:ext cx="4311451" cy="24548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1100" b="1" dirty="0"/>
              <a:t>Infrastructure has provided diversification from global shares</a:t>
            </a:r>
            <a:endParaRPr lang="en-AU" sz="1100" b="1" dirty="0">
              <a:solidFill>
                <a:prstClr val="black"/>
              </a:solidFill>
              <a:latin typeface="Arial" panose="020B0604020202020204"/>
            </a:endParaRPr>
          </a:p>
        </p:txBody>
      </p:sp>
      <p:sp>
        <p:nvSpPr>
          <p:cNvPr id="26" name="Rectangle 25">
            <a:extLst>
              <a:ext uri="{FF2B5EF4-FFF2-40B4-BE49-F238E27FC236}">
                <a16:creationId xmlns:a16="http://schemas.microsoft.com/office/drawing/2014/main" id="{97C5B97C-8574-4D86-AB79-089C078A657B}"/>
              </a:ext>
            </a:extLst>
          </p:cNvPr>
          <p:cNvSpPr/>
          <p:nvPr/>
        </p:nvSpPr>
        <p:spPr>
          <a:xfrm>
            <a:off x="9079353" y="3699714"/>
            <a:ext cx="2884048" cy="1406208"/>
          </a:xfrm>
          <a:prstGeom prst="rect">
            <a:avLst/>
          </a:prstGeom>
          <a:solidFill>
            <a:schemeClr val="accent1">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2402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CE6D52-ECCF-4C30-8BDB-3CCE3BCF9FC3}"/>
              </a:ext>
            </a:extLst>
          </p:cNvPr>
          <p:cNvSpPr/>
          <p:nvPr/>
        </p:nvSpPr>
        <p:spPr>
          <a:xfrm>
            <a:off x="9486" y="1394558"/>
            <a:ext cx="12182514"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p:cNvSpPr>
            <a:spLocks noGrp="1"/>
          </p:cNvSpPr>
          <p:nvPr>
            <p:ph type="sldNum" sz="quarter" idx="15"/>
          </p:nvPr>
        </p:nvSpPr>
        <p:spPr/>
        <p:txBody>
          <a:bodyPr/>
          <a:lstStyle/>
          <a:p>
            <a:fld id="{3EACEC80-2DA9-47D6-BF0A-26037FE2FE4F}" type="slidenum">
              <a:rPr lang="en-AU" smtClean="0"/>
              <a:pPr/>
              <a:t>5</a:t>
            </a:fld>
            <a:endParaRPr lang="en-AU" dirty="0"/>
          </a:p>
        </p:txBody>
      </p:sp>
      <p:sp>
        <p:nvSpPr>
          <p:cNvPr id="2" name="AutoShape 2" descr="Hom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7" name="Title 9">
            <a:extLst>
              <a:ext uri="{FF2B5EF4-FFF2-40B4-BE49-F238E27FC236}">
                <a16:creationId xmlns:a16="http://schemas.microsoft.com/office/drawing/2014/main" id="{DD6920E0-7A91-4CCA-A577-6612CBEEEC00}"/>
              </a:ext>
            </a:extLst>
          </p:cNvPr>
          <p:cNvSpPr txBox="1">
            <a:spLocks/>
          </p:cNvSpPr>
          <p:nvPr/>
        </p:nvSpPr>
        <p:spPr>
          <a:xfrm>
            <a:off x="698606" y="639852"/>
            <a:ext cx="5085397" cy="516637"/>
          </a:xfrm>
          <a:prstGeom prst="rect">
            <a:avLst/>
          </a:prstGeom>
        </p:spPr>
        <p:txBody>
          <a:bodyPr vert="horz" lIns="0" tIns="0" rIns="0" bIns="0" rtlCol="0" anchor="t" anchorCtr="0">
            <a:noAutofit/>
          </a:bodyPr>
          <a:lst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a:lstStyle>
          <a:p>
            <a:r>
              <a:rPr lang="en-AU" sz="2400" dirty="0"/>
              <a:t>Some of the risks</a:t>
            </a:r>
          </a:p>
        </p:txBody>
      </p:sp>
      <p:sp>
        <p:nvSpPr>
          <p:cNvPr id="59" name="Slide Number Placeholder 3">
            <a:extLst>
              <a:ext uri="{FF2B5EF4-FFF2-40B4-BE49-F238E27FC236}">
                <a16:creationId xmlns:a16="http://schemas.microsoft.com/office/drawing/2014/main" id="{A416E39F-7725-452F-8E90-8755798DF525}"/>
              </a:ext>
            </a:extLst>
          </p:cNvPr>
          <p:cNvSpPr txBox="1">
            <a:spLocks/>
          </p:cNvSpPr>
          <p:nvPr/>
        </p:nvSpPr>
        <p:spPr>
          <a:xfrm>
            <a:off x="11236219" y="6504326"/>
            <a:ext cx="257175" cy="191279"/>
          </a:xfrm>
          <a:prstGeom prst="rect">
            <a:avLst/>
          </a:prstGeom>
        </p:spPr>
        <p:txBody>
          <a:bodyPr vert="horz" lIns="0" tIns="0" rIns="0" bIns="0" rtlCol="0">
            <a:noAutofit/>
          </a:bodyPr>
          <a:lst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cap="none">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a:lstStyle>
          <a:p>
            <a:endParaRPr lang="en-AU" dirty="0"/>
          </a:p>
        </p:txBody>
      </p:sp>
      <p:sp>
        <p:nvSpPr>
          <p:cNvPr id="21" name="TextBox 20">
            <a:extLst>
              <a:ext uri="{FF2B5EF4-FFF2-40B4-BE49-F238E27FC236}">
                <a16:creationId xmlns:a16="http://schemas.microsoft.com/office/drawing/2014/main" id="{A9558379-23E7-456F-A582-4011E48C91B4}"/>
              </a:ext>
            </a:extLst>
          </p:cNvPr>
          <p:cNvSpPr txBox="1"/>
          <p:nvPr/>
        </p:nvSpPr>
        <p:spPr>
          <a:xfrm>
            <a:off x="698606" y="1763485"/>
            <a:ext cx="4953678" cy="4932119"/>
          </a:xfrm>
          <a:prstGeom prst="rect">
            <a:avLst/>
          </a:prstGeom>
          <a:noFill/>
        </p:spPr>
        <p:txBody>
          <a:bodyPr wrap="square" rtlCol="0">
            <a:spAutoFit/>
          </a:bodyPr>
          <a:lstStyle/>
          <a:p>
            <a:pPr marL="285750" indent="-285750">
              <a:spcBef>
                <a:spcPts val="300"/>
              </a:spcBef>
              <a:spcAft>
                <a:spcPts val="300"/>
              </a:spcAft>
              <a:buClr>
                <a:schemeClr val="accent1"/>
              </a:buClr>
              <a:buFont typeface="Arial" panose="020B0604020202020204" pitchFamily="34" charset="0"/>
              <a:buChar char="•"/>
            </a:pPr>
            <a:r>
              <a:rPr lang="en-AU" sz="1350" dirty="0"/>
              <a:t>Infrastructure values may be challenged in a rising interest rate environment because discount rates, used in valuations, also rise. However, the stable, and inflation-linked, revenues of many infrastructure sectors should provide some insulation from rising interest rates. </a:t>
            </a:r>
          </a:p>
          <a:p>
            <a:pPr marL="285750" indent="-285750">
              <a:spcBef>
                <a:spcPts val="300"/>
              </a:spcBef>
              <a:spcAft>
                <a:spcPts val="300"/>
              </a:spcAft>
              <a:buClr>
                <a:schemeClr val="accent1"/>
              </a:buClr>
              <a:buFont typeface="Arial" panose="020B0604020202020204" pitchFamily="34" charset="0"/>
              <a:buChar char="•"/>
            </a:pPr>
            <a:r>
              <a:rPr lang="en-AU" sz="1350" dirty="0"/>
              <a:t>Although global listed infrastructure valuations are above historical averages, they haven’t seen the same growth as global share markets during the pandemic (see chart).</a:t>
            </a:r>
          </a:p>
          <a:p>
            <a:pPr marL="285750" indent="-285750">
              <a:spcBef>
                <a:spcPts val="300"/>
              </a:spcBef>
              <a:spcAft>
                <a:spcPts val="300"/>
              </a:spcAft>
              <a:buClr>
                <a:schemeClr val="accent1"/>
              </a:buClr>
              <a:buFont typeface="Arial" panose="020B0604020202020204" pitchFamily="34" charset="0"/>
              <a:buChar char="•"/>
            </a:pPr>
            <a:r>
              <a:rPr lang="en-AU" sz="1350" dirty="0"/>
              <a:t>While higher interest rates could weaken prices, economically-sensitive infrastructure assets adversely impacted by COVID-19 have reduced in price (</a:t>
            </a:r>
            <a:r>
              <a:rPr lang="en-AU" sz="1350" dirty="0" err="1"/>
              <a:t>eg</a:t>
            </a:r>
            <a:r>
              <a:rPr lang="en-AU" sz="1350" dirty="0"/>
              <a:t> airports and </a:t>
            </a:r>
            <a:r>
              <a:rPr lang="en-AU" sz="1350" dirty="0" err="1"/>
              <a:t>tollroads</a:t>
            </a:r>
            <a:r>
              <a:rPr lang="en-AU" sz="1350" dirty="0"/>
              <a:t>), providing upside return potential as economies recover. Of course, this is only a component of the broader index.</a:t>
            </a:r>
          </a:p>
          <a:p>
            <a:pPr marL="285750" indent="-285750">
              <a:spcBef>
                <a:spcPts val="300"/>
              </a:spcBef>
              <a:spcAft>
                <a:spcPts val="300"/>
              </a:spcAft>
              <a:buClr>
                <a:schemeClr val="accent1"/>
              </a:buClr>
              <a:buFont typeface="Arial" panose="020B0604020202020204" pitchFamily="34" charset="0"/>
              <a:buChar char="•"/>
            </a:pPr>
            <a:r>
              <a:rPr lang="en-AU" sz="1350" dirty="0"/>
              <a:t>We were concerned about potential environmental risks of the use of fossil fuels by some US utilities. However, we found there are already significant plans across most infrastructure companies to divest from coal and gas, with high amounts of capex planned for renewable energy projects over the next 10+ years.  Additionally, some companies have already transitioned to 100% renewables. </a:t>
            </a:r>
          </a:p>
          <a:p>
            <a:pPr>
              <a:buClr>
                <a:schemeClr val="accent1"/>
              </a:buClr>
            </a:pPr>
            <a:endParaRPr lang="en-AU" sz="1350" dirty="0"/>
          </a:p>
        </p:txBody>
      </p:sp>
      <p:sp>
        <p:nvSpPr>
          <p:cNvPr id="23" name="Footer Placeholder 1">
            <a:extLst>
              <a:ext uri="{FF2B5EF4-FFF2-40B4-BE49-F238E27FC236}">
                <a16:creationId xmlns:a16="http://schemas.microsoft.com/office/drawing/2014/main" id="{19AC91E9-D1CF-4E6F-88E3-EC28CD5D2B2B}"/>
              </a:ext>
            </a:extLst>
          </p:cNvPr>
          <p:cNvSpPr txBox="1">
            <a:spLocks/>
          </p:cNvSpPr>
          <p:nvPr/>
        </p:nvSpPr>
        <p:spPr>
          <a:xfrm>
            <a:off x="5917673" y="1859125"/>
            <a:ext cx="5642798" cy="27028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749">
              <a:defRPr/>
            </a:pPr>
            <a:r>
              <a:rPr lang="en-AU" sz="1100" b="1" dirty="0"/>
              <a:t>Global shares vs infrastructure</a:t>
            </a:r>
            <a:endParaRPr lang="en-AU" sz="1100" b="1" dirty="0">
              <a:solidFill>
                <a:prstClr val="black"/>
              </a:solidFill>
              <a:latin typeface="Arial" panose="020B0604020202020204"/>
            </a:endParaRPr>
          </a:p>
        </p:txBody>
      </p:sp>
      <p:sp>
        <p:nvSpPr>
          <p:cNvPr id="24" name="Footer Placeholder 1">
            <a:extLst>
              <a:ext uri="{FF2B5EF4-FFF2-40B4-BE49-F238E27FC236}">
                <a16:creationId xmlns:a16="http://schemas.microsoft.com/office/drawing/2014/main" id="{F5C08B42-6E5E-4767-B992-8C1A9D37D80B}"/>
              </a:ext>
            </a:extLst>
          </p:cNvPr>
          <p:cNvSpPr txBox="1">
            <a:spLocks/>
          </p:cNvSpPr>
          <p:nvPr/>
        </p:nvSpPr>
        <p:spPr>
          <a:xfrm>
            <a:off x="5832095" y="6025726"/>
            <a:ext cx="5776468" cy="1693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900" dirty="0"/>
              <a:t>Source: MLC Asset Management Services Limited. Based on price index in USD, Index = 100 on 31/12/19.  </a:t>
            </a:r>
            <a:endParaRPr lang="en-AU" sz="900" dirty="0">
              <a:solidFill>
                <a:prstClr val="black"/>
              </a:solidFill>
              <a:highlight>
                <a:srgbClr val="FFFF00"/>
              </a:highlight>
              <a:latin typeface="Arial" panose="020B0604020202020204"/>
            </a:endParaRPr>
          </a:p>
        </p:txBody>
      </p:sp>
      <p:pic>
        <p:nvPicPr>
          <p:cNvPr id="6" name="Picture 5">
            <a:extLst>
              <a:ext uri="{FF2B5EF4-FFF2-40B4-BE49-F238E27FC236}">
                <a16:creationId xmlns:a16="http://schemas.microsoft.com/office/drawing/2014/main" id="{7517D502-1759-4391-ADD4-D8701A346A62}"/>
              </a:ext>
            </a:extLst>
          </p:cNvPr>
          <p:cNvPicPr>
            <a:picLocks noChangeAspect="1"/>
          </p:cNvPicPr>
          <p:nvPr/>
        </p:nvPicPr>
        <p:blipFill rotWithShape="1">
          <a:blip r:embed="rId3"/>
          <a:srcRect l="1252" t="8697" r="2197" b="5468"/>
          <a:stretch/>
        </p:blipFill>
        <p:spPr>
          <a:xfrm>
            <a:off x="5917673" y="2129408"/>
            <a:ext cx="5652283" cy="3721687"/>
          </a:xfrm>
          <a:prstGeom prst="rect">
            <a:avLst/>
          </a:prstGeom>
        </p:spPr>
      </p:pic>
      <p:sp>
        <p:nvSpPr>
          <p:cNvPr id="15" name="Footer Placeholder 1">
            <a:extLst>
              <a:ext uri="{FF2B5EF4-FFF2-40B4-BE49-F238E27FC236}">
                <a16:creationId xmlns:a16="http://schemas.microsoft.com/office/drawing/2014/main" id="{6C9D0BE1-DA56-4E2C-821D-27D21E6BA175}"/>
              </a:ext>
            </a:extLst>
          </p:cNvPr>
          <p:cNvSpPr txBox="1">
            <a:spLocks/>
          </p:cNvSpPr>
          <p:nvPr/>
        </p:nvSpPr>
        <p:spPr>
          <a:xfrm>
            <a:off x="10230487" y="2388707"/>
            <a:ext cx="1378076" cy="270283"/>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749">
              <a:defRPr/>
            </a:pPr>
            <a:r>
              <a:rPr lang="en-AU" sz="1050" b="1" dirty="0">
                <a:solidFill>
                  <a:schemeClr val="tx1">
                    <a:lumMod val="65000"/>
                    <a:lumOff val="35000"/>
                  </a:schemeClr>
                </a:solidFill>
              </a:rPr>
              <a:t>MSCI World Index</a:t>
            </a:r>
            <a:endParaRPr lang="en-AU" sz="1050" b="1" dirty="0">
              <a:solidFill>
                <a:schemeClr val="tx1">
                  <a:lumMod val="65000"/>
                  <a:lumOff val="35000"/>
                </a:schemeClr>
              </a:solidFill>
              <a:latin typeface="Arial" panose="020B0604020202020204"/>
            </a:endParaRPr>
          </a:p>
        </p:txBody>
      </p:sp>
      <p:sp>
        <p:nvSpPr>
          <p:cNvPr id="16" name="Footer Placeholder 1">
            <a:extLst>
              <a:ext uri="{FF2B5EF4-FFF2-40B4-BE49-F238E27FC236}">
                <a16:creationId xmlns:a16="http://schemas.microsoft.com/office/drawing/2014/main" id="{B0BB3CF9-4304-4E3D-9670-8616352B85C9}"/>
              </a:ext>
            </a:extLst>
          </p:cNvPr>
          <p:cNvSpPr txBox="1">
            <a:spLocks/>
          </p:cNvSpPr>
          <p:nvPr/>
        </p:nvSpPr>
        <p:spPr>
          <a:xfrm>
            <a:off x="9733199" y="3429000"/>
            <a:ext cx="1959271" cy="270283"/>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749">
              <a:defRPr/>
            </a:pPr>
            <a:r>
              <a:rPr lang="en-AU" sz="1050" b="1" dirty="0">
                <a:solidFill>
                  <a:srgbClr val="C55815"/>
                </a:solidFill>
              </a:rPr>
              <a:t>FTSE Developed Core Infrastructure 50/50 Index</a:t>
            </a:r>
            <a:endParaRPr lang="en-AU" sz="1050" b="1" dirty="0">
              <a:solidFill>
                <a:srgbClr val="C55815"/>
              </a:solidFill>
              <a:latin typeface="Arial" panose="020B0604020202020204"/>
            </a:endParaRPr>
          </a:p>
        </p:txBody>
      </p:sp>
      <p:sp>
        <p:nvSpPr>
          <p:cNvPr id="18" name="Footer Placeholder 1">
            <a:extLst>
              <a:ext uri="{FF2B5EF4-FFF2-40B4-BE49-F238E27FC236}">
                <a16:creationId xmlns:a16="http://schemas.microsoft.com/office/drawing/2014/main" id="{4D23ACBE-F7BB-4874-B529-2FC58D3E536B}"/>
              </a:ext>
            </a:extLst>
          </p:cNvPr>
          <p:cNvSpPr txBox="1">
            <a:spLocks/>
          </p:cNvSpPr>
          <p:nvPr/>
        </p:nvSpPr>
        <p:spPr>
          <a:xfrm>
            <a:off x="383974"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Addition of global listed infrastructure to MLC portfolios</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132945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9486" y="1394558"/>
            <a:ext cx="12182514"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a:xfrm>
            <a:off x="11228322" y="6599894"/>
            <a:ext cx="257175" cy="19127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507712"/>
            <a:ext cx="9720000" cy="516637"/>
          </a:xfrm>
        </p:spPr>
        <p:txBody>
          <a:bodyPr/>
          <a:lstStyle/>
          <a:p>
            <a:r>
              <a:rPr lang="en-AU" sz="2400" dirty="0">
                <a:solidFill>
                  <a:schemeClr val="tx1"/>
                </a:solidFill>
                <a:latin typeface="Arial" charset="0"/>
                <a:cs typeface="Arial" charset="0"/>
              </a:rPr>
              <a:t>Implementation </a:t>
            </a:r>
            <a:endParaRPr lang="en-AU" sz="2400" dirty="0">
              <a:solidFill>
                <a:schemeClr val="tx1"/>
              </a:solidFill>
            </a:endParaRPr>
          </a:p>
        </p:txBody>
      </p:sp>
      <p:grpSp>
        <p:nvGrpSpPr>
          <p:cNvPr id="15" name="Group 14">
            <a:extLst>
              <a:ext uri="{FF2B5EF4-FFF2-40B4-BE49-F238E27FC236}">
                <a16:creationId xmlns:a16="http://schemas.microsoft.com/office/drawing/2014/main" id="{C02F4FC0-961B-4039-9B20-066BE5AEB521}"/>
              </a:ext>
            </a:extLst>
          </p:cNvPr>
          <p:cNvGrpSpPr/>
          <p:nvPr/>
        </p:nvGrpSpPr>
        <p:grpSpPr>
          <a:xfrm>
            <a:off x="719678" y="1591579"/>
            <a:ext cx="3275867" cy="3461240"/>
            <a:chOff x="2178496" y="2510391"/>
            <a:chExt cx="3346004" cy="2893257"/>
          </a:xfrm>
        </p:grpSpPr>
        <p:grpSp>
          <p:nvGrpSpPr>
            <p:cNvPr id="16" name="Group 15">
              <a:extLst>
                <a:ext uri="{FF2B5EF4-FFF2-40B4-BE49-F238E27FC236}">
                  <a16:creationId xmlns:a16="http://schemas.microsoft.com/office/drawing/2014/main" id="{820FF6F1-7370-4317-A7C0-EA2C0DDDA781}"/>
                </a:ext>
              </a:extLst>
            </p:cNvPr>
            <p:cNvGrpSpPr/>
            <p:nvPr/>
          </p:nvGrpSpPr>
          <p:grpSpPr>
            <a:xfrm>
              <a:off x="2178496" y="2510391"/>
              <a:ext cx="3346004" cy="2893257"/>
              <a:chOff x="2178496" y="2510391"/>
              <a:chExt cx="3346004" cy="2893257"/>
            </a:xfrm>
          </p:grpSpPr>
          <p:sp>
            <p:nvSpPr>
              <p:cNvPr id="18" name="Rectangle 17">
                <a:extLst>
                  <a:ext uri="{FF2B5EF4-FFF2-40B4-BE49-F238E27FC236}">
                    <a16:creationId xmlns:a16="http://schemas.microsoft.com/office/drawing/2014/main" id="{F7919280-E1C2-45B6-9DB4-715C73E7F4EB}"/>
                  </a:ext>
                </a:extLst>
              </p:cNvPr>
              <p:cNvSpPr/>
              <p:nvPr/>
            </p:nvSpPr>
            <p:spPr>
              <a:xfrm>
                <a:off x="2248633" y="3006755"/>
                <a:ext cx="3275867" cy="2396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03AD0B-7A7B-499D-A9CC-D0D89854113B}"/>
                  </a:ext>
                </a:extLst>
              </p:cNvPr>
              <p:cNvSpPr/>
              <p:nvPr/>
            </p:nvSpPr>
            <p:spPr>
              <a:xfrm>
                <a:off x="2378900" y="3058200"/>
                <a:ext cx="2953447" cy="643177"/>
              </a:xfrm>
              <a:prstGeom prst="rect">
                <a:avLst/>
              </a:prstGeom>
            </p:spPr>
            <p:txBody>
              <a:bodyPr wrap="square">
                <a:spAutoFit/>
              </a:bodyPr>
              <a:lstStyle/>
              <a:p>
                <a:r>
                  <a:rPr lang="en-AU" sz="1100" dirty="0"/>
                  <a:t>The new global listed infrastructure strategy replaces Inflation Plus portfolios’ previous exposure to infrastructure, implemented using derivatives in December 2020</a:t>
                </a:r>
              </a:p>
            </p:txBody>
          </p:sp>
          <p:sp>
            <p:nvSpPr>
              <p:cNvPr id="20" name="Rectangle 19">
                <a:extLst>
                  <a:ext uri="{FF2B5EF4-FFF2-40B4-BE49-F238E27FC236}">
                    <a16:creationId xmlns:a16="http://schemas.microsoft.com/office/drawing/2014/main" id="{9DE9D416-DF4A-4D69-A99D-CCA9C7096039}"/>
                  </a:ext>
                </a:extLst>
              </p:cNvPr>
              <p:cNvSpPr/>
              <p:nvPr/>
            </p:nvSpPr>
            <p:spPr>
              <a:xfrm>
                <a:off x="2178496" y="2510391"/>
                <a:ext cx="3098006" cy="303906"/>
              </a:xfrm>
              <a:prstGeom prst="rect">
                <a:avLst/>
              </a:prstGeom>
            </p:spPr>
            <p:txBody>
              <a:bodyPr wrap="square">
                <a:spAutoFit/>
              </a:bodyPr>
              <a:lstStyle/>
              <a:p>
                <a:r>
                  <a:rPr lang="en-AU" sz="1500" dirty="0">
                    <a:solidFill>
                      <a:schemeClr val="accent1">
                        <a:lumMod val="50000"/>
                      </a:schemeClr>
                    </a:solidFill>
                  </a:rPr>
                  <a:t>Inflation Plus portfolios</a:t>
                </a:r>
              </a:p>
            </p:txBody>
          </p:sp>
        </p:grpSp>
        <p:cxnSp>
          <p:nvCxnSpPr>
            <p:cNvPr id="17" name="Straight Connector 16">
              <a:extLst>
                <a:ext uri="{FF2B5EF4-FFF2-40B4-BE49-F238E27FC236}">
                  <a16:creationId xmlns:a16="http://schemas.microsoft.com/office/drawing/2014/main" id="{B0EE45D0-AB16-42A1-BFD8-51340330725E}"/>
                </a:ext>
              </a:extLst>
            </p:cNvPr>
            <p:cNvCxnSpPr>
              <a:cxnSpLocks/>
            </p:cNvCxnSpPr>
            <p:nvPr/>
          </p:nvCxnSpPr>
          <p:spPr>
            <a:xfrm>
              <a:off x="2248633" y="2840155"/>
              <a:ext cx="2685021" cy="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11DE6473-ED19-4520-8F9E-A94902C7C21E}"/>
              </a:ext>
            </a:extLst>
          </p:cNvPr>
          <p:cNvGrpSpPr/>
          <p:nvPr/>
        </p:nvGrpSpPr>
        <p:grpSpPr>
          <a:xfrm>
            <a:off x="4253629" y="1533099"/>
            <a:ext cx="3371084" cy="3519721"/>
            <a:chOff x="2153416" y="2455861"/>
            <a:chExt cx="3371084" cy="3249022"/>
          </a:xfrm>
        </p:grpSpPr>
        <p:grpSp>
          <p:nvGrpSpPr>
            <p:cNvPr id="28" name="Group 27">
              <a:extLst>
                <a:ext uri="{FF2B5EF4-FFF2-40B4-BE49-F238E27FC236}">
                  <a16:creationId xmlns:a16="http://schemas.microsoft.com/office/drawing/2014/main" id="{74094628-EA75-4A63-9426-10C25618147B}"/>
                </a:ext>
              </a:extLst>
            </p:cNvPr>
            <p:cNvGrpSpPr/>
            <p:nvPr/>
          </p:nvGrpSpPr>
          <p:grpSpPr>
            <a:xfrm>
              <a:off x="2153416" y="2455861"/>
              <a:ext cx="3371084" cy="3249022"/>
              <a:chOff x="2153416" y="2455861"/>
              <a:chExt cx="3371084" cy="3249022"/>
            </a:xfrm>
          </p:grpSpPr>
          <p:sp>
            <p:nvSpPr>
              <p:cNvPr id="30" name="Rectangle 29">
                <a:extLst>
                  <a:ext uri="{FF2B5EF4-FFF2-40B4-BE49-F238E27FC236}">
                    <a16:creationId xmlns:a16="http://schemas.microsoft.com/office/drawing/2014/main" id="{5AB84709-749A-46B0-A55B-2C362596612C}"/>
                  </a:ext>
                </a:extLst>
              </p:cNvPr>
              <p:cNvSpPr/>
              <p:nvPr/>
            </p:nvSpPr>
            <p:spPr>
              <a:xfrm>
                <a:off x="2248633" y="2989043"/>
                <a:ext cx="3275867" cy="271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872D445-F705-4CB3-8C13-BE833701F2EA}"/>
                  </a:ext>
                </a:extLst>
              </p:cNvPr>
              <p:cNvSpPr/>
              <p:nvPr/>
            </p:nvSpPr>
            <p:spPr>
              <a:xfrm>
                <a:off x="2372527" y="3041384"/>
                <a:ext cx="2953447" cy="1022781"/>
              </a:xfrm>
              <a:prstGeom prst="rect">
                <a:avLst/>
              </a:prstGeom>
            </p:spPr>
            <p:txBody>
              <a:bodyPr wrap="square">
                <a:spAutoFit/>
              </a:bodyPr>
              <a:lstStyle/>
              <a:p>
                <a:pPr marL="285750" indent="-285750">
                  <a:buFont typeface="Arial" panose="020B0604020202020204" pitchFamily="34" charset="0"/>
                  <a:buChar char="•"/>
                </a:pPr>
                <a:r>
                  <a:rPr lang="en-AU" sz="1100" dirty="0"/>
                  <a:t>The allocation to infrastructure has been funded by reducing global shares (hedged), inflation-linked bonds and inflation plus</a:t>
                </a:r>
              </a:p>
              <a:p>
                <a:pPr marL="285750" indent="-285750">
                  <a:buFont typeface="Arial" panose="020B0604020202020204" pitchFamily="34" charset="0"/>
                  <a:buChar char="•"/>
                </a:pPr>
                <a:r>
                  <a:rPr lang="en-AU" sz="1100" dirty="0"/>
                  <a:t>Infrastructure is currently part of the alternatives allocation</a:t>
                </a:r>
              </a:p>
            </p:txBody>
          </p:sp>
          <p:sp>
            <p:nvSpPr>
              <p:cNvPr id="32" name="Rectangle 31">
                <a:extLst>
                  <a:ext uri="{FF2B5EF4-FFF2-40B4-BE49-F238E27FC236}">
                    <a16:creationId xmlns:a16="http://schemas.microsoft.com/office/drawing/2014/main" id="{7A84C5DF-EC90-44B1-B0E6-E1D03B147F45}"/>
                  </a:ext>
                </a:extLst>
              </p:cNvPr>
              <p:cNvSpPr/>
              <p:nvPr/>
            </p:nvSpPr>
            <p:spPr>
              <a:xfrm>
                <a:off x="2153416" y="2455861"/>
                <a:ext cx="3341144" cy="298311"/>
              </a:xfrm>
              <a:prstGeom prst="rect">
                <a:avLst/>
              </a:prstGeom>
            </p:spPr>
            <p:txBody>
              <a:bodyPr wrap="square">
                <a:spAutoFit/>
              </a:bodyPr>
              <a:lstStyle/>
              <a:p>
                <a:r>
                  <a:rPr lang="en-AU" sz="1500" dirty="0">
                    <a:solidFill>
                      <a:schemeClr val="accent1">
                        <a:lumMod val="50000"/>
                      </a:schemeClr>
                    </a:solidFill>
                  </a:rPr>
                  <a:t>Horizon 2 to 7 portfolios</a:t>
                </a:r>
              </a:p>
            </p:txBody>
          </p:sp>
        </p:grpSp>
        <p:cxnSp>
          <p:nvCxnSpPr>
            <p:cNvPr id="29" name="Straight Connector 28">
              <a:extLst>
                <a:ext uri="{FF2B5EF4-FFF2-40B4-BE49-F238E27FC236}">
                  <a16:creationId xmlns:a16="http://schemas.microsoft.com/office/drawing/2014/main" id="{B439599E-6D1F-4895-B128-B5F8E481232C}"/>
                </a:ext>
              </a:extLst>
            </p:cNvPr>
            <p:cNvCxnSpPr>
              <a:cxnSpLocks/>
            </p:cNvCxnSpPr>
            <p:nvPr/>
          </p:nvCxnSpPr>
          <p:spPr>
            <a:xfrm>
              <a:off x="2248633" y="2840155"/>
              <a:ext cx="2685021" cy="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BF1A3EB-4CA7-41AA-89B0-4E0E09A12616}"/>
              </a:ext>
            </a:extLst>
          </p:cNvPr>
          <p:cNvGrpSpPr/>
          <p:nvPr/>
        </p:nvGrpSpPr>
        <p:grpSpPr>
          <a:xfrm>
            <a:off x="7913132" y="1533099"/>
            <a:ext cx="3275867" cy="3512918"/>
            <a:chOff x="2178384" y="2456423"/>
            <a:chExt cx="3746241" cy="3103880"/>
          </a:xfrm>
        </p:grpSpPr>
        <p:grpSp>
          <p:nvGrpSpPr>
            <p:cNvPr id="40" name="Group 39">
              <a:extLst>
                <a:ext uri="{FF2B5EF4-FFF2-40B4-BE49-F238E27FC236}">
                  <a16:creationId xmlns:a16="http://schemas.microsoft.com/office/drawing/2014/main" id="{38C12D4E-87D0-4578-A9E9-35501227432E}"/>
                </a:ext>
              </a:extLst>
            </p:cNvPr>
            <p:cNvGrpSpPr/>
            <p:nvPr/>
          </p:nvGrpSpPr>
          <p:grpSpPr>
            <a:xfrm>
              <a:off x="2178384" y="2456423"/>
              <a:ext cx="3746241" cy="3103880"/>
              <a:chOff x="2178384" y="2456423"/>
              <a:chExt cx="3746241" cy="3103880"/>
            </a:xfrm>
          </p:grpSpPr>
          <p:sp>
            <p:nvSpPr>
              <p:cNvPr id="42" name="Rectangle 41">
                <a:extLst>
                  <a:ext uri="{FF2B5EF4-FFF2-40B4-BE49-F238E27FC236}">
                    <a16:creationId xmlns:a16="http://schemas.microsoft.com/office/drawing/2014/main" id="{E800749B-33AC-476C-A797-5435E49FB500}"/>
                  </a:ext>
                </a:extLst>
              </p:cNvPr>
              <p:cNvSpPr/>
              <p:nvPr/>
            </p:nvSpPr>
            <p:spPr>
              <a:xfrm>
                <a:off x="2248633" y="3034026"/>
                <a:ext cx="3675992" cy="2526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A2CC887-EE55-4592-B423-DDBA48594AA1}"/>
                  </a:ext>
                </a:extLst>
              </p:cNvPr>
              <p:cNvSpPr/>
              <p:nvPr/>
            </p:nvSpPr>
            <p:spPr>
              <a:xfrm>
                <a:off x="2315476" y="3104372"/>
                <a:ext cx="3548989" cy="430887"/>
              </a:xfrm>
              <a:prstGeom prst="rect">
                <a:avLst/>
              </a:prstGeom>
            </p:spPr>
            <p:txBody>
              <a:bodyPr wrap="square">
                <a:spAutoFit/>
              </a:bodyPr>
              <a:lstStyle/>
              <a:p>
                <a:r>
                  <a:rPr lang="en-AU" sz="1100" dirty="0"/>
                  <a:t>Pre Select funds are aligned to Horizon portfolios so the changes are similar to Horizon portfolios</a:t>
                </a:r>
              </a:p>
            </p:txBody>
          </p:sp>
          <p:sp>
            <p:nvSpPr>
              <p:cNvPr id="44" name="Rectangle 43">
                <a:extLst>
                  <a:ext uri="{FF2B5EF4-FFF2-40B4-BE49-F238E27FC236}">
                    <a16:creationId xmlns:a16="http://schemas.microsoft.com/office/drawing/2014/main" id="{4F3C67D0-1CD2-473E-9F5B-5C9CF8CDD726}"/>
                  </a:ext>
                </a:extLst>
              </p:cNvPr>
              <p:cNvSpPr/>
              <p:nvPr/>
            </p:nvSpPr>
            <p:spPr>
              <a:xfrm>
                <a:off x="2178384" y="2456423"/>
                <a:ext cx="3098006" cy="323165"/>
              </a:xfrm>
              <a:prstGeom prst="rect">
                <a:avLst/>
              </a:prstGeom>
            </p:spPr>
            <p:txBody>
              <a:bodyPr wrap="square">
                <a:spAutoFit/>
              </a:bodyPr>
              <a:lstStyle/>
              <a:p>
                <a:pPr>
                  <a:defRPr/>
                </a:pPr>
                <a:r>
                  <a:rPr lang="en-AU" sz="1500" dirty="0">
                    <a:solidFill>
                      <a:schemeClr val="accent1">
                        <a:lumMod val="50000"/>
                      </a:schemeClr>
                    </a:solidFill>
                  </a:rPr>
                  <a:t>Pre Select funds</a:t>
                </a:r>
              </a:p>
            </p:txBody>
          </p:sp>
        </p:grpSp>
        <p:cxnSp>
          <p:nvCxnSpPr>
            <p:cNvPr id="41" name="Straight Connector 40">
              <a:extLst>
                <a:ext uri="{FF2B5EF4-FFF2-40B4-BE49-F238E27FC236}">
                  <a16:creationId xmlns:a16="http://schemas.microsoft.com/office/drawing/2014/main" id="{E4CA1F8F-4478-44B6-877E-6C6703DCA831}"/>
                </a:ext>
              </a:extLst>
            </p:cNvPr>
            <p:cNvCxnSpPr>
              <a:cxnSpLocks/>
            </p:cNvCxnSpPr>
            <p:nvPr/>
          </p:nvCxnSpPr>
          <p:spPr>
            <a:xfrm>
              <a:off x="2248632" y="2840155"/>
              <a:ext cx="2985228" cy="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66FE226B-956B-4C76-9666-684CD214186E}"/>
              </a:ext>
            </a:extLst>
          </p:cNvPr>
          <p:cNvGrpSpPr>
            <a:grpSpLocks noChangeAspect="1"/>
          </p:cNvGrpSpPr>
          <p:nvPr/>
        </p:nvGrpSpPr>
        <p:grpSpPr>
          <a:xfrm>
            <a:off x="3579434" y="1533099"/>
            <a:ext cx="502248" cy="504000"/>
            <a:chOff x="7057835" y="7769046"/>
            <a:chExt cx="656459" cy="658751"/>
          </a:xfrm>
          <a:solidFill>
            <a:srgbClr val="81312F"/>
          </a:solidFill>
        </p:grpSpPr>
        <p:sp>
          <p:nvSpPr>
            <p:cNvPr id="52" name="Freeform 128">
              <a:extLst>
                <a:ext uri="{FF2B5EF4-FFF2-40B4-BE49-F238E27FC236}">
                  <a16:creationId xmlns:a16="http://schemas.microsoft.com/office/drawing/2014/main" id="{8F1A67DB-0F6C-4160-9B8D-503F3979AE4C}"/>
                </a:ext>
              </a:extLst>
            </p:cNvPr>
            <p:cNvSpPr>
              <a:spLocks/>
            </p:cNvSpPr>
            <p:nvPr/>
          </p:nvSpPr>
          <p:spPr bwMode="auto">
            <a:xfrm>
              <a:off x="7108332" y="8065142"/>
              <a:ext cx="231827" cy="229532"/>
            </a:xfrm>
            <a:custGeom>
              <a:avLst/>
              <a:gdLst>
                <a:gd name="T0" fmla="*/ 141 w 162"/>
                <a:gd name="T1" fmla="*/ 0 h 165"/>
                <a:gd name="T2" fmla="*/ 141 w 162"/>
                <a:gd name="T3" fmla="*/ 0 h 165"/>
                <a:gd name="T4" fmla="*/ 0 w 162"/>
                <a:gd name="T5" fmla="*/ 141 h 165"/>
                <a:gd name="T6" fmla="*/ 19 w 162"/>
                <a:gd name="T7" fmla="*/ 165 h 165"/>
                <a:gd name="T8" fmla="*/ 162 w 162"/>
                <a:gd name="T9" fmla="*/ 22 h 165"/>
                <a:gd name="T10" fmla="*/ 141 w 162"/>
                <a:gd name="T11" fmla="*/ 0 h 165"/>
              </a:gdLst>
              <a:ahLst/>
              <a:cxnLst>
                <a:cxn ang="0">
                  <a:pos x="T0" y="T1"/>
                </a:cxn>
                <a:cxn ang="0">
                  <a:pos x="T2" y="T3"/>
                </a:cxn>
                <a:cxn ang="0">
                  <a:pos x="T4" y="T5"/>
                </a:cxn>
                <a:cxn ang="0">
                  <a:pos x="T6" y="T7"/>
                </a:cxn>
                <a:cxn ang="0">
                  <a:pos x="T8" y="T9"/>
                </a:cxn>
                <a:cxn ang="0">
                  <a:pos x="T10" y="T11"/>
                </a:cxn>
              </a:cxnLst>
              <a:rect l="0" t="0" r="r" b="b"/>
              <a:pathLst>
                <a:path w="162" h="165">
                  <a:moveTo>
                    <a:pt x="141" y="0"/>
                  </a:moveTo>
                  <a:lnTo>
                    <a:pt x="141" y="0"/>
                  </a:lnTo>
                  <a:lnTo>
                    <a:pt x="0" y="141"/>
                  </a:lnTo>
                  <a:cubicBezTo>
                    <a:pt x="6" y="150"/>
                    <a:pt x="12" y="158"/>
                    <a:pt x="19" y="165"/>
                  </a:cubicBezTo>
                  <a:lnTo>
                    <a:pt x="162" y="2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sp>
          <p:nvSpPr>
            <p:cNvPr id="53" name="Freeform 129">
              <a:extLst>
                <a:ext uri="{FF2B5EF4-FFF2-40B4-BE49-F238E27FC236}">
                  <a16:creationId xmlns:a16="http://schemas.microsoft.com/office/drawing/2014/main" id="{BAC1CCBD-51A0-4244-9339-1EF21546BD09}"/>
                </a:ext>
              </a:extLst>
            </p:cNvPr>
            <p:cNvSpPr>
              <a:spLocks/>
            </p:cNvSpPr>
            <p:nvPr/>
          </p:nvSpPr>
          <p:spPr bwMode="auto">
            <a:xfrm>
              <a:off x="7057835" y="7952671"/>
              <a:ext cx="165263" cy="185921"/>
            </a:xfrm>
            <a:custGeom>
              <a:avLst/>
              <a:gdLst>
                <a:gd name="T0" fmla="*/ 94 w 115"/>
                <a:gd name="T1" fmla="*/ 0 h 134"/>
                <a:gd name="T2" fmla="*/ 94 w 115"/>
                <a:gd name="T3" fmla="*/ 0 h 134"/>
                <a:gd name="T4" fmla="*/ 0 w 115"/>
                <a:gd name="T5" fmla="*/ 94 h 134"/>
                <a:gd name="T6" fmla="*/ 2 w 115"/>
                <a:gd name="T7" fmla="*/ 134 h 134"/>
                <a:gd name="T8" fmla="*/ 115 w 115"/>
                <a:gd name="T9" fmla="*/ 21 h 134"/>
                <a:gd name="T10" fmla="*/ 94 w 115"/>
                <a:gd name="T11" fmla="*/ 0 h 134"/>
              </a:gdLst>
              <a:ahLst/>
              <a:cxnLst>
                <a:cxn ang="0">
                  <a:pos x="T0" y="T1"/>
                </a:cxn>
                <a:cxn ang="0">
                  <a:pos x="T2" y="T3"/>
                </a:cxn>
                <a:cxn ang="0">
                  <a:pos x="T4" y="T5"/>
                </a:cxn>
                <a:cxn ang="0">
                  <a:pos x="T6" y="T7"/>
                </a:cxn>
                <a:cxn ang="0">
                  <a:pos x="T8" y="T9"/>
                </a:cxn>
                <a:cxn ang="0">
                  <a:pos x="T10" y="T11"/>
                </a:cxn>
              </a:cxnLst>
              <a:rect l="0" t="0" r="r" b="b"/>
              <a:pathLst>
                <a:path w="115" h="134">
                  <a:moveTo>
                    <a:pt x="94" y="0"/>
                  </a:moveTo>
                  <a:lnTo>
                    <a:pt x="94" y="0"/>
                  </a:lnTo>
                  <a:lnTo>
                    <a:pt x="0" y="94"/>
                  </a:lnTo>
                  <a:cubicBezTo>
                    <a:pt x="0" y="107"/>
                    <a:pt x="0" y="121"/>
                    <a:pt x="2" y="134"/>
                  </a:cubicBezTo>
                  <a:lnTo>
                    <a:pt x="115" y="21"/>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sp>
          <p:nvSpPr>
            <p:cNvPr id="54" name="Freeform 130">
              <a:extLst>
                <a:ext uri="{FF2B5EF4-FFF2-40B4-BE49-F238E27FC236}">
                  <a16:creationId xmlns:a16="http://schemas.microsoft.com/office/drawing/2014/main" id="{8D4EB983-F9D6-4BF6-9CCD-FD0FE8163735}"/>
                </a:ext>
              </a:extLst>
            </p:cNvPr>
            <p:cNvSpPr>
              <a:spLocks/>
            </p:cNvSpPr>
            <p:nvPr/>
          </p:nvSpPr>
          <p:spPr bwMode="auto">
            <a:xfrm>
              <a:off x="7163418" y="7897578"/>
              <a:ext cx="550876" cy="530219"/>
            </a:xfrm>
            <a:custGeom>
              <a:avLst/>
              <a:gdLst>
                <a:gd name="T0" fmla="*/ 307 w 382"/>
                <a:gd name="T1" fmla="*/ 0 h 383"/>
                <a:gd name="T2" fmla="*/ 307 w 382"/>
                <a:gd name="T3" fmla="*/ 0 h 383"/>
                <a:gd name="T4" fmla="*/ 0 w 382"/>
                <a:gd name="T5" fmla="*/ 307 h 383"/>
                <a:gd name="T6" fmla="*/ 297 w 382"/>
                <a:gd name="T7" fmla="*/ 298 h 383"/>
                <a:gd name="T8" fmla="*/ 307 w 382"/>
                <a:gd name="T9" fmla="*/ 0 h 383"/>
              </a:gdLst>
              <a:ahLst/>
              <a:cxnLst>
                <a:cxn ang="0">
                  <a:pos x="T0" y="T1"/>
                </a:cxn>
                <a:cxn ang="0">
                  <a:pos x="T2" y="T3"/>
                </a:cxn>
                <a:cxn ang="0">
                  <a:pos x="T4" y="T5"/>
                </a:cxn>
                <a:cxn ang="0">
                  <a:pos x="T6" y="T7"/>
                </a:cxn>
                <a:cxn ang="0">
                  <a:pos x="T8" y="T9"/>
                </a:cxn>
              </a:cxnLst>
              <a:rect l="0" t="0" r="r" b="b"/>
              <a:pathLst>
                <a:path w="382" h="383">
                  <a:moveTo>
                    <a:pt x="307" y="0"/>
                  </a:moveTo>
                  <a:lnTo>
                    <a:pt x="307" y="0"/>
                  </a:lnTo>
                  <a:lnTo>
                    <a:pt x="0" y="307"/>
                  </a:lnTo>
                  <a:cubicBezTo>
                    <a:pt x="85" y="383"/>
                    <a:pt x="216" y="380"/>
                    <a:pt x="297" y="298"/>
                  </a:cubicBezTo>
                  <a:cubicBezTo>
                    <a:pt x="379" y="216"/>
                    <a:pt x="382" y="86"/>
                    <a:pt x="30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sp>
          <p:nvSpPr>
            <p:cNvPr id="55" name="Freeform 131">
              <a:extLst>
                <a:ext uri="{FF2B5EF4-FFF2-40B4-BE49-F238E27FC236}">
                  <a16:creationId xmlns:a16="http://schemas.microsoft.com/office/drawing/2014/main" id="{4C8D7CD8-911A-407E-BF64-70F963B77996}"/>
                </a:ext>
              </a:extLst>
            </p:cNvPr>
            <p:cNvSpPr>
              <a:spLocks/>
            </p:cNvSpPr>
            <p:nvPr/>
          </p:nvSpPr>
          <p:spPr bwMode="auto">
            <a:xfrm>
              <a:off x="7163420" y="7769046"/>
              <a:ext cx="413157" cy="298391"/>
            </a:xfrm>
            <a:custGeom>
              <a:avLst/>
              <a:gdLst>
                <a:gd name="T0" fmla="*/ 287 w 287"/>
                <a:gd name="T1" fmla="*/ 72 h 216"/>
                <a:gd name="T2" fmla="*/ 287 w 287"/>
                <a:gd name="T3" fmla="*/ 72 h 216"/>
                <a:gd name="T4" fmla="*/ 0 w 287"/>
                <a:gd name="T5" fmla="*/ 72 h 216"/>
                <a:gd name="T6" fmla="*/ 143 w 287"/>
                <a:gd name="T7" fmla="*/ 216 h 216"/>
                <a:gd name="T8" fmla="*/ 287 w 287"/>
                <a:gd name="T9" fmla="*/ 72 h 216"/>
              </a:gdLst>
              <a:ahLst/>
              <a:cxnLst>
                <a:cxn ang="0">
                  <a:pos x="T0" y="T1"/>
                </a:cxn>
                <a:cxn ang="0">
                  <a:pos x="T2" y="T3"/>
                </a:cxn>
                <a:cxn ang="0">
                  <a:pos x="T4" y="T5"/>
                </a:cxn>
                <a:cxn ang="0">
                  <a:pos x="T6" y="T7"/>
                </a:cxn>
                <a:cxn ang="0">
                  <a:pos x="T8" y="T9"/>
                </a:cxn>
              </a:cxnLst>
              <a:rect l="0" t="0" r="r" b="b"/>
              <a:pathLst>
                <a:path w="287" h="216">
                  <a:moveTo>
                    <a:pt x="287" y="72"/>
                  </a:moveTo>
                  <a:lnTo>
                    <a:pt x="287" y="72"/>
                  </a:lnTo>
                  <a:cubicBezTo>
                    <a:pt x="205" y="0"/>
                    <a:pt x="82" y="0"/>
                    <a:pt x="0" y="72"/>
                  </a:cubicBezTo>
                  <a:lnTo>
                    <a:pt x="143" y="216"/>
                  </a:lnTo>
                  <a:lnTo>
                    <a:pt x="287" y="72"/>
                  </a:lnTo>
                  <a:close/>
                </a:path>
              </a:pathLst>
            </a:custGeom>
            <a:solidFill>
              <a:srgbClr val="D8601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sp>
          <p:nvSpPr>
            <p:cNvPr id="56" name="Freeform 132">
              <a:extLst>
                <a:ext uri="{FF2B5EF4-FFF2-40B4-BE49-F238E27FC236}">
                  <a16:creationId xmlns:a16="http://schemas.microsoft.com/office/drawing/2014/main" id="{15E06899-5146-4740-834A-2B735E792E4A}"/>
                </a:ext>
              </a:extLst>
            </p:cNvPr>
            <p:cNvSpPr>
              <a:spLocks/>
            </p:cNvSpPr>
            <p:nvPr/>
          </p:nvSpPr>
          <p:spPr bwMode="auto">
            <a:xfrm>
              <a:off x="7067016" y="7897583"/>
              <a:ext cx="96403" cy="119357"/>
            </a:xfrm>
            <a:custGeom>
              <a:avLst/>
              <a:gdLst>
                <a:gd name="T0" fmla="*/ 47 w 67"/>
                <a:gd name="T1" fmla="*/ 0 h 87"/>
                <a:gd name="T2" fmla="*/ 47 w 67"/>
                <a:gd name="T3" fmla="*/ 0 h 87"/>
                <a:gd name="T4" fmla="*/ 0 w 67"/>
                <a:gd name="T5" fmla="*/ 87 h 87"/>
                <a:gd name="T6" fmla="*/ 67 w 67"/>
                <a:gd name="T7" fmla="*/ 20 h 87"/>
                <a:gd name="T8" fmla="*/ 47 w 67"/>
                <a:gd name="T9" fmla="*/ 0 h 87"/>
              </a:gdLst>
              <a:ahLst/>
              <a:cxnLst>
                <a:cxn ang="0">
                  <a:pos x="T0" y="T1"/>
                </a:cxn>
                <a:cxn ang="0">
                  <a:pos x="T2" y="T3"/>
                </a:cxn>
                <a:cxn ang="0">
                  <a:pos x="T4" y="T5"/>
                </a:cxn>
                <a:cxn ang="0">
                  <a:pos x="T6" y="T7"/>
                </a:cxn>
                <a:cxn ang="0">
                  <a:pos x="T8" y="T9"/>
                </a:cxn>
              </a:cxnLst>
              <a:rect l="0" t="0" r="r" b="b"/>
              <a:pathLst>
                <a:path w="67" h="87">
                  <a:moveTo>
                    <a:pt x="47" y="0"/>
                  </a:moveTo>
                  <a:lnTo>
                    <a:pt x="47" y="0"/>
                  </a:lnTo>
                  <a:cubicBezTo>
                    <a:pt x="24" y="26"/>
                    <a:pt x="8" y="55"/>
                    <a:pt x="0" y="87"/>
                  </a:cubicBezTo>
                  <a:lnTo>
                    <a:pt x="67" y="20"/>
                  </a:lnTo>
                  <a:lnTo>
                    <a:pt x="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sp>
          <p:nvSpPr>
            <p:cNvPr id="57" name="Freeform 133">
              <a:extLst>
                <a:ext uri="{FF2B5EF4-FFF2-40B4-BE49-F238E27FC236}">
                  <a16:creationId xmlns:a16="http://schemas.microsoft.com/office/drawing/2014/main" id="{B003FC03-0A4E-47D1-91CF-5D7B0D3D1E62}"/>
                </a:ext>
              </a:extLst>
            </p:cNvPr>
            <p:cNvSpPr>
              <a:spLocks/>
            </p:cNvSpPr>
            <p:nvPr/>
          </p:nvSpPr>
          <p:spPr bwMode="auto">
            <a:xfrm>
              <a:off x="7071607" y="8010054"/>
              <a:ext cx="211169" cy="215760"/>
            </a:xfrm>
            <a:custGeom>
              <a:avLst/>
              <a:gdLst>
                <a:gd name="T0" fmla="*/ 126 w 147"/>
                <a:gd name="T1" fmla="*/ 0 h 157"/>
                <a:gd name="T2" fmla="*/ 126 w 147"/>
                <a:gd name="T3" fmla="*/ 0 h 157"/>
                <a:gd name="T4" fmla="*/ 0 w 147"/>
                <a:gd name="T5" fmla="*/ 126 h 157"/>
                <a:gd name="T6" fmla="*/ 12 w 147"/>
                <a:gd name="T7" fmla="*/ 157 h 157"/>
                <a:gd name="T8" fmla="*/ 147 w 147"/>
                <a:gd name="T9" fmla="*/ 21 h 157"/>
                <a:gd name="T10" fmla="*/ 126 w 147"/>
                <a:gd name="T11" fmla="*/ 0 h 157"/>
              </a:gdLst>
              <a:ahLst/>
              <a:cxnLst>
                <a:cxn ang="0">
                  <a:pos x="T0" y="T1"/>
                </a:cxn>
                <a:cxn ang="0">
                  <a:pos x="T2" y="T3"/>
                </a:cxn>
                <a:cxn ang="0">
                  <a:pos x="T4" y="T5"/>
                </a:cxn>
                <a:cxn ang="0">
                  <a:pos x="T6" y="T7"/>
                </a:cxn>
                <a:cxn ang="0">
                  <a:pos x="T8" y="T9"/>
                </a:cxn>
                <a:cxn ang="0">
                  <a:pos x="T10" y="T11"/>
                </a:cxn>
              </a:cxnLst>
              <a:rect l="0" t="0" r="r" b="b"/>
              <a:pathLst>
                <a:path w="147" h="157">
                  <a:moveTo>
                    <a:pt x="126" y="0"/>
                  </a:moveTo>
                  <a:lnTo>
                    <a:pt x="126" y="0"/>
                  </a:lnTo>
                  <a:lnTo>
                    <a:pt x="0" y="126"/>
                  </a:lnTo>
                  <a:cubicBezTo>
                    <a:pt x="3" y="137"/>
                    <a:pt x="7" y="147"/>
                    <a:pt x="12" y="157"/>
                  </a:cubicBezTo>
                  <a:lnTo>
                    <a:pt x="147" y="21"/>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grpSp>
      <p:grpSp>
        <p:nvGrpSpPr>
          <p:cNvPr id="58" name="Group 57">
            <a:extLst>
              <a:ext uri="{FF2B5EF4-FFF2-40B4-BE49-F238E27FC236}">
                <a16:creationId xmlns:a16="http://schemas.microsoft.com/office/drawing/2014/main" id="{5DBAF8ED-FFB0-405D-A380-D2C18C0648BB}"/>
              </a:ext>
            </a:extLst>
          </p:cNvPr>
          <p:cNvGrpSpPr>
            <a:grpSpLocks noChangeAspect="1"/>
          </p:cNvGrpSpPr>
          <p:nvPr/>
        </p:nvGrpSpPr>
        <p:grpSpPr bwMode="auto">
          <a:xfrm>
            <a:off x="10781274" y="1580522"/>
            <a:ext cx="447048" cy="432000"/>
            <a:chOff x="4953834" y="1419713"/>
            <a:chExt cx="742525" cy="742525"/>
          </a:xfrm>
        </p:grpSpPr>
        <p:sp>
          <p:nvSpPr>
            <p:cNvPr id="59" name="Freeform 38">
              <a:extLst>
                <a:ext uri="{FF2B5EF4-FFF2-40B4-BE49-F238E27FC236}">
                  <a16:creationId xmlns:a16="http://schemas.microsoft.com/office/drawing/2014/main" id="{EB2BE600-19F8-42B8-95E6-D6CF1BAC9607}"/>
                </a:ext>
              </a:extLst>
            </p:cNvPr>
            <p:cNvSpPr>
              <a:spLocks/>
            </p:cNvSpPr>
            <p:nvPr/>
          </p:nvSpPr>
          <p:spPr bwMode="auto">
            <a:xfrm>
              <a:off x="5250289" y="1589354"/>
              <a:ext cx="146844" cy="203011"/>
            </a:xfrm>
            <a:custGeom>
              <a:avLst/>
              <a:gdLst>
                <a:gd name="T0" fmla="*/ 13 w 87"/>
                <a:gd name="T1" fmla="*/ 75 h 119"/>
                <a:gd name="T2" fmla="*/ 25 w 87"/>
                <a:gd name="T3" fmla="*/ 98 h 119"/>
                <a:gd name="T4" fmla="*/ 25 w 87"/>
                <a:gd name="T5" fmla="*/ 110 h 119"/>
                <a:gd name="T6" fmla="*/ 43 w 87"/>
                <a:gd name="T7" fmla="*/ 119 h 119"/>
                <a:gd name="T8" fmla="*/ 62 w 87"/>
                <a:gd name="T9" fmla="*/ 110 h 119"/>
                <a:gd name="T10" fmla="*/ 62 w 87"/>
                <a:gd name="T11" fmla="*/ 98 h 119"/>
                <a:gd name="T12" fmla="*/ 73 w 87"/>
                <a:gd name="T13" fmla="*/ 75 h 119"/>
                <a:gd name="T14" fmla="*/ 80 w 87"/>
                <a:gd name="T15" fmla="*/ 74 h 119"/>
                <a:gd name="T16" fmla="*/ 84 w 87"/>
                <a:gd name="T17" fmla="*/ 54 h 119"/>
                <a:gd name="T18" fmla="*/ 79 w 87"/>
                <a:gd name="T19" fmla="*/ 50 h 119"/>
                <a:gd name="T20" fmla="*/ 79 w 87"/>
                <a:gd name="T21" fmla="*/ 31 h 119"/>
                <a:gd name="T22" fmla="*/ 65 w 87"/>
                <a:gd name="T23" fmla="*/ 11 h 119"/>
                <a:gd name="T24" fmla="*/ 43 w 87"/>
                <a:gd name="T25" fmla="*/ 0 h 119"/>
                <a:gd name="T26" fmla="*/ 8 w 87"/>
                <a:gd name="T27" fmla="*/ 29 h 119"/>
                <a:gd name="T28" fmla="*/ 8 w 87"/>
                <a:gd name="T29" fmla="*/ 50 h 119"/>
                <a:gd name="T30" fmla="*/ 3 w 87"/>
                <a:gd name="T31" fmla="*/ 54 h 119"/>
                <a:gd name="T32" fmla="*/ 7 w 87"/>
                <a:gd name="T33" fmla="*/ 74 h 119"/>
                <a:gd name="T34" fmla="*/ 13 w 87"/>
                <a:gd name="T35"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19">
                  <a:moveTo>
                    <a:pt x="13" y="75"/>
                  </a:moveTo>
                  <a:cubicBezTo>
                    <a:pt x="25" y="98"/>
                    <a:pt x="25" y="98"/>
                    <a:pt x="25" y="98"/>
                  </a:cubicBezTo>
                  <a:cubicBezTo>
                    <a:pt x="25" y="110"/>
                    <a:pt x="25" y="110"/>
                    <a:pt x="25" y="110"/>
                  </a:cubicBezTo>
                  <a:cubicBezTo>
                    <a:pt x="43" y="119"/>
                    <a:pt x="43" y="119"/>
                    <a:pt x="43" y="119"/>
                  </a:cubicBezTo>
                  <a:cubicBezTo>
                    <a:pt x="62" y="110"/>
                    <a:pt x="62" y="110"/>
                    <a:pt x="62" y="110"/>
                  </a:cubicBezTo>
                  <a:cubicBezTo>
                    <a:pt x="62" y="98"/>
                    <a:pt x="62" y="98"/>
                    <a:pt x="62" y="98"/>
                  </a:cubicBezTo>
                  <a:cubicBezTo>
                    <a:pt x="73" y="75"/>
                    <a:pt x="73" y="75"/>
                    <a:pt x="73" y="75"/>
                  </a:cubicBezTo>
                  <a:cubicBezTo>
                    <a:pt x="73" y="75"/>
                    <a:pt x="77" y="76"/>
                    <a:pt x="80" y="74"/>
                  </a:cubicBezTo>
                  <a:cubicBezTo>
                    <a:pt x="84" y="69"/>
                    <a:pt x="87" y="59"/>
                    <a:pt x="84" y="54"/>
                  </a:cubicBezTo>
                  <a:cubicBezTo>
                    <a:pt x="82" y="50"/>
                    <a:pt x="79" y="50"/>
                    <a:pt x="79" y="50"/>
                  </a:cubicBezTo>
                  <a:cubicBezTo>
                    <a:pt x="79" y="50"/>
                    <a:pt x="79" y="42"/>
                    <a:pt x="79" y="31"/>
                  </a:cubicBezTo>
                  <a:cubicBezTo>
                    <a:pt x="79" y="19"/>
                    <a:pt x="76" y="11"/>
                    <a:pt x="65" y="11"/>
                  </a:cubicBezTo>
                  <a:cubicBezTo>
                    <a:pt x="62" y="4"/>
                    <a:pt x="54" y="0"/>
                    <a:pt x="43" y="0"/>
                  </a:cubicBezTo>
                  <a:cubicBezTo>
                    <a:pt x="21" y="0"/>
                    <a:pt x="8" y="13"/>
                    <a:pt x="8" y="29"/>
                  </a:cubicBezTo>
                  <a:cubicBezTo>
                    <a:pt x="8" y="40"/>
                    <a:pt x="8" y="50"/>
                    <a:pt x="8" y="50"/>
                  </a:cubicBezTo>
                  <a:cubicBezTo>
                    <a:pt x="8" y="50"/>
                    <a:pt x="5" y="50"/>
                    <a:pt x="3" y="54"/>
                  </a:cubicBezTo>
                  <a:cubicBezTo>
                    <a:pt x="0" y="59"/>
                    <a:pt x="2" y="69"/>
                    <a:pt x="7" y="74"/>
                  </a:cubicBezTo>
                  <a:cubicBezTo>
                    <a:pt x="9" y="76"/>
                    <a:pt x="13" y="75"/>
                    <a:pt x="13" y="7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2C2A29"/>
                </a:solidFill>
                <a:effectLst/>
                <a:uLnTx/>
                <a:uFillTx/>
              </a:endParaRPr>
            </a:p>
          </p:txBody>
        </p:sp>
        <p:sp>
          <p:nvSpPr>
            <p:cNvPr id="60" name="Freeform 39">
              <a:extLst>
                <a:ext uri="{FF2B5EF4-FFF2-40B4-BE49-F238E27FC236}">
                  <a16:creationId xmlns:a16="http://schemas.microsoft.com/office/drawing/2014/main" id="{F5EE2F3F-A8E8-43C2-B872-F03CA43ACE05}"/>
                </a:ext>
              </a:extLst>
            </p:cNvPr>
            <p:cNvSpPr>
              <a:spLocks/>
            </p:cNvSpPr>
            <p:nvPr/>
          </p:nvSpPr>
          <p:spPr bwMode="auto">
            <a:xfrm>
              <a:off x="5153318" y="1784023"/>
              <a:ext cx="343556" cy="147392"/>
            </a:xfrm>
            <a:custGeom>
              <a:avLst/>
              <a:gdLst>
                <a:gd name="T0" fmla="*/ 129 w 201"/>
                <a:gd name="T1" fmla="*/ 0 h 86"/>
                <a:gd name="T2" fmla="*/ 109 w 201"/>
                <a:gd name="T3" fmla="*/ 72 h 86"/>
                <a:gd name="T4" fmla="*/ 109 w 201"/>
                <a:gd name="T5" fmla="*/ 35 h 86"/>
                <a:gd name="T6" fmla="*/ 105 w 201"/>
                <a:gd name="T7" fmla="*/ 24 h 86"/>
                <a:gd name="T8" fmla="*/ 109 w 201"/>
                <a:gd name="T9" fmla="*/ 17 h 86"/>
                <a:gd name="T10" fmla="*/ 100 w 201"/>
                <a:gd name="T11" fmla="*/ 8 h 86"/>
                <a:gd name="T12" fmla="*/ 91 w 201"/>
                <a:gd name="T13" fmla="*/ 17 h 86"/>
                <a:gd name="T14" fmla="*/ 96 w 201"/>
                <a:gd name="T15" fmla="*/ 24 h 86"/>
                <a:gd name="T16" fmla="*/ 91 w 201"/>
                <a:gd name="T17" fmla="*/ 35 h 86"/>
                <a:gd name="T18" fmla="*/ 91 w 201"/>
                <a:gd name="T19" fmla="*/ 72 h 86"/>
                <a:gd name="T20" fmla="*/ 72 w 201"/>
                <a:gd name="T21" fmla="*/ 0 h 86"/>
                <a:gd name="T22" fmla="*/ 17 w 201"/>
                <a:gd name="T23" fmla="*/ 17 h 86"/>
                <a:gd name="T24" fmla="*/ 0 w 201"/>
                <a:gd name="T25" fmla="*/ 86 h 86"/>
                <a:gd name="T26" fmla="*/ 201 w 201"/>
                <a:gd name="T27" fmla="*/ 86 h 86"/>
                <a:gd name="T28" fmla="*/ 184 w 201"/>
                <a:gd name="T29" fmla="*/ 17 h 86"/>
                <a:gd name="T30" fmla="*/ 129 w 201"/>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86">
                  <a:moveTo>
                    <a:pt x="129" y="0"/>
                  </a:moveTo>
                  <a:cubicBezTo>
                    <a:pt x="109" y="72"/>
                    <a:pt x="109" y="72"/>
                    <a:pt x="109" y="72"/>
                  </a:cubicBezTo>
                  <a:cubicBezTo>
                    <a:pt x="109" y="35"/>
                    <a:pt x="109" y="35"/>
                    <a:pt x="109" y="35"/>
                  </a:cubicBezTo>
                  <a:cubicBezTo>
                    <a:pt x="105" y="24"/>
                    <a:pt x="105" y="24"/>
                    <a:pt x="105" y="24"/>
                  </a:cubicBezTo>
                  <a:cubicBezTo>
                    <a:pt x="109" y="17"/>
                    <a:pt x="109" y="17"/>
                    <a:pt x="109" y="17"/>
                  </a:cubicBezTo>
                  <a:cubicBezTo>
                    <a:pt x="100" y="8"/>
                    <a:pt x="100" y="8"/>
                    <a:pt x="100" y="8"/>
                  </a:cubicBezTo>
                  <a:cubicBezTo>
                    <a:pt x="91" y="17"/>
                    <a:pt x="91" y="17"/>
                    <a:pt x="91" y="17"/>
                  </a:cubicBezTo>
                  <a:cubicBezTo>
                    <a:pt x="96" y="24"/>
                    <a:pt x="96" y="24"/>
                    <a:pt x="96" y="24"/>
                  </a:cubicBezTo>
                  <a:cubicBezTo>
                    <a:pt x="91" y="35"/>
                    <a:pt x="91" y="35"/>
                    <a:pt x="91" y="35"/>
                  </a:cubicBezTo>
                  <a:cubicBezTo>
                    <a:pt x="91" y="72"/>
                    <a:pt x="91" y="72"/>
                    <a:pt x="91" y="72"/>
                  </a:cubicBezTo>
                  <a:cubicBezTo>
                    <a:pt x="72" y="0"/>
                    <a:pt x="72" y="0"/>
                    <a:pt x="72" y="0"/>
                  </a:cubicBezTo>
                  <a:cubicBezTo>
                    <a:pt x="72" y="0"/>
                    <a:pt x="22" y="13"/>
                    <a:pt x="17" y="17"/>
                  </a:cubicBezTo>
                  <a:cubicBezTo>
                    <a:pt x="10" y="22"/>
                    <a:pt x="0" y="67"/>
                    <a:pt x="0" y="86"/>
                  </a:cubicBezTo>
                  <a:cubicBezTo>
                    <a:pt x="201" y="86"/>
                    <a:pt x="201" y="86"/>
                    <a:pt x="201" y="86"/>
                  </a:cubicBezTo>
                  <a:cubicBezTo>
                    <a:pt x="201" y="67"/>
                    <a:pt x="191" y="22"/>
                    <a:pt x="184" y="17"/>
                  </a:cubicBezTo>
                  <a:cubicBezTo>
                    <a:pt x="179" y="13"/>
                    <a:pt x="129" y="0"/>
                    <a:pt x="12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2C2A29"/>
                </a:solidFill>
                <a:effectLst/>
                <a:uLnTx/>
                <a:uFillTx/>
              </a:endParaRPr>
            </a:p>
          </p:txBody>
        </p:sp>
        <p:sp>
          <p:nvSpPr>
            <p:cNvPr id="61" name="Freeform 40">
              <a:extLst>
                <a:ext uri="{FF2B5EF4-FFF2-40B4-BE49-F238E27FC236}">
                  <a16:creationId xmlns:a16="http://schemas.microsoft.com/office/drawing/2014/main" id="{20662A58-70EC-4E01-93CB-63D6A1E9A1C9}"/>
                </a:ext>
              </a:extLst>
            </p:cNvPr>
            <p:cNvSpPr>
              <a:spLocks noEditPoints="1"/>
            </p:cNvSpPr>
            <p:nvPr/>
          </p:nvSpPr>
          <p:spPr bwMode="auto">
            <a:xfrm>
              <a:off x="4953834" y="1419713"/>
              <a:ext cx="742525" cy="742525"/>
            </a:xfrm>
            <a:custGeom>
              <a:avLst/>
              <a:gdLst>
                <a:gd name="T0" fmla="*/ 437 w 437"/>
                <a:gd name="T1" fmla="*/ 91 h 437"/>
                <a:gd name="T2" fmla="*/ 437 w 437"/>
                <a:gd name="T3" fmla="*/ 0 h 437"/>
                <a:gd name="T4" fmla="*/ 346 w 437"/>
                <a:gd name="T5" fmla="*/ 0 h 437"/>
                <a:gd name="T6" fmla="*/ 379 w 437"/>
                <a:gd name="T7" fmla="*/ 33 h 437"/>
                <a:gd name="T8" fmla="*/ 334 w 437"/>
                <a:gd name="T9" fmla="*/ 78 h 437"/>
                <a:gd name="T10" fmla="*/ 218 w 437"/>
                <a:gd name="T11" fmla="*/ 36 h 437"/>
                <a:gd name="T12" fmla="*/ 103 w 437"/>
                <a:gd name="T13" fmla="*/ 78 h 437"/>
                <a:gd name="T14" fmla="*/ 58 w 437"/>
                <a:gd name="T15" fmla="*/ 33 h 437"/>
                <a:gd name="T16" fmla="*/ 91 w 437"/>
                <a:gd name="T17" fmla="*/ 0 h 437"/>
                <a:gd name="T18" fmla="*/ 0 w 437"/>
                <a:gd name="T19" fmla="*/ 0 h 437"/>
                <a:gd name="T20" fmla="*/ 0 w 437"/>
                <a:gd name="T21" fmla="*/ 91 h 437"/>
                <a:gd name="T22" fmla="*/ 32 w 437"/>
                <a:gd name="T23" fmla="*/ 58 h 437"/>
                <a:gd name="T24" fmla="*/ 77 w 437"/>
                <a:gd name="T25" fmla="*/ 103 h 437"/>
                <a:gd name="T26" fmla="*/ 36 w 437"/>
                <a:gd name="T27" fmla="*/ 219 h 437"/>
                <a:gd name="T28" fmla="*/ 77 w 437"/>
                <a:gd name="T29" fmla="*/ 334 h 437"/>
                <a:gd name="T30" fmla="*/ 32 w 437"/>
                <a:gd name="T31" fmla="*/ 379 h 437"/>
                <a:gd name="T32" fmla="*/ 0 w 437"/>
                <a:gd name="T33" fmla="*/ 346 h 437"/>
                <a:gd name="T34" fmla="*/ 0 w 437"/>
                <a:gd name="T35" fmla="*/ 437 h 437"/>
                <a:gd name="T36" fmla="*/ 91 w 437"/>
                <a:gd name="T37" fmla="*/ 437 h 437"/>
                <a:gd name="T38" fmla="*/ 58 w 437"/>
                <a:gd name="T39" fmla="*/ 405 h 437"/>
                <a:gd name="T40" fmla="*/ 103 w 437"/>
                <a:gd name="T41" fmla="*/ 360 h 437"/>
                <a:gd name="T42" fmla="*/ 218 w 437"/>
                <a:gd name="T43" fmla="*/ 401 h 437"/>
                <a:gd name="T44" fmla="*/ 334 w 437"/>
                <a:gd name="T45" fmla="*/ 360 h 437"/>
                <a:gd name="T46" fmla="*/ 379 w 437"/>
                <a:gd name="T47" fmla="*/ 405 h 437"/>
                <a:gd name="T48" fmla="*/ 346 w 437"/>
                <a:gd name="T49" fmla="*/ 437 h 437"/>
                <a:gd name="T50" fmla="*/ 437 w 437"/>
                <a:gd name="T51" fmla="*/ 437 h 437"/>
                <a:gd name="T52" fmla="*/ 437 w 437"/>
                <a:gd name="T53" fmla="*/ 346 h 437"/>
                <a:gd name="T54" fmla="*/ 404 w 437"/>
                <a:gd name="T55" fmla="*/ 379 h 437"/>
                <a:gd name="T56" fmla="*/ 359 w 437"/>
                <a:gd name="T57" fmla="*/ 334 h 437"/>
                <a:gd name="T58" fmla="*/ 400 w 437"/>
                <a:gd name="T59" fmla="*/ 219 h 437"/>
                <a:gd name="T60" fmla="*/ 359 w 437"/>
                <a:gd name="T61" fmla="*/ 103 h 437"/>
                <a:gd name="T62" fmla="*/ 404 w 437"/>
                <a:gd name="T63" fmla="*/ 58 h 437"/>
                <a:gd name="T64" fmla="*/ 437 w 437"/>
                <a:gd name="T65" fmla="*/ 91 h 437"/>
                <a:gd name="T66" fmla="*/ 366 w 437"/>
                <a:gd name="T67" fmla="*/ 219 h 437"/>
                <a:gd name="T68" fmla="*/ 218 w 437"/>
                <a:gd name="T69" fmla="*/ 367 h 437"/>
                <a:gd name="T70" fmla="*/ 70 w 437"/>
                <a:gd name="T71" fmla="*/ 219 h 437"/>
                <a:gd name="T72" fmla="*/ 218 w 437"/>
                <a:gd name="T73" fmla="*/ 71 h 437"/>
                <a:gd name="T74" fmla="*/ 366 w 437"/>
                <a:gd name="T75" fmla="*/ 21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7" h="437">
                  <a:moveTo>
                    <a:pt x="437" y="91"/>
                  </a:moveTo>
                  <a:cubicBezTo>
                    <a:pt x="437" y="0"/>
                    <a:pt x="437" y="0"/>
                    <a:pt x="437" y="0"/>
                  </a:cubicBezTo>
                  <a:cubicBezTo>
                    <a:pt x="346" y="0"/>
                    <a:pt x="346" y="0"/>
                    <a:pt x="346" y="0"/>
                  </a:cubicBezTo>
                  <a:cubicBezTo>
                    <a:pt x="379" y="33"/>
                    <a:pt x="379" y="33"/>
                    <a:pt x="379" y="33"/>
                  </a:cubicBezTo>
                  <a:cubicBezTo>
                    <a:pt x="334" y="78"/>
                    <a:pt x="334" y="78"/>
                    <a:pt x="334" y="78"/>
                  </a:cubicBezTo>
                  <a:cubicBezTo>
                    <a:pt x="302" y="52"/>
                    <a:pt x="262" y="36"/>
                    <a:pt x="218" y="36"/>
                  </a:cubicBezTo>
                  <a:cubicBezTo>
                    <a:pt x="175" y="36"/>
                    <a:pt x="134" y="52"/>
                    <a:pt x="103" y="78"/>
                  </a:cubicBezTo>
                  <a:cubicBezTo>
                    <a:pt x="58" y="33"/>
                    <a:pt x="58" y="33"/>
                    <a:pt x="58" y="33"/>
                  </a:cubicBezTo>
                  <a:cubicBezTo>
                    <a:pt x="91" y="0"/>
                    <a:pt x="91" y="0"/>
                    <a:pt x="91" y="0"/>
                  </a:cubicBezTo>
                  <a:cubicBezTo>
                    <a:pt x="0" y="0"/>
                    <a:pt x="0" y="0"/>
                    <a:pt x="0" y="0"/>
                  </a:cubicBezTo>
                  <a:cubicBezTo>
                    <a:pt x="0" y="91"/>
                    <a:pt x="0" y="91"/>
                    <a:pt x="0" y="91"/>
                  </a:cubicBezTo>
                  <a:cubicBezTo>
                    <a:pt x="32" y="58"/>
                    <a:pt x="32" y="58"/>
                    <a:pt x="32" y="58"/>
                  </a:cubicBezTo>
                  <a:cubicBezTo>
                    <a:pt x="77" y="103"/>
                    <a:pt x="77" y="103"/>
                    <a:pt x="77" y="103"/>
                  </a:cubicBezTo>
                  <a:cubicBezTo>
                    <a:pt x="52" y="135"/>
                    <a:pt x="36" y="175"/>
                    <a:pt x="36" y="219"/>
                  </a:cubicBezTo>
                  <a:cubicBezTo>
                    <a:pt x="36" y="262"/>
                    <a:pt x="52" y="303"/>
                    <a:pt x="77" y="334"/>
                  </a:cubicBezTo>
                  <a:cubicBezTo>
                    <a:pt x="32" y="379"/>
                    <a:pt x="32" y="379"/>
                    <a:pt x="32" y="379"/>
                  </a:cubicBezTo>
                  <a:cubicBezTo>
                    <a:pt x="0" y="346"/>
                    <a:pt x="0" y="346"/>
                    <a:pt x="0" y="346"/>
                  </a:cubicBezTo>
                  <a:cubicBezTo>
                    <a:pt x="0" y="437"/>
                    <a:pt x="0" y="437"/>
                    <a:pt x="0" y="437"/>
                  </a:cubicBezTo>
                  <a:cubicBezTo>
                    <a:pt x="91" y="437"/>
                    <a:pt x="91" y="437"/>
                    <a:pt x="91" y="437"/>
                  </a:cubicBezTo>
                  <a:cubicBezTo>
                    <a:pt x="58" y="405"/>
                    <a:pt x="58" y="405"/>
                    <a:pt x="58" y="405"/>
                  </a:cubicBezTo>
                  <a:cubicBezTo>
                    <a:pt x="103" y="360"/>
                    <a:pt x="103" y="360"/>
                    <a:pt x="103" y="360"/>
                  </a:cubicBezTo>
                  <a:cubicBezTo>
                    <a:pt x="134" y="385"/>
                    <a:pt x="175" y="401"/>
                    <a:pt x="218" y="401"/>
                  </a:cubicBezTo>
                  <a:cubicBezTo>
                    <a:pt x="262" y="401"/>
                    <a:pt x="302" y="385"/>
                    <a:pt x="334" y="360"/>
                  </a:cubicBezTo>
                  <a:cubicBezTo>
                    <a:pt x="379" y="405"/>
                    <a:pt x="379" y="405"/>
                    <a:pt x="379" y="405"/>
                  </a:cubicBezTo>
                  <a:cubicBezTo>
                    <a:pt x="346" y="437"/>
                    <a:pt x="346" y="437"/>
                    <a:pt x="346" y="437"/>
                  </a:cubicBezTo>
                  <a:cubicBezTo>
                    <a:pt x="437" y="437"/>
                    <a:pt x="437" y="437"/>
                    <a:pt x="437" y="437"/>
                  </a:cubicBezTo>
                  <a:cubicBezTo>
                    <a:pt x="437" y="346"/>
                    <a:pt x="437" y="346"/>
                    <a:pt x="437" y="346"/>
                  </a:cubicBezTo>
                  <a:cubicBezTo>
                    <a:pt x="404" y="379"/>
                    <a:pt x="404" y="379"/>
                    <a:pt x="404" y="379"/>
                  </a:cubicBezTo>
                  <a:cubicBezTo>
                    <a:pt x="359" y="334"/>
                    <a:pt x="359" y="334"/>
                    <a:pt x="359" y="334"/>
                  </a:cubicBezTo>
                  <a:cubicBezTo>
                    <a:pt x="385" y="302"/>
                    <a:pt x="400" y="262"/>
                    <a:pt x="400" y="219"/>
                  </a:cubicBezTo>
                  <a:cubicBezTo>
                    <a:pt x="400" y="175"/>
                    <a:pt x="385" y="135"/>
                    <a:pt x="359" y="103"/>
                  </a:cubicBezTo>
                  <a:cubicBezTo>
                    <a:pt x="404" y="58"/>
                    <a:pt x="404" y="58"/>
                    <a:pt x="404" y="58"/>
                  </a:cubicBezTo>
                  <a:lnTo>
                    <a:pt x="437" y="91"/>
                  </a:lnTo>
                  <a:close/>
                  <a:moveTo>
                    <a:pt x="366" y="219"/>
                  </a:moveTo>
                  <a:cubicBezTo>
                    <a:pt x="366" y="300"/>
                    <a:pt x="300" y="367"/>
                    <a:pt x="218" y="367"/>
                  </a:cubicBezTo>
                  <a:cubicBezTo>
                    <a:pt x="137" y="367"/>
                    <a:pt x="70" y="300"/>
                    <a:pt x="70" y="219"/>
                  </a:cubicBezTo>
                  <a:cubicBezTo>
                    <a:pt x="70" y="137"/>
                    <a:pt x="137" y="71"/>
                    <a:pt x="218" y="71"/>
                  </a:cubicBezTo>
                  <a:cubicBezTo>
                    <a:pt x="300" y="71"/>
                    <a:pt x="366" y="137"/>
                    <a:pt x="366" y="2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2C2A29"/>
                </a:solidFill>
                <a:effectLst/>
                <a:uLnTx/>
                <a:uFillTx/>
              </a:endParaRPr>
            </a:p>
          </p:txBody>
        </p:sp>
      </p:grpSp>
      <p:sp>
        <p:nvSpPr>
          <p:cNvPr id="62" name="Footer Placeholder 1">
            <a:extLst>
              <a:ext uri="{FF2B5EF4-FFF2-40B4-BE49-F238E27FC236}">
                <a16:creationId xmlns:a16="http://schemas.microsoft.com/office/drawing/2014/main" id="{14F587C8-854D-4947-9A68-3BF85E08D433}"/>
              </a:ext>
            </a:extLst>
          </p:cNvPr>
          <p:cNvSpPr txBox="1">
            <a:spLocks/>
          </p:cNvSpPr>
          <p:nvPr/>
        </p:nvSpPr>
        <p:spPr>
          <a:xfrm>
            <a:off x="769552" y="6666258"/>
            <a:ext cx="2025000" cy="191279"/>
          </a:xfrm>
          <a:prstGeom prst="rect">
            <a:avLst/>
          </a:prstGeom>
        </p:spPr>
        <p:txBody>
          <a:bodyPr vert="horz" wrap="none"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endParaRPr lang="en-AU" dirty="0">
              <a:solidFill>
                <a:prstClr val="black"/>
              </a:solidFill>
              <a:latin typeface="Arial" panose="020B0604020202020204"/>
            </a:endParaRPr>
          </a:p>
        </p:txBody>
      </p:sp>
      <p:pic>
        <p:nvPicPr>
          <p:cNvPr id="64" name="Picture 31">
            <a:extLst>
              <a:ext uri="{FF2B5EF4-FFF2-40B4-BE49-F238E27FC236}">
                <a16:creationId xmlns:a16="http://schemas.microsoft.com/office/drawing/2014/main" id="{CD0F0DC2-4193-4171-92FF-A949993A9579}"/>
              </a:ext>
            </a:extLst>
          </p:cNvPr>
          <p:cNvPicPr>
            <a:picLocks noChangeAspect="1" noChangeArrowheads="1"/>
          </p:cNvPicPr>
          <p:nvPr/>
        </p:nvPicPr>
        <p:blipFill>
          <a:blip r:embed="rId3"/>
          <a:srcRect/>
          <a:stretch/>
        </p:blipFill>
        <p:spPr bwMode="auto">
          <a:xfrm>
            <a:off x="7141023" y="1514322"/>
            <a:ext cx="453750" cy="50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5">
            <a:extLst>
              <a:ext uri="{FF2B5EF4-FFF2-40B4-BE49-F238E27FC236}">
                <a16:creationId xmlns:a16="http://schemas.microsoft.com/office/drawing/2014/main" id="{A3659FA5-7C26-4A84-BB79-DEBF4CBB86AD}"/>
              </a:ext>
            </a:extLst>
          </p:cNvPr>
          <p:cNvGraphicFramePr>
            <a:graphicFrameLocks noGrp="1"/>
          </p:cNvGraphicFramePr>
          <p:nvPr>
            <p:extLst>
              <p:ext uri="{D42A27DB-BD31-4B8C-83A1-F6EECF244321}">
                <p14:modId xmlns:p14="http://schemas.microsoft.com/office/powerpoint/2010/main" val="71985659"/>
              </p:ext>
            </p:extLst>
          </p:nvPr>
        </p:nvGraphicFramePr>
        <p:xfrm>
          <a:off x="4640036" y="3501381"/>
          <a:ext cx="2693486" cy="1371600"/>
        </p:xfrm>
        <a:graphic>
          <a:graphicData uri="http://schemas.openxmlformats.org/drawingml/2006/table">
            <a:tbl>
              <a:tblPr firstRow="1" bandRow="1">
                <a:tableStyleId>{5C22544A-7EE6-4342-B048-85BDC9FD1C3A}</a:tableStyleId>
              </a:tblPr>
              <a:tblGrid>
                <a:gridCol w="1346743">
                  <a:extLst>
                    <a:ext uri="{9D8B030D-6E8A-4147-A177-3AD203B41FA5}">
                      <a16:colId xmlns:a16="http://schemas.microsoft.com/office/drawing/2014/main" val="3790223997"/>
                    </a:ext>
                  </a:extLst>
                </a:gridCol>
                <a:gridCol w="1346743">
                  <a:extLst>
                    <a:ext uri="{9D8B030D-6E8A-4147-A177-3AD203B41FA5}">
                      <a16:colId xmlns:a16="http://schemas.microsoft.com/office/drawing/2014/main" val="4095492423"/>
                    </a:ext>
                  </a:extLst>
                </a:gridCol>
              </a:tblGrid>
              <a:tr h="158815">
                <a:tc>
                  <a:txBody>
                    <a:bodyPr/>
                    <a:lstStyle/>
                    <a:p>
                      <a:r>
                        <a:rPr lang="en-AU" sz="1000" dirty="0"/>
                        <a:t>Horizon portfolio</a:t>
                      </a:r>
                    </a:p>
                  </a:txBody>
                  <a:tcPr/>
                </a:tc>
                <a:tc>
                  <a:txBody>
                    <a:bodyPr/>
                    <a:lstStyle/>
                    <a:p>
                      <a:pPr algn="ctr"/>
                      <a:r>
                        <a:rPr lang="en-AU" sz="1000" dirty="0"/>
                        <a:t>Allocation to infrastructure</a:t>
                      </a:r>
                    </a:p>
                  </a:txBody>
                  <a:tcPr/>
                </a:tc>
                <a:extLst>
                  <a:ext uri="{0D108BD9-81ED-4DB2-BD59-A6C34878D82A}">
                    <a16:rowId xmlns:a16="http://schemas.microsoft.com/office/drawing/2014/main" val="210293049"/>
                  </a:ext>
                </a:extLst>
              </a:tr>
              <a:tr h="158815">
                <a:tc>
                  <a:txBody>
                    <a:bodyPr/>
                    <a:lstStyle/>
                    <a:p>
                      <a:r>
                        <a:rPr lang="en-AU" sz="1000" dirty="0"/>
                        <a:t>Horizon 2</a:t>
                      </a:r>
                    </a:p>
                  </a:txBody>
                  <a:tcPr/>
                </a:tc>
                <a:tc>
                  <a:txBody>
                    <a:bodyPr/>
                    <a:lstStyle/>
                    <a:p>
                      <a:pPr algn="ctr"/>
                      <a:r>
                        <a:rPr lang="en-AU" sz="1000" dirty="0"/>
                        <a:t>1%</a:t>
                      </a:r>
                    </a:p>
                  </a:txBody>
                  <a:tcPr/>
                </a:tc>
                <a:extLst>
                  <a:ext uri="{0D108BD9-81ED-4DB2-BD59-A6C34878D82A}">
                    <a16:rowId xmlns:a16="http://schemas.microsoft.com/office/drawing/2014/main" val="941616565"/>
                  </a:ext>
                </a:extLst>
              </a:tr>
              <a:tr h="158815">
                <a:tc>
                  <a:txBody>
                    <a:bodyPr/>
                    <a:lstStyle/>
                    <a:p>
                      <a:r>
                        <a:rPr lang="en-AU" sz="1000" dirty="0"/>
                        <a:t>Horizon 3</a:t>
                      </a:r>
                    </a:p>
                  </a:txBody>
                  <a:tcPr/>
                </a:tc>
                <a:tc>
                  <a:txBody>
                    <a:bodyPr/>
                    <a:lstStyle/>
                    <a:p>
                      <a:pPr algn="ctr"/>
                      <a:r>
                        <a:rPr lang="en-AU" sz="1000" dirty="0"/>
                        <a:t>2%</a:t>
                      </a:r>
                    </a:p>
                  </a:txBody>
                  <a:tcPr/>
                </a:tc>
                <a:extLst>
                  <a:ext uri="{0D108BD9-81ED-4DB2-BD59-A6C34878D82A}">
                    <a16:rowId xmlns:a16="http://schemas.microsoft.com/office/drawing/2014/main" val="964589615"/>
                  </a:ext>
                </a:extLst>
              </a:tr>
              <a:tr h="158815">
                <a:tc>
                  <a:txBody>
                    <a:bodyPr/>
                    <a:lstStyle/>
                    <a:p>
                      <a:r>
                        <a:rPr lang="en-AU" sz="1000" dirty="0"/>
                        <a:t>Horizon 4 and 5</a:t>
                      </a:r>
                    </a:p>
                  </a:txBody>
                  <a:tcPr/>
                </a:tc>
                <a:tc>
                  <a:txBody>
                    <a:bodyPr/>
                    <a:lstStyle/>
                    <a:p>
                      <a:pPr algn="ctr"/>
                      <a:r>
                        <a:rPr lang="en-AU" sz="1000" dirty="0"/>
                        <a:t>3%</a:t>
                      </a:r>
                    </a:p>
                  </a:txBody>
                  <a:tcPr/>
                </a:tc>
                <a:extLst>
                  <a:ext uri="{0D108BD9-81ED-4DB2-BD59-A6C34878D82A}">
                    <a16:rowId xmlns:a16="http://schemas.microsoft.com/office/drawing/2014/main" val="1345050806"/>
                  </a:ext>
                </a:extLst>
              </a:tr>
              <a:tr h="158815">
                <a:tc>
                  <a:txBody>
                    <a:bodyPr/>
                    <a:lstStyle/>
                    <a:p>
                      <a:r>
                        <a:rPr lang="en-AU" sz="1000" dirty="0"/>
                        <a:t>Horizon 6 and 7</a:t>
                      </a:r>
                    </a:p>
                  </a:txBody>
                  <a:tcPr/>
                </a:tc>
                <a:tc>
                  <a:txBody>
                    <a:bodyPr/>
                    <a:lstStyle/>
                    <a:p>
                      <a:pPr algn="ctr"/>
                      <a:r>
                        <a:rPr lang="en-AU" sz="1000" dirty="0"/>
                        <a:t>2%</a:t>
                      </a:r>
                    </a:p>
                  </a:txBody>
                  <a:tcPr/>
                </a:tc>
                <a:extLst>
                  <a:ext uri="{0D108BD9-81ED-4DB2-BD59-A6C34878D82A}">
                    <a16:rowId xmlns:a16="http://schemas.microsoft.com/office/drawing/2014/main" val="4213379682"/>
                  </a:ext>
                </a:extLst>
              </a:tr>
            </a:tbl>
          </a:graphicData>
        </a:graphic>
      </p:graphicFrame>
      <p:graphicFrame>
        <p:nvGraphicFramePr>
          <p:cNvPr id="45" name="Table 5">
            <a:extLst>
              <a:ext uri="{FF2B5EF4-FFF2-40B4-BE49-F238E27FC236}">
                <a16:creationId xmlns:a16="http://schemas.microsoft.com/office/drawing/2014/main" id="{D69CD40C-1B28-4A59-AB41-6032DB20D86F}"/>
              </a:ext>
            </a:extLst>
          </p:cNvPr>
          <p:cNvGraphicFramePr>
            <a:graphicFrameLocks noGrp="1"/>
          </p:cNvGraphicFramePr>
          <p:nvPr>
            <p:extLst>
              <p:ext uri="{D42A27DB-BD31-4B8C-83A1-F6EECF244321}">
                <p14:modId xmlns:p14="http://schemas.microsoft.com/office/powerpoint/2010/main" val="2432168392"/>
              </p:ext>
            </p:extLst>
          </p:nvPr>
        </p:nvGraphicFramePr>
        <p:xfrm>
          <a:off x="8207890" y="3512383"/>
          <a:ext cx="2693486" cy="1371600"/>
        </p:xfrm>
        <a:graphic>
          <a:graphicData uri="http://schemas.openxmlformats.org/drawingml/2006/table">
            <a:tbl>
              <a:tblPr firstRow="1" bandRow="1">
                <a:tableStyleId>{5C22544A-7EE6-4342-B048-85BDC9FD1C3A}</a:tableStyleId>
              </a:tblPr>
              <a:tblGrid>
                <a:gridCol w="1636014">
                  <a:extLst>
                    <a:ext uri="{9D8B030D-6E8A-4147-A177-3AD203B41FA5}">
                      <a16:colId xmlns:a16="http://schemas.microsoft.com/office/drawing/2014/main" val="3790223997"/>
                    </a:ext>
                  </a:extLst>
                </a:gridCol>
                <a:gridCol w="1057472">
                  <a:extLst>
                    <a:ext uri="{9D8B030D-6E8A-4147-A177-3AD203B41FA5}">
                      <a16:colId xmlns:a16="http://schemas.microsoft.com/office/drawing/2014/main" val="4095492423"/>
                    </a:ext>
                  </a:extLst>
                </a:gridCol>
              </a:tblGrid>
              <a:tr h="158815">
                <a:tc>
                  <a:txBody>
                    <a:bodyPr/>
                    <a:lstStyle/>
                    <a:p>
                      <a:r>
                        <a:rPr lang="en-AU" sz="1000" dirty="0"/>
                        <a:t>Pre Select fund</a:t>
                      </a:r>
                    </a:p>
                  </a:txBody>
                  <a:tcPr/>
                </a:tc>
                <a:tc>
                  <a:txBody>
                    <a:bodyPr/>
                    <a:lstStyle/>
                    <a:p>
                      <a:pPr algn="ctr"/>
                      <a:r>
                        <a:rPr lang="en-AU" sz="1000" dirty="0"/>
                        <a:t>Allocation to infrastructure</a:t>
                      </a:r>
                    </a:p>
                  </a:txBody>
                  <a:tcPr/>
                </a:tc>
                <a:extLst>
                  <a:ext uri="{0D108BD9-81ED-4DB2-BD59-A6C34878D82A}">
                    <a16:rowId xmlns:a16="http://schemas.microsoft.com/office/drawing/2014/main" val="210293049"/>
                  </a:ext>
                </a:extLst>
              </a:tr>
              <a:tr h="158815">
                <a:tc>
                  <a:txBody>
                    <a:bodyPr/>
                    <a:lstStyle/>
                    <a:p>
                      <a:r>
                        <a:rPr lang="en-AU" sz="1000" dirty="0"/>
                        <a:t>Conservative</a:t>
                      </a:r>
                    </a:p>
                  </a:txBody>
                  <a:tcPr/>
                </a:tc>
                <a:tc>
                  <a:txBody>
                    <a:bodyPr/>
                    <a:lstStyle/>
                    <a:p>
                      <a:pPr algn="ctr"/>
                      <a:r>
                        <a:rPr lang="en-AU" sz="1000" dirty="0"/>
                        <a:t>1%</a:t>
                      </a:r>
                    </a:p>
                  </a:txBody>
                  <a:tcPr/>
                </a:tc>
                <a:extLst>
                  <a:ext uri="{0D108BD9-81ED-4DB2-BD59-A6C34878D82A}">
                    <a16:rowId xmlns:a16="http://schemas.microsoft.com/office/drawing/2014/main" val="941616565"/>
                  </a:ext>
                </a:extLst>
              </a:tr>
              <a:tr h="158815">
                <a:tc>
                  <a:txBody>
                    <a:bodyPr/>
                    <a:lstStyle/>
                    <a:p>
                      <a:r>
                        <a:rPr lang="en-AU" sz="1000" dirty="0"/>
                        <a:t>Balanced</a:t>
                      </a:r>
                    </a:p>
                  </a:txBody>
                  <a:tcPr/>
                </a:tc>
                <a:tc>
                  <a:txBody>
                    <a:bodyPr/>
                    <a:lstStyle/>
                    <a:p>
                      <a:pPr algn="ctr"/>
                      <a:r>
                        <a:rPr lang="en-AU" sz="1000" dirty="0"/>
                        <a:t>2%</a:t>
                      </a:r>
                    </a:p>
                  </a:txBody>
                  <a:tcPr/>
                </a:tc>
                <a:extLst>
                  <a:ext uri="{0D108BD9-81ED-4DB2-BD59-A6C34878D82A}">
                    <a16:rowId xmlns:a16="http://schemas.microsoft.com/office/drawing/2014/main" val="964589615"/>
                  </a:ext>
                </a:extLst>
              </a:tr>
              <a:tr h="158815">
                <a:tc>
                  <a:txBody>
                    <a:bodyPr/>
                    <a:lstStyle/>
                    <a:p>
                      <a:r>
                        <a:rPr lang="en-AU" sz="1000" dirty="0"/>
                        <a:t>Growth</a:t>
                      </a:r>
                    </a:p>
                  </a:txBody>
                  <a:tcPr/>
                </a:tc>
                <a:tc>
                  <a:txBody>
                    <a:bodyPr/>
                    <a:lstStyle/>
                    <a:p>
                      <a:pPr algn="ctr"/>
                      <a:r>
                        <a:rPr lang="en-AU" sz="1000" dirty="0"/>
                        <a:t>3%</a:t>
                      </a:r>
                    </a:p>
                  </a:txBody>
                  <a:tcPr/>
                </a:tc>
                <a:extLst>
                  <a:ext uri="{0D108BD9-81ED-4DB2-BD59-A6C34878D82A}">
                    <a16:rowId xmlns:a16="http://schemas.microsoft.com/office/drawing/2014/main" val="1345050806"/>
                  </a:ext>
                </a:extLst>
              </a:tr>
              <a:tr h="158815">
                <a:tc>
                  <a:txBody>
                    <a:bodyPr/>
                    <a:lstStyle/>
                    <a:p>
                      <a:r>
                        <a:rPr lang="en-AU" sz="1000" dirty="0"/>
                        <a:t>High Growth</a:t>
                      </a:r>
                    </a:p>
                  </a:txBody>
                  <a:tcPr/>
                </a:tc>
                <a:tc>
                  <a:txBody>
                    <a:bodyPr/>
                    <a:lstStyle/>
                    <a:p>
                      <a:pPr algn="ctr"/>
                      <a:r>
                        <a:rPr lang="en-AU" sz="1000" dirty="0"/>
                        <a:t>3%</a:t>
                      </a:r>
                    </a:p>
                  </a:txBody>
                  <a:tcPr/>
                </a:tc>
                <a:extLst>
                  <a:ext uri="{0D108BD9-81ED-4DB2-BD59-A6C34878D82A}">
                    <a16:rowId xmlns:a16="http://schemas.microsoft.com/office/drawing/2014/main" val="4228845005"/>
                  </a:ext>
                </a:extLst>
              </a:tr>
            </a:tbl>
          </a:graphicData>
        </a:graphic>
      </p:graphicFrame>
      <p:graphicFrame>
        <p:nvGraphicFramePr>
          <p:cNvPr id="46" name="Table 5">
            <a:extLst>
              <a:ext uri="{FF2B5EF4-FFF2-40B4-BE49-F238E27FC236}">
                <a16:creationId xmlns:a16="http://schemas.microsoft.com/office/drawing/2014/main" id="{7E7E896F-255B-41DF-9D1D-3155373B16B0}"/>
              </a:ext>
            </a:extLst>
          </p:cNvPr>
          <p:cNvGraphicFramePr>
            <a:graphicFrameLocks noGrp="1"/>
          </p:cNvGraphicFramePr>
          <p:nvPr>
            <p:extLst>
              <p:ext uri="{D42A27DB-BD31-4B8C-83A1-F6EECF244321}">
                <p14:modId xmlns:p14="http://schemas.microsoft.com/office/powerpoint/2010/main" val="227133931"/>
              </p:ext>
            </p:extLst>
          </p:nvPr>
        </p:nvGraphicFramePr>
        <p:xfrm>
          <a:off x="1045202" y="3514735"/>
          <a:ext cx="2693486" cy="1127760"/>
        </p:xfrm>
        <a:graphic>
          <a:graphicData uri="http://schemas.openxmlformats.org/drawingml/2006/table">
            <a:tbl>
              <a:tblPr firstRow="1" bandRow="1">
                <a:tableStyleId>{5C22544A-7EE6-4342-B048-85BDC9FD1C3A}</a:tableStyleId>
              </a:tblPr>
              <a:tblGrid>
                <a:gridCol w="1636014">
                  <a:extLst>
                    <a:ext uri="{9D8B030D-6E8A-4147-A177-3AD203B41FA5}">
                      <a16:colId xmlns:a16="http://schemas.microsoft.com/office/drawing/2014/main" val="3790223997"/>
                    </a:ext>
                  </a:extLst>
                </a:gridCol>
                <a:gridCol w="1057472">
                  <a:extLst>
                    <a:ext uri="{9D8B030D-6E8A-4147-A177-3AD203B41FA5}">
                      <a16:colId xmlns:a16="http://schemas.microsoft.com/office/drawing/2014/main" val="4095492423"/>
                    </a:ext>
                  </a:extLst>
                </a:gridCol>
              </a:tblGrid>
              <a:tr h="158815">
                <a:tc>
                  <a:txBody>
                    <a:bodyPr/>
                    <a:lstStyle/>
                    <a:p>
                      <a:r>
                        <a:rPr lang="en-AU" sz="1000" dirty="0"/>
                        <a:t>Inflation Plus portfolio</a:t>
                      </a:r>
                    </a:p>
                  </a:txBody>
                  <a:tcPr/>
                </a:tc>
                <a:tc>
                  <a:txBody>
                    <a:bodyPr/>
                    <a:lstStyle/>
                    <a:p>
                      <a:pPr algn="ctr"/>
                      <a:r>
                        <a:rPr lang="en-AU" sz="1000" dirty="0"/>
                        <a:t>Allocation to infrastructure</a:t>
                      </a:r>
                    </a:p>
                  </a:txBody>
                  <a:tcPr/>
                </a:tc>
                <a:extLst>
                  <a:ext uri="{0D108BD9-81ED-4DB2-BD59-A6C34878D82A}">
                    <a16:rowId xmlns:a16="http://schemas.microsoft.com/office/drawing/2014/main" val="210293049"/>
                  </a:ext>
                </a:extLst>
              </a:tr>
              <a:tr h="158815">
                <a:tc>
                  <a:txBody>
                    <a:bodyPr/>
                    <a:lstStyle/>
                    <a:p>
                      <a:r>
                        <a:rPr lang="en-AU" sz="1000" dirty="0"/>
                        <a:t>Conservative</a:t>
                      </a:r>
                    </a:p>
                  </a:txBody>
                  <a:tcPr/>
                </a:tc>
                <a:tc>
                  <a:txBody>
                    <a:bodyPr/>
                    <a:lstStyle/>
                    <a:p>
                      <a:pPr algn="ctr"/>
                      <a:r>
                        <a:rPr lang="en-AU" sz="1000" dirty="0"/>
                        <a:t>3%</a:t>
                      </a:r>
                    </a:p>
                  </a:txBody>
                  <a:tcPr/>
                </a:tc>
                <a:extLst>
                  <a:ext uri="{0D108BD9-81ED-4DB2-BD59-A6C34878D82A}">
                    <a16:rowId xmlns:a16="http://schemas.microsoft.com/office/drawing/2014/main" val="941616565"/>
                  </a:ext>
                </a:extLst>
              </a:tr>
              <a:tr h="158815">
                <a:tc>
                  <a:txBody>
                    <a:bodyPr/>
                    <a:lstStyle/>
                    <a:p>
                      <a:r>
                        <a:rPr lang="en-AU" sz="1000" dirty="0"/>
                        <a:t>Moderate</a:t>
                      </a:r>
                    </a:p>
                  </a:txBody>
                  <a:tcPr/>
                </a:tc>
                <a:tc>
                  <a:txBody>
                    <a:bodyPr/>
                    <a:lstStyle/>
                    <a:p>
                      <a:pPr algn="ctr"/>
                      <a:r>
                        <a:rPr lang="en-AU" sz="1000" dirty="0"/>
                        <a:t>3%</a:t>
                      </a:r>
                    </a:p>
                  </a:txBody>
                  <a:tcPr/>
                </a:tc>
                <a:extLst>
                  <a:ext uri="{0D108BD9-81ED-4DB2-BD59-A6C34878D82A}">
                    <a16:rowId xmlns:a16="http://schemas.microsoft.com/office/drawing/2014/main" val="964589615"/>
                  </a:ext>
                </a:extLst>
              </a:tr>
              <a:tr h="158815">
                <a:tc>
                  <a:txBody>
                    <a:bodyPr/>
                    <a:lstStyle/>
                    <a:p>
                      <a:r>
                        <a:rPr lang="en-AU" sz="1000" dirty="0"/>
                        <a:t>Assertive</a:t>
                      </a:r>
                    </a:p>
                  </a:txBody>
                  <a:tcPr/>
                </a:tc>
                <a:tc>
                  <a:txBody>
                    <a:bodyPr/>
                    <a:lstStyle/>
                    <a:p>
                      <a:pPr algn="ctr"/>
                      <a:r>
                        <a:rPr lang="en-AU" sz="1000" dirty="0"/>
                        <a:t>3%</a:t>
                      </a:r>
                    </a:p>
                  </a:txBody>
                  <a:tcPr/>
                </a:tc>
                <a:extLst>
                  <a:ext uri="{0D108BD9-81ED-4DB2-BD59-A6C34878D82A}">
                    <a16:rowId xmlns:a16="http://schemas.microsoft.com/office/drawing/2014/main" val="1345050806"/>
                  </a:ext>
                </a:extLst>
              </a:tr>
            </a:tbl>
          </a:graphicData>
        </a:graphic>
      </p:graphicFrame>
      <p:sp>
        <p:nvSpPr>
          <p:cNvPr id="47" name="Rectangle 46">
            <a:extLst>
              <a:ext uri="{FF2B5EF4-FFF2-40B4-BE49-F238E27FC236}">
                <a16:creationId xmlns:a16="http://schemas.microsoft.com/office/drawing/2014/main" id="{86E2436C-B8AE-4C61-A28B-B8D2E4030BD5}"/>
              </a:ext>
            </a:extLst>
          </p:cNvPr>
          <p:cNvSpPr/>
          <p:nvPr/>
        </p:nvSpPr>
        <p:spPr>
          <a:xfrm>
            <a:off x="788345" y="5178781"/>
            <a:ext cx="10408550" cy="831987"/>
          </a:xfrm>
          <a:prstGeom prst="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wrap="square" lIns="108000" rIns="108000" anchor="ctr">
            <a:noAutofit/>
          </a:bodyPr>
          <a:lstStyle/>
          <a:p>
            <a:pPr marL="285750" indent="-285750">
              <a:spcBef>
                <a:spcPts val="300"/>
              </a:spcBef>
              <a:spcAft>
                <a:spcPts val="300"/>
              </a:spcAft>
              <a:buFont typeface="Arial" panose="020B0604020202020204" pitchFamily="34" charset="0"/>
              <a:buChar char="•"/>
            </a:pPr>
            <a:r>
              <a:rPr lang="en-AU" sz="1400" dirty="0"/>
              <a:t>Implemented at the end of September</a:t>
            </a:r>
          </a:p>
          <a:p>
            <a:pPr marL="285750" indent="-285750">
              <a:spcBef>
                <a:spcPts val="300"/>
              </a:spcBef>
              <a:spcAft>
                <a:spcPts val="300"/>
              </a:spcAft>
              <a:buFont typeface="Arial" panose="020B0604020202020204" pitchFamily="34" charset="0"/>
              <a:buChar char="•"/>
            </a:pPr>
            <a:r>
              <a:rPr lang="en-AU" sz="1400" dirty="0"/>
              <a:t>We’ll update you when global listed infrastructure is added to other MLC multi-manager portfolios </a:t>
            </a:r>
          </a:p>
        </p:txBody>
      </p:sp>
      <p:sp>
        <p:nvSpPr>
          <p:cNvPr id="48" name="Footer Placeholder 1">
            <a:extLst>
              <a:ext uri="{FF2B5EF4-FFF2-40B4-BE49-F238E27FC236}">
                <a16:creationId xmlns:a16="http://schemas.microsoft.com/office/drawing/2014/main" id="{8553746E-C2FC-4DBB-BCA1-69750F3BFB2A}"/>
              </a:ext>
            </a:extLst>
          </p:cNvPr>
          <p:cNvSpPr txBox="1">
            <a:spLocks/>
          </p:cNvSpPr>
          <p:nvPr/>
        </p:nvSpPr>
        <p:spPr>
          <a:xfrm>
            <a:off x="383974"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Addition of global listed infrastructure to MLC portfolios</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320165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7295" y="1401182"/>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fld id="{E6316B6A-336A-44FF-82DA-A4D1594FA055}" type="slidenum">
              <a:rPr lang="en-AU" smtClean="0"/>
              <a:t>7</a:t>
            </a:fld>
            <a:endParaRPr lang="en-AU" dirty="0"/>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80703"/>
            <a:ext cx="9720000" cy="516637"/>
          </a:xfrm>
        </p:spPr>
        <p:txBody>
          <a:bodyPr/>
          <a:lstStyle/>
          <a:p>
            <a:r>
              <a:rPr lang="en-AU" sz="2400" dirty="0">
                <a:solidFill>
                  <a:schemeClr val="tx1"/>
                </a:solidFill>
                <a:latin typeface="Arial" charset="0"/>
                <a:cs typeface="Arial" charset="0"/>
              </a:rPr>
              <a:t>Communication plan</a:t>
            </a:r>
            <a:endParaRPr lang="en-AU" sz="2400" dirty="0">
              <a:solidFill>
                <a:schemeClr val="tx1"/>
              </a:solidFill>
            </a:endParaRPr>
          </a:p>
        </p:txBody>
      </p:sp>
      <p:graphicFrame>
        <p:nvGraphicFramePr>
          <p:cNvPr id="13" name="Table 12">
            <a:extLst>
              <a:ext uri="{FF2B5EF4-FFF2-40B4-BE49-F238E27FC236}">
                <a16:creationId xmlns:a16="http://schemas.microsoft.com/office/drawing/2014/main" id="{89A46F92-90A5-4831-9D06-FCE1F057E0AE}"/>
              </a:ext>
            </a:extLst>
          </p:cNvPr>
          <p:cNvGraphicFramePr>
            <a:graphicFrameLocks noGrp="1"/>
          </p:cNvGraphicFramePr>
          <p:nvPr>
            <p:extLst>
              <p:ext uri="{D42A27DB-BD31-4B8C-83A1-F6EECF244321}">
                <p14:modId xmlns:p14="http://schemas.microsoft.com/office/powerpoint/2010/main" val="255415634"/>
              </p:ext>
            </p:extLst>
          </p:nvPr>
        </p:nvGraphicFramePr>
        <p:xfrm>
          <a:off x="1095375" y="1836908"/>
          <a:ext cx="9601578" cy="3400201"/>
        </p:xfrm>
        <a:graphic>
          <a:graphicData uri="http://schemas.openxmlformats.org/drawingml/2006/table">
            <a:tbl>
              <a:tblPr firstRow="1" bandRow="1"/>
              <a:tblGrid>
                <a:gridCol w="1460919">
                  <a:extLst>
                    <a:ext uri="{9D8B030D-6E8A-4147-A177-3AD203B41FA5}">
                      <a16:colId xmlns:a16="http://schemas.microsoft.com/office/drawing/2014/main" val="2439156919"/>
                    </a:ext>
                  </a:extLst>
                </a:gridCol>
                <a:gridCol w="983412">
                  <a:extLst>
                    <a:ext uri="{9D8B030D-6E8A-4147-A177-3AD203B41FA5}">
                      <a16:colId xmlns:a16="http://schemas.microsoft.com/office/drawing/2014/main" val="20000"/>
                    </a:ext>
                  </a:extLst>
                </a:gridCol>
                <a:gridCol w="3183147">
                  <a:extLst>
                    <a:ext uri="{9D8B030D-6E8A-4147-A177-3AD203B41FA5}">
                      <a16:colId xmlns:a16="http://schemas.microsoft.com/office/drawing/2014/main" val="3114331619"/>
                    </a:ext>
                  </a:extLst>
                </a:gridCol>
                <a:gridCol w="3974100">
                  <a:extLst>
                    <a:ext uri="{9D8B030D-6E8A-4147-A177-3AD203B41FA5}">
                      <a16:colId xmlns:a16="http://schemas.microsoft.com/office/drawing/2014/main" val="20002"/>
                    </a:ext>
                  </a:extLst>
                </a:gridCol>
              </a:tblGrid>
              <a:tr h="434618">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When</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Who</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tc>
                  <a:txBody>
                    <a:body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What</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Where</a:t>
                      </a:r>
                    </a:p>
                  </a:txBody>
                  <a:tcPr marL="72000" marR="72000" marT="72000" marB="72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064800">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Mid October</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600"/>
                        </a:spcAft>
                        <a:buClrTx/>
                        <a:buSzTx/>
                        <a:buFontTx/>
                        <a:buNone/>
                        <a:tabLst/>
                        <a:defRPr/>
                      </a:pPr>
                      <a:r>
                        <a:rPr lang="en-AU" sz="1200" kern="1200" dirty="0">
                          <a:solidFill>
                            <a:schemeClr val="tx1"/>
                          </a:solidFill>
                          <a:latin typeface="+mn-lt"/>
                          <a:ea typeface="+mn-ea"/>
                          <a:cs typeface="Arial" pitchFamily="34" charset="0"/>
                        </a:rPr>
                        <a:t>This presentation outlining the changes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rPr>
                        <a:t>Included in Adviser Bulletin email to advisers</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Published in adviser sections of </a:t>
                      </a:r>
                      <a:r>
                        <a:rPr lang="en-AU" sz="1200" kern="1200" dirty="0">
                          <a:solidFill>
                            <a:schemeClr val="tx1"/>
                          </a:solidFill>
                          <a:latin typeface="Arial"/>
                          <a:ea typeface="+mn-ea"/>
                          <a:cs typeface="Arial" pitchFamily="34" charset="0"/>
                          <a:hlinkClick r:id="rId3"/>
                        </a:rPr>
                        <a:t>mlc.com.au</a:t>
                      </a:r>
                      <a:r>
                        <a:rPr lang="en-AU" sz="1200" kern="1200" dirty="0">
                          <a:solidFill>
                            <a:schemeClr val="tx1"/>
                          </a:solidFill>
                          <a:latin typeface="Arial"/>
                          <a:ea typeface="+mn-ea"/>
                          <a:cs typeface="Arial" pitchFamily="34" charset="0"/>
                        </a:rPr>
                        <a:t> and </a:t>
                      </a:r>
                      <a:r>
                        <a:rPr lang="en-AU" sz="1200" kern="1200" dirty="0">
                          <a:solidFill>
                            <a:schemeClr val="tx1"/>
                          </a:solidFill>
                          <a:latin typeface="Arial"/>
                          <a:ea typeface="+mn-ea"/>
                          <a:cs typeface="Arial" pitchFamily="34" charset="0"/>
                          <a:hlinkClick r:id="rId4"/>
                        </a:rPr>
                        <a:t>mlcam.com.au</a:t>
                      </a:r>
                      <a:r>
                        <a:rPr lang="en-AU" sz="1200" kern="1200" dirty="0">
                          <a:solidFill>
                            <a:schemeClr val="tx1"/>
                          </a:solidFill>
                          <a:latin typeface="Arial"/>
                          <a:ea typeface="+mn-ea"/>
                          <a:cs typeface="Arial" pitchFamily="34" charset="0"/>
                        </a:rPr>
                        <a:t> (in ‘Strategy updates’ section)</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Included in MLC News email to advisers and published on MyNews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488980"/>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Late October</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Advisers</a:t>
                      </a:r>
                    </a:p>
                    <a:p>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Investment update for financial advisers – October 2021</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Included in Adviser Bulletin email to advisers</a:t>
                      </a: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Arial"/>
                          <a:ea typeface="+mn-ea"/>
                          <a:cs typeface="Arial" pitchFamily="34" charset="0"/>
                        </a:rPr>
                        <a:t>Published on </a:t>
                      </a:r>
                      <a:r>
                        <a:rPr lang="en-AU" sz="1200" kern="1200" dirty="0">
                          <a:solidFill>
                            <a:schemeClr val="tx1"/>
                          </a:solidFill>
                          <a:latin typeface="+mn-lt"/>
                          <a:ea typeface="+mn-ea"/>
                          <a:cs typeface="Arial" pitchFamily="34" charset="0"/>
                          <a:hlinkClick r:id="rId5"/>
                        </a:rPr>
                        <a:t>mlc.com.au</a:t>
                      </a:r>
                      <a:r>
                        <a:rPr lang="en-AU" sz="1200" kern="1200" dirty="0">
                          <a:solidFill>
                            <a:schemeClr val="tx1"/>
                          </a:solidFill>
                          <a:latin typeface="+mn-lt"/>
                          <a:ea typeface="+mn-ea"/>
                          <a:cs typeface="Arial" pitchFamily="34" charset="0"/>
                        </a:rPr>
                        <a:t> (in Fund Commentaries, under Prices and Performance accessed from Adviser tab) </a:t>
                      </a:r>
                      <a:r>
                        <a:rPr lang="en-AU" sz="1200" kern="1200" dirty="0">
                          <a:solidFill>
                            <a:schemeClr val="tx1"/>
                          </a:solidFill>
                          <a:latin typeface="Arial"/>
                          <a:ea typeface="+mn-ea"/>
                          <a:cs typeface="Arial" pitchFamily="34" charset="0"/>
                        </a:rPr>
                        <a:t>and </a:t>
                      </a:r>
                      <a:r>
                        <a:rPr lang="en-AU" sz="1200" kern="1200" dirty="0">
                          <a:solidFill>
                            <a:schemeClr val="tx1"/>
                          </a:solidFill>
                          <a:latin typeface="Arial"/>
                          <a:ea typeface="+mn-ea"/>
                          <a:cs typeface="Arial" pitchFamily="34" charset="0"/>
                          <a:hlinkClick r:id="rId4"/>
                        </a:rPr>
                        <a:t>mlcam.com.au</a:t>
                      </a:r>
                      <a:r>
                        <a:rPr lang="en-AU" sz="1200" kern="1200" dirty="0">
                          <a:solidFill>
                            <a:schemeClr val="tx1"/>
                          </a:solidFill>
                          <a:latin typeface="Arial"/>
                          <a:ea typeface="+mn-ea"/>
                          <a:cs typeface="Arial" pitchFamily="34" charset="0"/>
                        </a:rPr>
                        <a:t> (under ‘Latest quarterly reporting resources’ in ‘Adviser only’ section)</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extLst>
                  <a:ext uri="{0D108BD9-81ED-4DB2-BD59-A6C34878D82A}">
                    <a16:rowId xmlns:a16="http://schemas.microsoft.com/office/drawing/2014/main" val="1693179808"/>
                  </a:ext>
                </a:extLst>
              </a:tr>
              <a:tr h="842383">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Arial"/>
                          <a:ea typeface="+mn-ea"/>
                          <a:cs typeface="Arial" pitchFamily="34" charset="0"/>
                        </a:rPr>
                        <a:t>Late October</a:t>
                      </a:r>
                    </a:p>
                    <a:p>
                      <a:pPr marL="0" marR="0" lvl="0" indent="0" algn="l" defTabSz="914400" rtl="0" eaLnBrk="1" fontAlgn="t" latinLnBrk="0" hangingPunct="1">
                        <a:lnSpc>
                          <a:spcPct val="100000"/>
                        </a:lnSpc>
                        <a:spcBef>
                          <a:spcPts val="0"/>
                        </a:spcBef>
                        <a:spcAft>
                          <a:spcPts val="0"/>
                        </a:spcAft>
                        <a:buClrTx/>
                        <a:buSzTx/>
                        <a:buFontTx/>
                        <a:buNone/>
                        <a:tabLst/>
                        <a:defRPr/>
                      </a:pPr>
                      <a:endParaRPr lang="en-AU" sz="1200" kern="1200" dirty="0">
                        <a:solidFill>
                          <a:schemeClr val="tx1"/>
                        </a:solidFill>
                        <a:latin typeface="Arial"/>
                        <a:ea typeface="+mn-ea"/>
                        <a:cs typeface="Arial"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 and clients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Fund commentaries</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6"/>
                        </a:rPr>
                        <a:t>mlc.com.au/fundprofiletool</a:t>
                      </a:r>
                      <a:endParaRPr lang="en-AU" sz="1200" kern="1200" dirty="0">
                        <a:solidFill>
                          <a:schemeClr val="tx1"/>
                        </a:solidFill>
                        <a:latin typeface="+mn-lt"/>
                        <a:ea typeface="+mn-ea"/>
                        <a:cs typeface="Arial" pitchFamily="34" charset="0"/>
                      </a:endParaRP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hlinkClick r:id="rId7"/>
                        </a:rPr>
                        <a:t>mlcam.com.au/MLCWholesale</a:t>
                      </a:r>
                      <a:r>
                        <a:rPr lang="en-AU" sz="1200" kern="1200" dirty="0">
                          <a:solidFill>
                            <a:schemeClr val="tx1"/>
                          </a:solidFill>
                          <a:latin typeface="+mn-lt"/>
                          <a:ea typeface="+mn-ea"/>
                          <a:cs typeface="Arial" pitchFamily="34" charset="0"/>
                        </a:rPr>
                        <a:t>, select </a:t>
                      </a:r>
                      <a:r>
                        <a:rPr lang="en-AU" sz="1200" kern="1200" dirty="0">
                          <a:solidFill>
                            <a:schemeClr val="tx1"/>
                          </a:solidFill>
                          <a:latin typeface="Arial"/>
                          <a:ea typeface="+mn-ea"/>
                          <a:cs typeface="Arial" pitchFamily="34" charset="0"/>
                        </a:rPr>
                        <a:t>Fund Profile Tool</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7441985"/>
                  </a:ext>
                </a:extLst>
              </a:tr>
            </a:tbl>
          </a:graphicData>
        </a:graphic>
      </p:graphicFrame>
      <p:sp>
        <p:nvSpPr>
          <p:cNvPr id="7" name="Footer Placeholder 1">
            <a:extLst>
              <a:ext uri="{FF2B5EF4-FFF2-40B4-BE49-F238E27FC236}">
                <a16:creationId xmlns:a16="http://schemas.microsoft.com/office/drawing/2014/main" id="{0F1C40A2-59EE-46D1-A1F6-1103ADCF81D9}"/>
              </a:ext>
            </a:extLst>
          </p:cNvPr>
          <p:cNvSpPr txBox="1">
            <a:spLocks/>
          </p:cNvSpPr>
          <p:nvPr/>
        </p:nvSpPr>
        <p:spPr>
          <a:xfrm>
            <a:off x="383974" y="6599965"/>
            <a:ext cx="4567765" cy="1912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r>
              <a:rPr lang="en-AU" sz="800" dirty="0"/>
              <a:t>Addition of global listed infrastructure to MLC portfolios</a:t>
            </a:r>
            <a:r>
              <a:rPr lang="en-AU" sz="800" dirty="0">
                <a:solidFill>
                  <a:prstClr val="black"/>
                </a:solidFill>
                <a:latin typeface="Arial" panose="020B0604020202020204"/>
              </a:rPr>
              <a:t>, for financial advisers</a:t>
            </a:r>
          </a:p>
        </p:txBody>
      </p:sp>
    </p:spTree>
    <p:extLst>
      <p:ext uri="{BB962C8B-B14F-4D97-AF65-F5344CB8AC3E}">
        <p14:creationId xmlns:p14="http://schemas.microsoft.com/office/powerpoint/2010/main" val="174560268"/>
      </p:ext>
    </p:extLst>
  </p:cSld>
  <p:clrMapOvr>
    <a:masterClrMapping/>
  </p:clrMapOvr>
</p:sld>
</file>

<file path=ppt/theme/theme1.xml><?xml version="1.0" encoding="utf-8"?>
<a:theme xmlns:a="http://schemas.openxmlformats.org/drawingml/2006/main" name="Slide Layout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EFF4D2B6-EA25-9646-9075-C5F3362747B7}"/>
    </a:ext>
  </a:extLst>
</a:theme>
</file>

<file path=ppt/theme/theme2.xml><?xml version="1.0" encoding="utf-8"?>
<a:theme xmlns:a="http://schemas.openxmlformats.org/drawingml/2006/main" name="Title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75A2C6A5-5F7D-E04A-A522-80C333743238}"/>
    </a:ext>
  </a:extLst>
</a:theme>
</file>

<file path=ppt/theme/theme3.xml><?xml version="1.0" encoding="utf-8"?>
<a:theme xmlns:a="http://schemas.openxmlformats.org/drawingml/2006/main" name="Contents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3D68D439-D31B-7346-B6C2-96D4096C8994}"/>
    </a:ext>
  </a:extLst>
</a:theme>
</file>

<file path=ppt/theme/theme4.xml><?xml version="1.0" encoding="utf-8"?>
<a:theme xmlns:a="http://schemas.openxmlformats.org/drawingml/2006/main" name="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5A5D7E41-1580-6E49-BC6C-BAEC94275AB8}"/>
    </a:ext>
  </a:extLst>
</a:theme>
</file>

<file path=ppt/theme/theme5.xml><?xml version="1.0" encoding="utf-8"?>
<a:theme xmlns:a="http://schemas.openxmlformats.org/drawingml/2006/main" name="1_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Premium_Tone_Nov19_PPT_16x9" id="{F7A8D8E8-46B9-6943-BC93-A2128DFA4823}" vid="{40C7FB60-EBB6-B943-AC63-380AA248A11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6B77B5B1EA8A40B65A4EDC01FBA928" ma:contentTypeVersion="13" ma:contentTypeDescription="Create a new document." ma:contentTypeScope="" ma:versionID="7478791c4b2f1beaa97560c1bc36c6bc">
  <xsd:schema xmlns:xsd="http://www.w3.org/2001/XMLSchema" xmlns:xs="http://www.w3.org/2001/XMLSchema" xmlns:p="http://schemas.microsoft.com/office/2006/metadata/properties" xmlns:ns3="869ef1c9-4619-4610-929c-8b7e207c46ba" xmlns:ns4="dafe9f3a-e175-4a62-b179-256e958007df" targetNamespace="http://schemas.microsoft.com/office/2006/metadata/properties" ma:root="true" ma:fieldsID="b3890ab7f8b3ffd1e06ef82c1244acd2" ns3:_="" ns4:_="">
    <xsd:import namespace="869ef1c9-4619-4610-929c-8b7e207c46ba"/>
    <xsd:import namespace="dafe9f3a-e175-4a62-b179-256e958007d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9ef1c9-4619-4610-929c-8b7e207c46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fe9f3a-e175-4a62-b179-256e958007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F8EE96-1EDC-4127-85C9-B07C1EA72A6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3D677FB-7108-4DAC-BF57-7FD9D6C03B62}">
  <ds:schemaRefs>
    <ds:schemaRef ds:uri="http://schemas.microsoft.com/sharepoint/v3/contenttype/forms"/>
  </ds:schemaRefs>
</ds:datastoreItem>
</file>

<file path=customXml/itemProps3.xml><?xml version="1.0" encoding="utf-8"?>
<ds:datastoreItem xmlns:ds="http://schemas.openxmlformats.org/officeDocument/2006/customXml" ds:itemID="{A35DBF83-7653-4379-B545-9476ED56C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9ef1c9-4619-4610-929c-8b7e207c46ba"/>
    <ds:schemaRef ds:uri="dafe9f3a-e175-4a62-b179-256e958007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MLC_AM_PPT_16x9</Template>
  <TotalTime>0</TotalTime>
  <Words>2094</Words>
  <Application>Microsoft Office PowerPoint</Application>
  <PresentationFormat>Widescreen</PresentationFormat>
  <Paragraphs>146</Paragraphs>
  <Slides>7</Slides>
  <Notes>7</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7</vt:i4>
      </vt:variant>
    </vt:vector>
  </HeadingPairs>
  <TitlesOfParts>
    <vt:vector size="15" baseType="lpstr">
      <vt:lpstr>Arial</vt:lpstr>
      <vt:lpstr>Charlie Std Regular</vt:lpstr>
      <vt:lpstr>Courier New</vt:lpstr>
      <vt:lpstr>Slide Layouts</vt:lpstr>
      <vt:lpstr>Title Slides</vt:lpstr>
      <vt:lpstr>Contents Slides</vt:lpstr>
      <vt:lpstr>Divider or End Slides</vt:lpstr>
      <vt:lpstr>1_Divider or End Slides</vt:lpstr>
      <vt:lpstr>Addition of global listed infrastructure to MLC portfolios</vt:lpstr>
      <vt:lpstr>Important information</vt:lpstr>
      <vt:lpstr>PowerPoint Presentation</vt:lpstr>
      <vt:lpstr>PowerPoint Presentation</vt:lpstr>
      <vt:lpstr>PowerPoint Presentation</vt:lpstr>
      <vt:lpstr>Implementation </vt:lpstr>
      <vt:lpstr>Communication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2020-09-16T07:25:10Z</dcterms:created>
  <dcterms:modified xsi:type="dcterms:W3CDTF">2021-10-28T07:44:48Z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0d377c-712a-4212-ac8f-67d0339a635d_Enabled">
    <vt:lpwstr>true</vt:lpwstr>
  </property>
  <property fmtid="{D5CDD505-2E9C-101B-9397-08002B2CF9AE}" pid="3" name="MSIP_Label_b00d377c-712a-4212-ac8f-67d0339a635d_SetDate">
    <vt:lpwstr>2020-10-14T11:34:59Z</vt:lpwstr>
  </property>
  <property fmtid="{D5CDD505-2E9C-101B-9397-08002B2CF9AE}" pid="4" name="MSIP_Label_b00d377c-712a-4212-ac8f-67d0339a635d_Method">
    <vt:lpwstr>Privileged</vt:lpwstr>
  </property>
  <property fmtid="{D5CDD505-2E9C-101B-9397-08002B2CF9AE}" pid="5" name="MSIP_Label_b00d377c-712a-4212-ac8f-67d0339a635d_Name">
    <vt:lpwstr>b00d377c-712a-4212-ac8f-67d0339a635d</vt:lpwstr>
  </property>
  <property fmtid="{D5CDD505-2E9C-101B-9397-08002B2CF9AE}" pid="6" name="MSIP_Label_b00d377c-712a-4212-ac8f-67d0339a635d_SiteId">
    <vt:lpwstr>48d6943f-580e-40b1-a0e1-c07fa3707873</vt:lpwstr>
  </property>
  <property fmtid="{D5CDD505-2E9C-101B-9397-08002B2CF9AE}" pid="7" name="MSIP_Label_b00d377c-712a-4212-ac8f-67d0339a635d_ActionId">
    <vt:lpwstr>3ae75281-10c9-4c77-bd8f-00000c2cbdc7</vt:lpwstr>
  </property>
  <property fmtid="{D5CDD505-2E9C-101B-9397-08002B2CF9AE}" pid="8" name="MSIP_Label_b00d377c-712a-4212-ac8f-67d0339a635d_ContentBits">
    <vt:lpwstr>0</vt:lpwstr>
  </property>
  <property fmtid="{D5CDD505-2E9C-101B-9397-08002B2CF9AE}" pid="9" name="ContentTypeId">
    <vt:lpwstr>0x010100F16B77B5B1EA8A40B65A4EDC01FBA928</vt:lpwstr>
  </property>
</Properties>
</file>